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5" r:id="rId11"/>
    <p:sldId id="266" r:id="rId12"/>
    <p:sldId id="264" r:id="rId13"/>
    <p:sldId id="267" r:id="rId14"/>
    <p:sldId id="268" r:id="rId15"/>
    <p:sldId id="269" r:id="rId16"/>
    <p:sldId id="270" r:id="rId17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02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sldImg"/>
          </p:nvPr>
        </p:nvSpPr>
        <p:spPr bwMode="auto">
          <a:xfrm>
            <a:off x="1544638" y="1069975"/>
            <a:ext cx="4465637" cy="3659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2532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54625" cy="4062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59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3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507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1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5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79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83150" cy="36639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40640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38263" y="1069975"/>
            <a:ext cx="4879975" cy="36607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>
            <a:spLocks noChangeArrowheads="1"/>
          </p:cNvSpPr>
          <p:nvPr>
            <p:ph type="body" idx="1"/>
          </p:nvPr>
        </p:nvSpPr>
        <p:spPr>
          <a:xfrm>
            <a:off x="1152525" y="5089525"/>
            <a:ext cx="5256213" cy="3973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4550" y="620713"/>
            <a:ext cx="2149475" cy="64658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620713"/>
            <a:ext cx="6300787" cy="64658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41363" y="620713"/>
            <a:ext cx="8602662" cy="12715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41363" y="2101850"/>
            <a:ext cx="4224337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18100" y="2101850"/>
            <a:ext cx="4225925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41363" y="4670425"/>
            <a:ext cx="4224337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18100" y="4670425"/>
            <a:ext cx="4225925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620713"/>
            <a:ext cx="8602662" cy="12715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4337" cy="4984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8100" y="2101850"/>
            <a:ext cx="4225925" cy="4984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620713"/>
            <a:ext cx="8602662" cy="1271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1363" y="2101850"/>
            <a:ext cx="8602662" cy="4984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01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</p:sldLayoutIdLst>
  <p:txStyles>
    <p:titleStyle>
      <a:lvl1pPr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2pPr>
      <a:lvl3pPr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3pPr>
      <a:lvl4pPr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4pPr>
      <a:lvl5pPr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5pPr>
      <a:lvl6pPr marL="25146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6pPr>
      <a:lvl7pPr marL="29718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7pPr>
      <a:lvl8pPr marL="34290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8pPr>
      <a:lvl9pPr marL="38862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msmincho" charset="0"/>
          <a:cs typeface="msmincho" charset="0"/>
        </a:defRPr>
      </a:lvl9pPr>
    </p:titleStyle>
    <p:bodyStyle>
      <a:lvl1pPr marL="342900" indent="-342900" algn="l" defTabSz="449263" rtl="0" eaLnBrk="0" fontAlgn="base" hangingPunct="0">
        <a:lnSpc>
          <a:spcPct val="95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5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Microsoft_Office_Word_97_-_20032.doc"/><Relationship Id="rId5" Type="http://schemas.openxmlformats.org/officeDocument/2006/relationships/oleObject" Target="../embeddings/_________Microsoft_Office_Word_97_-_20031.doc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74;&#1080;&#1076;&#1077;&#1086;%20&#1082;%20&#1089;&#1083;&#1072;&#1081;&#1076;&#1091;%206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682625" y="1185863"/>
            <a:ext cx="8607425" cy="6373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2680" rIns="0" bIns="0" anchor="ctr"/>
          <a:lstStyle/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i="1" u="sng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i="1" u="sng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i="1" u="sng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i="1" u="sng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 u="sng">
                <a:solidFill>
                  <a:srgbClr val="000080"/>
                </a:solidFill>
                <a:latin typeface="Times New Roman" pitchFamily="16" charset="0"/>
              </a:rPr>
              <a:t>Тема урока:</a:t>
            </a: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000080"/>
                </a:solidFill>
                <a:latin typeface="Times New Roman" pitchFamily="16" charset="0"/>
              </a:rPr>
              <a:t>Единицы работы электрического тока, применяемые на практике.</a:t>
            </a: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>
              <a:solidFill>
                <a:srgbClr val="000080"/>
              </a:solidFill>
              <a:latin typeface="Times New Roman" pitchFamily="16" charset="0"/>
            </a:endParaRPr>
          </a:p>
        </p:txBody>
      </p:sp>
      <p:pic>
        <p:nvPicPr>
          <p:cNvPr id="3075" name="Picture 4" descr="C:\Users\Дан\Desktop\на конкурс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40000" y="207963"/>
            <a:ext cx="4714875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76200"/>
            <a:ext cx="8604250" cy="1182688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Экономический всеобуч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79388" y="1260475"/>
            <a:ext cx="6840537" cy="6119813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>
                <a:solidFill>
                  <a:srgbClr val="000000"/>
                </a:solidFill>
              </a:rPr>
              <a:t>1. Лампочку какой мощности вы купите для использования в ночнике — 40Вт или 100Вт? Почему?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00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>
                <a:solidFill>
                  <a:srgbClr val="000000"/>
                </a:solidFill>
              </a:rPr>
              <a:t>2. На нагревательном элементе чайника скопилась накипь. Как это влияет на время закипания воды? Почему?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00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>
                <a:solidFill>
                  <a:srgbClr val="000000"/>
                </a:solidFill>
              </a:rPr>
              <a:t>3. Зачем на утюгах, фенах, эл. плитах устанавливают регулятор температурного режима?</a:t>
            </a:r>
            <a:r>
              <a:rPr lang="ru-RU">
                <a:solidFill>
                  <a:srgbClr val="000000"/>
                </a:solidFill>
              </a:rPr>
              <a:t>  </a:t>
            </a:r>
          </a:p>
        </p:txBody>
      </p:sp>
      <p:pic>
        <p:nvPicPr>
          <p:cNvPr id="11268" name="Picture 6" descr="C:\Users\Дан\Desktop\на конкурс\21757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69188" y="1065213"/>
            <a:ext cx="21780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C:\Users\Дан\Desktop\на конкурс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0625" y="4638675"/>
            <a:ext cx="21431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76200"/>
            <a:ext cx="8604250" cy="1182688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Законы экономии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539750" y="1079500"/>
            <a:ext cx="8999538" cy="23399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FF0000"/>
                </a:solidFill>
              </a:rPr>
              <a:t>1. Включать электрическое освещение только в той комнате, где вы находитесь.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FF0000"/>
                </a:solidFill>
              </a:rPr>
              <a:t>2. Выключать свет и другие электроприборы, когда уходите из дома или класса.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FF0000"/>
                </a:solidFill>
              </a:rPr>
              <a:t>3. Использовать лампы большой мощности только при необходимости.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2292" name="Picture 6" descr="C:\Users\Дан\Desktop\на конкурс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4000" y="3636963"/>
            <a:ext cx="42148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C:\Users\Дан\Desktop\на конкурс\04-prevyu-dlja-portfoli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7438" y="3565525"/>
            <a:ext cx="4929187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754063" y="0"/>
            <a:ext cx="8604250" cy="1182688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Какую лампу выбрать?</a:t>
            </a:r>
          </a:p>
        </p:txBody>
      </p:sp>
      <p:pic>
        <p:nvPicPr>
          <p:cNvPr id="13315" name="Picture 8" descr="C:\Users\Дан\Desktop\на конкурс\230ebf01e69942972e9fa0ef110680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0063" y="922338"/>
            <a:ext cx="402907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C:\Users\Дан\Desktop\на конкурс\9622a4989abce0ecf2eed8066a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2563" y="4708525"/>
            <a:ext cx="30368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C:\Users\Дан\Desktop\на конкурс\515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83375" y="4922838"/>
            <a:ext cx="3182938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1" descr="C:\Users\Дан\Desktop\на конкурс\13377394_w640_h640_96659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750" y="1208088"/>
            <a:ext cx="21447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2" descr="C:\Users\Дан\Desktop\на конкурс\i 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7250" y="5208588"/>
            <a:ext cx="288925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3" descr="C:\Users\Дан\Desktop\на конкурс\3798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97750" y="993775"/>
            <a:ext cx="214312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498475"/>
            <a:ext cx="8604250" cy="2894013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FF0000"/>
                </a:solidFill>
              </a:rPr>
              <a:t>Запомни! </a:t>
            </a:r>
            <a:r>
              <a:rPr lang="ru-RU" smtClean="0"/>
              <a:t/>
            </a:r>
            <a:br>
              <a:rPr lang="ru-RU" smtClean="0"/>
            </a:br>
            <a:r>
              <a:rPr lang="ru-RU" sz="2600" b="1" smtClean="0">
                <a:solidFill>
                  <a:srgbClr val="000080"/>
                </a:solidFill>
              </a:rPr>
              <a:t>Экономя электроэнергию, вы не только экономите свои деньги, но и разгружаете электрическую сеть! </a:t>
            </a:r>
            <a:br>
              <a:rPr lang="ru-RU" sz="2600" b="1" smtClean="0">
                <a:solidFill>
                  <a:srgbClr val="000080"/>
                </a:solidFill>
              </a:rPr>
            </a:br>
            <a:r>
              <a:rPr lang="ru-RU" sz="2600" b="1" smtClean="0">
                <a:solidFill>
                  <a:srgbClr val="000080"/>
                </a:solidFill>
              </a:rPr>
              <a:t>Экономия электричества позволяет сократить потребление природных ресурсов, а значит и снизить выбросы вредных веществ в атмосферу,  сохранить чистоту водоемов, сохранить  лес. </a:t>
            </a:r>
          </a:p>
        </p:txBody>
      </p:sp>
      <p:pic>
        <p:nvPicPr>
          <p:cNvPr id="14339" name="Picture 5" descr="C:\Users\Дан\Desktop\на конкурс\i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" y="3779838"/>
            <a:ext cx="4476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C:\Users\Дан\Desktop\на конкурс\i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0313" y="3779838"/>
            <a:ext cx="45005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896938" y="0"/>
            <a:ext cx="8604250" cy="3705225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u="sng" smtClean="0">
                <a:solidFill>
                  <a:srgbClr val="000080"/>
                </a:solidFill>
              </a:rPr>
              <a:t>Задание на дом:</a:t>
            </a:r>
            <a:r>
              <a:rPr lang="ru-RU" sz="4000" b="1" smtClean="0">
                <a:solidFill>
                  <a:srgbClr val="000080"/>
                </a:solidFill>
              </a:rPr>
              <a:t/>
            </a:r>
            <a:br>
              <a:rPr lang="ru-RU" sz="4000" b="1" smtClean="0">
                <a:solidFill>
                  <a:srgbClr val="000080"/>
                </a:solidFill>
              </a:rPr>
            </a:br>
            <a:r>
              <a:rPr lang="ru-RU" sz="3600" b="1" i="1" smtClean="0">
                <a:solidFill>
                  <a:srgbClr val="000080"/>
                </a:solidFill>
              </a:rPr>
              <a:t>Посчитайте, сколько электроэнергии потребляет ваша семья в будний день, а сколько в выходной. Подумайте, где бы вы могли сэкономить потребление энергии. Какая сумма может получиться за месяц? За год?</a:t>
            </a:r>
          </a:p>
        </p:txBody>
      </p:sp>
      <p:pic>
        <p:nvPicPr>
          <p:cNvPr id="15363" name="Picture 5" descr="C:\Users\Дан\Desktop\на конкурс\article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11438" y="3843338"/>
            <a:ext cx="5108575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179388"/>
            <a:ext cx="8604250" cy="1182687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Оценим свою работу!</a:t>
            </a:r>
          </a:p>
        </p:txBody>
      </p:sp>
      <p:sp>
        <p:nvSpPr>
          <p:cNvPr id="16387" name="AutoShape 2"/>
          <p:cNvSpPr>
            <a:spLocks noChangeArrowheads="1"/>
          </p:cNvSpPr>
          <p:nvPr/>
        </p:nvSpPr>
        <p:spPr bwMode="auto">
          <a:xfrm>
            <a:off x="682625" y="2851150"/>
            <a:ext cx="2339975" cy="2160588"/>
          </a:xfrm>
          <a:prstGeom prst="smileyFace">
            <a:avLst>
              <a:gd name="adj" fmla="val 4653"/>
            </a:avLst>
          </a:prstGeom>
          <a:solidFill>
            <a:srgbClr val="FF8080"/>
          </a:solidFill>
          <a:ln w="360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>
            <a:off x="3754438" y="2851150"/>
            <a:ext cx="2339975" cy="2160588"/>
          </a:xfrm>
          <a:prstGeom prst="smileyFace">
            <a:avLst>
              <a:gd name="adj" fmla="val 560"/>
            </a:avLst>
          </a:prstGeom>
          <a:solidFill>
            <a:srgbClr val="CFD6E5"/>
          </a:solidFill>
          <a:ln w="360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AutoShape 4"/>
          <p:cNvSpPr>
            <a:spLocks noChangeArrowheads="1"/>
          </p:cNvSpPr>
          <p:nvPr/>
        </p:nvSpPr>
        <p:spPr bwMode="auto">
          <a:xfrm>
            <a:off x="6897688" y="2851150"/>
            <a:ext cx="2339975" cy="2160588"/>
          </a:xfrm>
          <a:prstGeom prst="smileyFace">
            <a:avLst>
              <a:gd name="adj" fmla="val -4653"/>
            </a:avLst>
          </a:prstGeom>
          <a:solidFill>
            <a:srgbClr val="00CCCC"/>
          </a:solidFill>
          <a:ln w="360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97106" y="1136631"/>
            <a:ext cx="5231433" cy="163801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Все молодцы!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Всем спасибо!</a:t>
            </a:r>
          </a:p>
        </p:txBody>
      </p:sp>
      <p:pic>
        <p:nvPicPr>
          <p:cNvPr id="17411" name="Picture 5" descr="C:\Users\Дан\Pictures\1 сентября школа\453982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0063" y="3422650"/>
            <a:ext cx="40957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41363" y="333375"/>
            <a:ext cx="8607425" cy="1852613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200" b="1" smtClean="0">
                <a:solidFill>
                  <a:srgbClr val="000080"/>
                </a:solidFill>
              </a:rPr>
              <a:t>Цель урока: научиться применять знания о работе и мощности тока  к объяснению работы бытовых приборов и экономному расходованию электрической энергии. </a:t>
            </a:r>
          </a:p>
        </p:txBody>
      </p:sp>
      <p:pic>
        <p:nvPicPr>
          <p:cNvPr id="4099" name="Picture 4" descr="C:\Users\Дан\Desktop\на конкурс\moskva-remont_bytovoy_tehniki_39093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1375" y="2136775"/>
            <a:ext cx="6000750" cy="48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"/>
          <p:cNvSpPr>
            <a:spLocks noGrp="1" noChangeArrowheads="1"/>
          </p:cNvSpPr>
          <p:nvPr>
            <p:ph type="title"/>
          </p:nvPr>
        </p:nvSpPr>
        <p:spPr>
          <a:xfrm>
            <a:off x="754063" y="0"/>
            <a:ext cx="8607425" cy="1262063"/>
          </a:xfrm>
        </p:spPr>
        <p:txBody>
          <a:bodyPr tIns="27720"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«Корзина знаний»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153025" y="2514600"/>
          <a:ext cx="71438" cy="173038"/>
        </p:xfrm>
        <a:graphic>
          <a:graphicData uri="http://schemas.openxmlformats.org/presentationml/2006/ole">
            <p:oleObj spid="_x0000_s1026" r:id="rId4" imgW="73080" imgH="173880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151438" y="4706938"/>
          <a:ext cx="4200525" cy="2379662"/>
        </p:xfrm>
        <a:graphic>
          <a:graphicData uri="http://schemas.openxmlformats.org/presentationml/2006/ole">
            <p:oleObj spid="_x0000_s1027" r:id="rId5" imgW="7406640" imgH="4196160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741363" y="4706938"/>
          <a:ext cx="4200525" cy="2379662"/>
        </p:xfrm>
        <a:graphic>
          <a:graphicData uri="http://schemas.openxmlformats.org/presentationml/2006/ole">
            <p:oleObj spid="_x0000_s1028" r:id="rId6" imgW="7406640" imgH="4196160" progId="">
              <p:embed/>
            </p:oleObj>
          </a:graphicData>
        </a:graphic>
      </p:graphicFrame>
      <p:sp>
        <p:nvSpPr>
          <p:cNvPr id="1030" name="Text Box 7"/>
          <p:cNvSpPr txBox="1">
            <a:spLocks noChangeArrowheads="1"/>
          </p:cNvSpPr>
          <p:nvPr/>
        </p:nvSpPr>
        <p:spPr bwMode="auto">
          <a:xfrm>
            <a:off x="608013" y="5040313"/>
            <a:ext cx="3711575" cy="1927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100440" rIns="90000" bIns="45000"/>
          <a:lstStyle/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800" b="1" i="1">
                <a:solidFill>
                  <a:srgbClr val="000000"/>
                </a:solidFill>
                <a:latin typeface="Times New Roman" pitchFamily="16" charset="0"/>
              </a:rPr>
              <a:t>A = UIt</a:t>
            </a:r>
            <a:r>
              <a:rPr lang="ru-RU" sz="8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1079500" y="3652838"/>
            <a:ext cx="4251325" cy="2647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4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6480175" y="4859338"/>
            <a:ext cx="4340225" cy="3008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100440" rIns="90000" bIns="45000"/>
          <a:lstStyle/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800" b="1" i="1">
                <a:solidFill>
                  <a:srgbClr val="000000"/>
                </a:solidFill>
                <a:latin typeface="Times New Roman" pitchFamily="16" charset="0"/>
              </a:rPr>
              <a:t>Дж 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396875" y="4565650"/>
            <a:ext cx="4319588" cy="2700338"/>
          </a:xfrm>
          <a:prstGeom prst="rect">
            <a:avLst/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7308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80"/>
                </a:solidFill>
              </a:rPr>
              <a:t>Работа электрического тока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5111750" y="4565650"/>
            <a:ext cx="4319588" cy="2700338"/>
          </a:xfrm>
          <a:prstGeom prst="rect">
            <a:avLst/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7308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80"/>
                </a:solidFill>
              </a:rPr>
              <a:t>Единица измерения работы в СИ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8313" y="2136775"/>
            <a:ext cx="1428750" cy="1236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I = </a:t>
            </a:r>
            <a:endParaRPr lang="ru-RU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>
            <a:off x="1825625" y="2708275"/>
            <a:ext cx="1143000" cy="0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754188" y="1493838"/>
            <a:ext cx="1643062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600" dirty="0">
                <a:solidFill>
                  <a:schemeClr val="accent2">
                    <a:lumMod val="75000"/>
                  </a:schemeClr>
                </a:solidFill>
              </a:rPr>
              <a:t>U</a:t>
            </a:r>
            <a:endParaRPr lang="ru-RU" sz="9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5625" y="2636838"/>
            <a:ext cx="1285875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600" dirty="0">
                <a:solidFill>
                  <a:schemeClr val="accent2">
                    <a:lumMod val="75000"/>
                  </a:schemeClr>
                </a:solidFill>
              </a:rPr>
              <a:t>R</a:t>
            </a:r>
            <a:endParaRPr lang="ru-RU" sz="9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396875" y="1565275"/>
            <a:ext cx="4319588" cy="2700338"/>
          </a:xfrm>
          <a:prstGeom prst="rect">
            <a:avLst/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7308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80"/>
                </a:solidFill>
              </a:rPr>
              <a:t>Закон Ома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11813" y="2136775"/>
            <a:ext cx="3429000" cy="112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schemeClr val="accent2">
                    <a:lumMod val="75000"/>
                  </a:schemeClr>
                </a:solidFill>
              </a:rPr>
              <a:t>P = U I</a:t>
            </a:r>
            <a:endParaRPr lang="ru-RU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5111750" y="1565275"/>
            <a:ext cx="4319588" cy="2700338"/>
          </a:xfrm>
          <a:prstGeom prst="rect">
            <a:avLst/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73080" rIns="90000" bIns="45000" anchor="ctr" anchorCtr="1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80"/>
                </a:solidFill>
              </a:rPr>
              <a:t>Мощность электрического тока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repl">
                                        <p:cTn id="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repl">
                                        <p:cTn id="11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repl">
                                        <p:cTn id="16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repl">
                                        <p:cTn id="21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627063"/>
            <a:ext cx="8607425" cy="1262062"/>
          </a:xfrm>
        </p:spPr>
        <p:txBody>
          <a:bodyPr tIns="27720"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Взаимный контроль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0363" y="1849438"/>
            <a:ext cx="4500562" cy="4989512"/>
          </a:xfrm>
        </p:spPr>
        <p:txBody>
          <a:bodyPr/>
          <a:lstStyle/>
          <a:p>
            <a:pPr indent="-339725" algn="ctr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u="sng" smtClean="0">
                <a:solidFill>
                  <a:srgbClr val="FF0000"/>
                </a:solidFill>
              </a:rPr>
              <a:t>Проверь ответы </a:t>
            </a:r>
          </a:p>
          <a:p>
            <a:pPr indent="-339725" algn="ctr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1 вариант</a:t>
            </a:r>
          </a:p>
          <a:p>
            <a:pPr indent="-339725" algn="ctr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smtClean="0">
                <a:solidFill>
                  <a:srgbClr val="FF0000"/>
                </a:solidFill>
              </a:rPr>
              <a:t>1-а, 2-б, 3-в</a:t>
            </a:r>
          </a:p>
          <a:p>
            <a:pPr indent="-339725" algn="ctr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2 вариант</a:t>
            </a:r>
          </a:p>
          <a:p>
            <a:pPr indent="-339725" algn="ctr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smtClean="0">
                <a:solidFill>
                  <a:srgbClr val="FF0000"/>
                </a:solidFill>
              </a:rPr>
              <a:t>1-б, 2-а, 3-в</a:t>
            </a:r>
          </a:p>
          <a:p>
            <a:pPr indent="-33972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smtClean="0">
              <a:solidFill>
                <a:srgbClr val="000080"/>
              </a:solidFill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054600" y="1922463"/>
            <a:ext cx="5040313" cy="4899025"/>
          </a:xfrm>
        </p:spPr>
        <p:txBody>
          <a:bodyPr/>
          <a:lstStyle/>
          <a:p>
            <a:pPr marL="431800" indent="-320675" eaLnBrk="1">
              <a:buClrTx/>
              <a:buSzPct val="45000"/>
              <a:buFontTx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ru-RU" sz="3200" b="1" u="sng" smtClean="0">
                <a:solidFill>
                  <a:srgbClr val="DC2300"/>
                </a:solidFill>
              </a:rPr>
              <a:t>Поставь оценку</a:t>
            </a:r>
          </a:p>
          <a:p>
            <a:pPr marL="431800" indent="-320675" eaLnBrk="1">
              <a:buSzPct val="45000"/>
              <a:buFont typeface="Wingdings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Нет ошибок - </a:t>
            </a:r>
            <a:r>
              <a:rPr lang="ru-RU" sz="3200" b="1" smtClean="0">
                <a:solidFill>
                  <a:srgbClr val="FF0000"/>
                </a:solidFill>
              </a:rPr>
              <a:t>«5»</a:t>
            </a:r>
          </a:p>
          <a:p>
            <a:pPr marL="431800" indent="-320675" eaLnBrk="1">
              <a:buSzPct val="45000"/>
              <a:buFont typeface="Wingdings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1 ошибка - </a:t>
            </a:r>
            <a:r>
              <a:rPr lang="ru-RU" sz="3200" b="1" smtClean="0">
                <a:solidFill>
                  <a:srgbClr val="FF0000"/>
                </a:solidFill>
              </a:rPr>
              <a:t>«4»</a:t>
            </a:r>
          </a:p>
          <a:p>
            <a:pPr marL="431800" indent="-320675" eaLnBrk="1">
              <a:buSzPct val="45000"/>
              <a:buFont typeface="Wingdings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2 ошибки - </a:t>
            </a:r>
            <a:r>
              <a:rPr lang="ru-RU" sz="3200" b="1" smtClean="0">
                <a:solidFill>
                  <a:srgbClr val="FF0000"/>
                </a:solidFill>
              </a:rPr>
              <a:t>«3»</a:t>
            </a:r>
          </a:p>
          <a:p>
            <a:pPr marL="431800" indent="-320675" eaLnBrk="1">
              <a:buSzPct val="45000"/>
              <a:buFont typeface="Wingdings" charset="2"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r>
              <a:rPr lang="ru-RU" sz="3200" b="1" smtClean="0">
                <a:solidFill>
                  <a:srgbClr val="000080"/>
                </a:solidFill>
              </a:rPr>
              <a:t>Более двух ошибок - </a:t>
            </a:r>
            <a:r>
              <a:rPr lang="ru-RU" sz="3200" b="1" smtClean="0">
                <a:solidFill>
                  <a:srgbClr val="FF0000"/>
                </a:solidFill>
              </a:rPr>
              <a:t>«2»</a:t>
            </a:r>
          </a:p>
          <a:p>
            <a:pPr marL="431800" indent="-320675" eaLnBrk="1">
              <a:buClrTx/>
              <a:buSzPct val="45000"/>
              <a:buFontTx/>
              <a:buNone/>
              <a:tabLst>
                <a:tab pos="431800" algn="l"/>
                <a:tab pos="536575" algn="l"/>
                <a:tab pos="985838" algn="l"/>
                <a:tab pos="1435100" algn="l"/>
                <a:tab pos="1884363" algn="l"/>
                <a:tab pos="2333625" algn="l"/>
                <a:tab pos="2782888" algn="l"/>
                <a:tab pos="3232150" algn="l"/>
                <a:tab pos="3681413" algn="l"/>
                <a:tab pos="4130675" algn="l"/>
                <a:tab pos="4579938" algn="l"/>
                <a:tab pos="5029200" algn="l"/>
                <a:tab pos="5478463" algn="l"/>
                <a:tab pos="5927725" algn="l"/>
                <a:tab pos="6376988" algn="l"/>
                <a:tab pos="6826250" algn="l"/>
                <a:tab pos="7275513" algn="l"/>
                <a:tab pos="7724775" algn="l"/>
                <a:tab pos="8174038" algn="l"/>
                <a:tab pos="8623300" algn="l"/>
                <a:tab pos="9072563" algn="l"/>
              </a:tabLst>
            </a:pPr>
            <a:endParaRPr lang="ru-RU" sz="32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608013"/>
            <a:ext cx="9539287" cy="1301750"/>
          </a:xfrm>
        </p:spPr>
        <p:txBody>
          <a:bodyPr tIns="27720"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Внесистемная единица измерения работы электрического тока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741363" y="2146300"/>
            <a:ext cx="8607425" cy="4899025"/>
          </a:xfrm>
        </p:spPr>
        <p:txBody>
          <a:bodyPr tIns="30240" anchor="ctr"/>
          <a:lstStyle/>
          <a:p>
            <a:pPr indent="-339725" algn="ctr" eaLnBrk="1"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smtClean="0">
                <a:solidFill>
                  <a:srgbClr val="B80047"/>
                </a:solidFill>
              </a:rPr>
              <a:t>A=Pt </a:t>
            </a:r>
          </a:p>
          <a:p>
            <a:pPr indent="-339725" algn="ctr" eaLnBrk="1"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smtClean="0">
                <a:solidFill>
                  <a:srgbClr val="B80047"/>
                </a:solidFill>
              </a:rPr>
              <a:t>Дж = Вт</a:t>
            </a:r>
            <a:r>
              <a:rPr lang="ru-RU" sz="4800" b="1" smtClean="0">
                <a:solidFill>
                  <a:srgbClr val="B80047"/>
                </a:solidFill>
                <a:latin typeface="Segoe UI" charset="0"/>
                <a:cs typeface="Segoe UI" charset="0"/>
              </a:rPr>
              <a:t>·</a:t>
            </a:r>
            <a:r>
              <a:rPr lang="ru-RU" sz="4800" b="1" smtClean="0">
                <a:solidFill>
                  <a:srgbClr val="B80047"/>
                </a:solidFill>
                <a:cs typeface="Segoe UI" charset="0"/>
              </a:rPr>
              <a:t>с</a:t>
            </a:r>
          </a:p>
          <a:p>
            <a:pPr indent="-339725" algn="ctr" eaLnBrk="1">
              <a:spcAft>
                <a:spcPct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smtClean="0">
                <a:solidFill>
                  <a:srgbClr val="B80047"/>
                </a:solidFill>
                <a:cs typeface="Segoe UI" charset="0"/>
              </a:rPr>
              <a:t>кВт</a:t>
            </a:r>
            <a:r>
              <a:rPr lang="ru-RU" sz="4800" b="1" smtClean="0">
                <a:solidFill>
                  <a:srgbClr val="B80047"/>
                </a:solidFill>
                <a:latin typeface="Segoe UI" charset="0"/>
                <a:cs typeface="Segoe UI" charset="0"/>
              </a:rPr>
              <a:t>·</a:t>
            </a:r>
            <a:r>
              <a:rPr lang="ru-RU" sz="4800" b="1" smtClean="0">
                <a:solidFill>
                  <a:srgbClr val="B80047"/>
                </a:solidFill>
                <a:cs typeface="Segoe UI" charset="0"/>
              </a:rPr>
              <a:t>ч (киловатт-час)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752475" y="179388"/>
            <a:ext cx="8607425" cy="3209925"/>
          </a:xfrm>
        </p:spPr>
        <p:txBody>
          <a:bodyPr tIns="27720"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smtClean="0">
                <a:solidFill>
                  <a:srgbClr val="262699"/>
                </a:solidFill>
              </a:rPr>
              <a:t>Электрический счётчик</a:t>
            </a:r>
            <a:r>
              <a:rPr lang="ru-RU" smtClean="0">
                <a:solidFill>
                  <a:srgbClr val="262699"/>
                </a:solidFill>
              </a:rPr>
              <a:t> </a:t>
            </a:r>
            <a:r>
              <a:rPr lang="ru-RU" smtClean="0">
                <a:solidFill>
                  <a:srgbClr val="000080"/>
                </a:solidFill>
              </a:rPr>
              <a:t>- прибор, который мы используем в быту для </a:t>
            </a:r>
            <a:r>
              <a:rPr lang="ru-RU" u="sng" smtClean="0">
                <a:solidFill>
                  <a:srgbClr val="000080"/>
                </a:solidFill>
              </a:rPr>
              <a:t>определения израсходованной электрической энергии</a:t>
            </a:r>
            <a:r>
              <a:rPr lang="ru-RU" smtClean="0">
                <a:solidFill>
                  <a:srgbClr val="000080"/>
                </a:solidFill>
              </a:rPr>
              <a:t>, а значит, для определения </a:t>
            </a:r>
            <a:r>
              <a:rPr lang="ru-RU" u="sng" smtClean="0">
                <a:solidFill>
                  <a:srgbClr val="000080"/>
                </a:solidFill>
              </a:rPr>
              <a:t>работы тока</a:t>
            </a:r>
          </a:p>
        </p:txBody>
      </p:sp>
      <p:pic>
        <p:nvPicPr>
          <p:cNvPr id="7171" name="Picture 5" descr="C:\Users\Дан\Desktop\на конкурс\443049-471355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2625" y="3565525"/>
            <a:ext cx="29337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C:\Users\Дан\Desktop\на конкурс\image29167160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1688" y="3494088"/>
            <a:ext cx="475773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C:\Users\Дан\Desktop\на конкурс\SCARLETT SC-083_en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79650"/>
            <a:ext cx="35401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79400"/>
            <a:ext cx="9720263" cy="1239838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b="1" smtClean="0">
                <a:solidFill>
                  <a:srgbClr val="000080"/>
                </a:solidFill>
              </a:rPr>
              <a:t>Как рассчитать работу тока в быту?</a:t>
            </a:r>
            <a:r>
              <a:rPr lang="ru-RU" smtClean="0"/>
              <a:t> 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397250" y="1619250"/>
            <a:ext cx="6503988" cy="575945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</a:rPr>
              <a:t>Мощность электроприбора  написана на нём или в его паспорте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</a:rPr>
              <a:t>Мощность этого пылесоса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000000"/>
                </a:solidFill>
              </a:rPr>
              <a:t>1500 Вт=1,5 кВт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</a:rPr>
              <a:t>Пользуемся пылесосом в течении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000000"/>
                </a:solidFill>
              </a:rPr>
              <a:t>30 минут=0,5 часа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</a:rPr>
              <a:t>По формуле А=P</a:t>
            </a:r>
            <a:r>
              <a:rPr lang="ru-RU" sz="2600">
                <a:solidFill>
                  <a:srgbClr val="000000"/>
                </a:solidFill>
                <a:cs typeface="Arial" charset="0"/>
              </a:rPr>
              <a:t>·t найдём работу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  <a:cs typeface="Arial" charset="0"/>
              </a:rPr>
              <a:t>в кВт·ч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000000"/>
                </a:solidFill>
                <a:cs typeface="Arial" charset="0"/>
              </a:rPr>
              <a:t>А=1,5 кВт·0,5 ч = 2,25 кВт·ч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FF0000"/>
                </a:solidFill>
                <a:cs typeface="Arial" charset="0"/>
              </a:rPr>
              <a:t>Если ток выполняет работу,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FF0000"/>
                </a:solidFill>
                <a:cs typeface="Arial" charset="0"/>
              </a:rPr>
              <a:t>то за неё надо платить.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  <a:cs typeface="Arial" charset="0"/>
              </a:rPr>
              <a:t>Тариф, т. е. цена за 1 кВт·ч сегодня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  <a:cs typeface="Arial" charset="0"/>
              </a:rPr>
              <a:t> 2 рубля 80 копеек или 2,8 рубля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  <a:cs typeface="Arial" charset="0"/>
              </a:rPr>
              <a:t>Получаем: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2600" b="1">
                <a:solidFill>
                  <a:srgbClr val="000000"/>
                </a:solidFill>
                <a:cs typeface="Arial" charset="0"/>
              </a:rPr>
              <a:t>А·Тариф=2,25 кВт·ч·2,8 р. = 6,3 рубля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720725" y="3600450"/>
            <a:ext cx="1079500" cy="720725"/>
          </a:xfrm>
          <a:prstGeom prst="ellipse">
            <a:avLst/>
          </a:prstGeom>
          <a:noFill/>
          <a:ln w="720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 flipH="1">
            <a:off x="1798638" y="2879725"/>
            <a:ext cx="3603625" cy="900113"/>
          </a:xfrm>
          <a:prstGeom prst="line">
            <a:avLst/>
          </a:prstGeom>
          <a:noFill/>
          <a:ln w="720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7000" y="207963"/>
            <a:ext cx="7215188" cy="550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Решить задачу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50900"/>
            <a:ext cx="10080625" cy="129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Лампочка, мощность которой 60 Вт горит ежедневно по 5 часов. Рассчитать стоимость электроэнергии, потребляемой лампочкой за месяц.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313" y="2351088"/>
            <a:ext cx="3143250" cy="4100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Дано: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Р=60 Вт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t=5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 ч </a:t>
            </a:r>
            <a:r>
              <a:rPr lang="ru-RU" sz="2800" b="1" i="1" dirty="0" err="1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 30 дней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тариф=2,8 </a:t>
            </a:r>
            <a:r>
              <a:rPr lang="ru-RU" sz="2800" b="1" i="1" dirty="0" err="1">
                <a:solidFill>
                  <a:schemeClr val="accent2">
                    <a:lumMod val="75000"/>
                  </a:schemeClr>
                </a:solidFill>
              </a:rPr>
              <a:t>руб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_____________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Стоимость - ?</a:t>
            </a:r>
          </a:p>
        </p:txBody>
      </p: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932656" y="4815682"/>
            <a:ext cx="507206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TextBox 11"/>
          <p:cNvSpPr txBox="1"/>
          <p:nvPr/>
        </p:nvSpPr>
        <p:spPr>
          <a:xfrm>
            <a:off x="3611563" y="2351088"/>
            <a:ext cx="5643562" cy="4100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Решение: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А=Р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t=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0,06 кВт∙5 ч = 0,3 кВт∙ч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Стоимость:</a:t>
            </a: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 0,3 кВт∙ч ∙30 дней∙2,8р=25,2р.</a:t>
            </a: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Ответ: 25,2 рубля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Дан\Desktop\на конкурс\blankx04_fu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08025"/>
            <a:ext cx="1008062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Oval 2"/>
          <p:cNvSpPr>
            <a:spLocks noChangeArrowheads="1"/>
          </p:cNvSpPr>
          <p:nvPr/>
        </p:nvSpPr>
        <p:spPr bwMode="auto">
          <a:xfrm>
            <a:off x="2519363" y="2339975"/>
            <a:ext cx="6480175" cy="1439863"/>
          </a:xfrm>
          <a:prstGeom prst="ellipse">
            <a:avLst/>
          </a:prstGeom>
          <a:noFill/>
          <a:ln w="720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60363" y="179388"/>
            <a:ext cx="9359900" cy="53975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>
                <a:solidFill>
                  <a:srgbClr val="000080"/>
                </a:solidFill>
              </a:rPr>
              <a:t>Как найти стоимость электроэнергии по счётчику?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msmincho"/>
        <a:cs typeface="msmincho"/>
      </a:majorFont>
      <a:minorFont>
        <a:latin typeface="Times New Roman"/>
        <a:ea typeface="msmincho"/>
        <a:cs typeface="msmincho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34636</TotalTime>
  <Words>395</Words>
  <Application>Microsoft Office PowerPoint</Application>
  <PresentationFormat>Произвольный</PresentationFormat>
  <Paragraphs>90</Paragraphs>
  <Slides>16</Slides>
  <Notes>14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SimSun</vt:lpstr>
      <vt:lpstr>msmincho</vt:lpstr>
      <vt:lpstr>Times New Roman</vt:lpstr>
      <vt:lpstr>Wingdings</vt:lpstr>
      <vt:lpstr>Segoe UI</vt:lpstr>
      <vt:lpstr>Тема Office</vt:lpstr>
      <vt:lpstr>Слайд 1</vt:lpstr>
      <vt:lpstr>Цель урока: научиться применять знания о работе и мощности тока  к объяснению работы бытовых приборов и экономному расходованию электрической энергии. </vt:lpstr>
      <vt:lpstr>«Корзина знаний»</vt:lpstr>
      <vt:lpstr>Взаимный контроль</vt:lpstr>
      <vt:lpstr>Внесистемная единица измерения работы электрического тока</vt:lpstr>
      <vt:lpstr>Электрический счётчик - прибор, который мы используем в быту для определения израсходованной электрической энергии, а значит, для определения работы тока</vt:lpstr>
      <vt:lpstr>Как рассчитать работу тока в быту? </vt:lpstr>
      <vt:lpstr>Слайд 8</vt:lpstr>
      <vt:lpstr>Слайд 9</vt:lpstr>
      <vt:lpstr>Экономический всеобуч</vt:lpstr>
      <vt:lpstr>Законы экономии</vt:lpstr>
      <vt:lpstr>Какую лампу выбрать?</vt:lpstr>
      <vt:lpstr>Запомни!  Экономя электроэнергию, вы не только экономите свои деньги, но и разгружаете электрическую сеть!  Экономия электричества позволяет сократить потребление природных ресурсов, а значит и снизить выбросы вредных веществ в атмосферу,  сохранить чистоту водоемов, сохранить  лес. </vt:lpstr>
      <vt:lpstr>Задание на дом: Посчитайте, сколько электроэнергии потребляет ваша семья в будний день, а сколько в выходной. Подумайте, где бы вы могли сэкономить потребление энергии. Какая сумма может получиться за месяц? За год?</vt:lpstr>
      <vt:lpstr>Оценим свою работу!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Tata</cp:lastModifiedBy>
  <cp:revision>22</cp:revision>
  <cp:lastPrinted>1601-01-01T00:00:00Z</cp:lastPrinted>
  <dcterms:created xsi:type="dcterms:W3CDTF">2014-02-23T13:49:11Z</dcterms:created>
  <dcterms:modified xsi:type="dcterms:W3CDTF">2014-04-28T22:58:16Z</dcterms:modified>
</cp:coreProperties>
</file>