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936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FD870-BDDB-40D7-AC29-4AD1FCF4CB29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D6DAF-CC3F-472D-A61C-D8DEA31FF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A6001-B143-4A3D-ABAF-31017758945C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76DAB-4CAA-47EB-8860-B8837073A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20A88-ED65-4682-A102-44FE3C3E8D06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CB8F1-A55C-4743-A991-52376AD89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AF2E-B595-498A-85C9-7252352E3155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03FF9-4A37-460B-9481-E795E51FA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3AB1E-2844-4F19-8852-8BCEBFE9D2A2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BA64B-675F-4B7E-AA62-D8C53C600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F4256-3D7C-4AED-8BD7-4BFFFB0341BF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51E5C-FAE5-41FF-8A42-73D62B831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FB77A-55E7-4107-A449-35656EECEDC7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9989-FF43-4487-8DB6-5AB9C68C1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82D48-70F0-4FCE-B7D0-E0E342E0FE90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F7AA9-A472-4378-9741-EACB8C671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B2887-2B01-4EB5-95F5-C2FDB67FD250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AAFB0-6487-478D-A589-AA48A322F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3079-2CD2-4470-93CD-384B7338791C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9F1C7-B4DF-43B5-8400-E1528D076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6EC48-FD22-4A53-A70C-D63596238DAE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A5D2E-F539-4C6E-891A-FE9071391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53000">
              <a:schemeClr val="accent4">
                <a:lumMod val="40000"/>
                <a:lumOff val="60000"/>
                <a:alpha val="50000"/>
              </a:schemeClr>
            </a:gs>
            <a:gs pos="83000">
              <a:schemeClr val="accent4">
                <a:lumMod val="20000"/>
                <a:lumOff val="80000"/>
                <a:alpha val="25000"/>
              </a:schemeClr>
            </a:gs>
            <a:gs pos="100000">
              <a:schemeClr val="accent4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2AFA53-B162-4469-9848-93AAF605BF0A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5387DB-7690-48E9-A802-793CF4798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2\650509\&#1055;&#1088;&#1077;&#1079;&#1077;&#1085;&#1090;&#1072;&#1094;&#1080;&#1103;\pril\Laterne,%20Laterne%20(&#1084;&#1080;&#1085;&#1091;&#1089;).mp3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92\650509\&#1055;&#1088;&#1077;&#1079;&#1077;&#1085;&#1090;&#1072;&#1094;&#1080;&#1103;\pril\Nena-Ich-Geh-Mit-Meiner-Laterne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13000" y="0"/>
            <a:ext cx="11593513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714750" y="4929188"/>
            <a:ext cx="4572000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3600" dirty="0">
                <a:latin typeface="+mn-lt"/>
                <a:cs typeface="+mn-cs"/>
              </a:rPr>
              <a:t>Der wievielte ist heute</a:t>
            </a:r>
            <a:r>
              <a:rPr lang="en-US" sz="3600" dirty="0">
                <a:latin typeface="+mn-lt"/>
                <a:cs typeface="+mn-cs"/>
              </a:rPr>
              <a:t>?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OlgaPrez1\st-martins-day-parade-at-abc-0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1285875"/>
            <a:ext cx="3571875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43438" y="1357313"/>
            <a:ext cx="3890962" cy="31083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latin typeface="+mn-lt"/>
                <a:cs typeface="+mn-cs"/>
              </a:rPr>
              <a:t>Zutaten</a:t>
            </a:r>
            <a:r>
              <a:rPr lang="en-US" sz="2800" b="1" dirty="0">
                <a:latin typeface="+mn-lt"/>
                <a:cs typeface="+mn-cs"/>
              </a:rPr>
              <a:t>:</a:t>
            </a:r>
            <a:endParaRPr lang="ru-RU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500g </a:t>
            </a:r>
            <a:r>
              <a:rPr lang="en-US" sz="2400" dirty="0" err="1">
                <a:latin typeface="+mn-lt"/>
                <a:cs typeface="+mn-cs"/>
              </a:rPr>
              <a:t>Mehl</a:t>
            </a:r>
            <a:r>
              <a:rPr lang="en-US" sz="2400" dirty="0">
                <a:latin typeface="+mn-lt"/>
                <a:cs typeface="+mn-cs"/>
              </a:rPr>
              <a:t>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1 </a:t>
            </a:r>
            <a:r>
              <a:rPr lang="en-US" sz="2400" dirty="0" err="1">
                <a:latin typeface="+mn-lt"/>
                <a:cs typeface="+mn-cs"/>
              </a:rPr>
              <a:t>Tüte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Trockenhefe</a:t>
            </a:r>
            <a:r>
              <a:rPr lang="en-US" sz="2400" dirty="0">
                <a:latin typeface="+mn-lt"/>
                <a:cs typeface="+mn-cs"/>
              </a:rPr>
              <a:t>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1/4 Liter </a:t>
            </a:r>
            <a:r>
              <a:rPr lang="en-US" sz="2400" dirty="0" err="1">
                <a:latin typeface="+mn-lt"/>
                <a:cs typeface="+mn-cs"/>
              </a:rPr>
              <a:t>warme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Milch</a:t>
            </a:r>
            <a:r>
              <a:rPr lang="en-US" sz="2400" dirty="0">
                <a:latin typeface="+mn-lt"/>
                <a:cs typeface="+mn-cs"/>
              </a:rPr>
              <a:t>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50g </a:t>
            </a:r>
            <a:r>
              <a:rPr lang="en-US" sz="2400" dirty="0" err="1">
                <a:latin typeface="+mn-lt"/>
                <a:cs typeface="+mn-cs"/>
              </a:rPr>
              <a:t>weiche</a:t>
            </a:r>
            <a:r>
              <a:rPr lang="en-US" sz="2400" dirty="0">
                <a:latin typeface="+mn-lt"/>
                <a:cs typeface="+mn-cs"/>
              </a:rPr>
              <a:t> Butter;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50g </a:t>
            </a:r>
            <a:r>
              <a:rPr lang="en-US" sz="2400" dirty="0" err="1">
                <a:latin typeface="+mn-lt"/>
                <a:cs typeface="+mn-cs"/>
              </a:rPr>
              <a:t>Zucker</a:t>
            </a:r>
            <a:r>
              <a:rPr lang="en-US" sz="2400" dirty="0">
                <a:latin typeface="+mn-lt"/>
                <a:cs typeface="+mn-cs"/>
              </a:rPr>
              <a:t>; 1 </a:t>
            </a:r>
            <a:r>
              <a:rPr lang="en-US" sz="2400" dirty="0" err="1">
                <a:latin typeface="+mn-lt"/>
                <a:cs typeface="+mn-cs"/>
              </a:rPr>
              <a:t>Ei</a:t>
            </a:r>
            <a:r>
              <a:rPr lang="en-US" sz="2400" dirty="0">
                <a:latin typeface="+mn-lt"/>
                <a:cs typeface="+mn-cs"/>
              </a:rPr>
              <a:t>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1 </a:t>
            </a:r>
            <a:r>
              <a:rPr lang="en-US" sz="2400" dirty="0" err="1">
                <a:latin typeface="+mn-lt"/>
                <a:cs typeface="+mn-cs"/>
              </a:rPr>
              <a:t>Prise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Salz</a:t>
            </a:r>
            <a:r>
              <a:rPr lang="en-US" sz="2400" dirty="0">
                <a:latin typeface="+mn-lt"/>
                <a:cs typeface="+mn-cs"/>
              </a:rPr>
              <a:t>; 1 </a:t>
            </a:r>
            <a:r>
              <a:rPr lang="en-US" sz="2400" dirty="0" err="1">
                <a:latin typeface="+mn-lt"/>
                <a:cs typeface="+mn-cs"/>
              </a:rPr>
              <a:t>Tüte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Citroback</a:t>
            </a:r>
            <a:r>
              <a:rPr lang="en-US" sz="2400" dirty="0">
                <a:latin typeface="+mn-lt"/>
                <a:cs typeface="+mn-cs"/>
              </a:rPr>
              <a:t>; 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1 </a:t>
            </a:r>
            <a:r>
              <a:rPr lang="ru-RU" sz="2400" dirty="0" err="1">
                <a:latin typeface="+mn-lt"/>
                <a:cs typeface="+mn-cs"/>
              </a:rPr>
              <a:t>Eigelb</a:t>
            </a:r>
            <a:r>
              <a:rPr lang="ru-RU" sz="2400" dirty="0">
                <a:latin typeface="+mn-lt"/>
                <a:cs typeface="+mn-cs"/>
              </a:rPr>
              <a:t>; </a:t>
            </a:r>
            <a:r>
              <a:rPr lang="ru-RU" sz="2400" dirty="0" err="1">
                <a:latin typeface="+mn-lt"/>
                <a:cs typeface="+mn-cs"/>
              </a:rPr>
              <a:t>Backpapier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38" y="4643438"/>
            <a:ext cx="5602287" cy="16319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Den </a:t>
            </a:r>
            <a:r>
              <a:rPr lang="en-US" sz="2000" dirty="0" err="1">
                <a:latin typeface="+mn-lt"/>
                <a:cs typeface="+mn-cs"/>
              </a:rPr>
              <a:t>Teig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zugedeckt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etwa</a:t>
            </a:r>
            <a:r>
              <a:rPr lang="en-US" sz="2000" dirty="0">
                <a:latin typeface="+mn-lt"/>
                <a:cs typeface="+mn-cs"/>
              </a:rPr>
              <a:t> 20 </a:t>
            </a:r>
            <a:r>
              <a:rPr lang="en-US" sz="2000" dirty="0" err="1">
                <a:latin typeface="+mn-lt"/>
                <a:cs typeface="+mn-cs"/>
              </a:rPr>
              <a:t>Minuten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gehen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lassen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latin typeface="+mn-lt"/>
                <a:cs typeface="+mn-cs"/>
              </a:rPr>
              <a:t>Noch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einmal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alles</a:t>
            </a:r>
            <a:r>
              <a:rPr lang="en-US" sz="2000" dirty="0">
                <a:latin typeface="+mn-lt"/>
                <a:cs typeface="+mn-cs"/>
              </a:rPr>
              <a:t> gut </a:t>
            </a:r>
            <a:r>
              <a:rPr lang="en-US" sz="2000" dirty="0" err="1">
                <a:latin typeface="+mn-lt"/>
                <a:cs typeface="+mn-cs"/>
              </a:rPr>
              <a:t>durchkneten</a:t>
            </a:r>
            <a:r>
              <a:rPr lang="en-US" sz="2000" dirty="0">
                <a:latin typeface="+mn-lt"/>
                <a:cs typeface="+mn-cs"/>
              </a:rPr>
              <a:t> 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und </a:t>
            </a:r>
            <a:r>
              <a:rPr lang="en-US" sz="2000" dirty="0" err="1">
                <a:latin typeface="+mn-lt"/>
                <a:cs typeface="+mn-cs"/>
              </a:rPr>
              <a:t>wiederum</a:t>
            </a:r>
            <a:r>
              <a:rPr lang="en-US" sz="2000" dirty="0">
                <a:latin typeface="+mn-lt"/>
                <a:cs typeface="+mn-cs"/>
              </a:rPr>
              <a:t> 20 </a:t>
            </a:r>
            <a:r>
              <a:rPr lang="en-US" sz="2000" dirty="0" err="1">
                <a:latin typeface="+mn-lt"/>
                <a:cs typeface="+mn-cs"/>
              </a:rPr>
              <a:t>Minuten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gehen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lassen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Den </a:t>
            </a:r>
            <a:r>
              <a:rPr lang="en-US" sz="2000" dirty="0" err="1">
                <a:latin typeface="+mn-lt"/>
                <a:cs typeface="+mn-cs"/>
              </a:rPr>
              <a:t>Backofen</a:t>
            </a:r>
            <a:r>
              <a:rPr lang="en-US" sz="2000" dirty="0">
                <a:latin typeface="+mn-lt"/>
                <a:cs typeface="+mn-cs"/>
              </a:rPr>
              <a:t> auf 200°C </a:t>
            </a:r>
            <a:r>
              <a:rPr lang="en-US" sz="2000" dirty="0" err="1">
                <a:latin typeface="+mn-lt"/>
                <a:cs typeface="+mn-cs"/>
              </a:rPr>
              <a:t>vorheizen</a:t>
            </a:r>
            <a:r>
              <a:rPr lang="en-US" sz="2000" dirty="0">
                <a:latin typeface="+mn-lt"/>
                <a:cs typeface="+mn-cs"/>
              </a:rPr>
              <a:t> 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und </a:t>
            </a:r>
            <a:r>
              <a:rPr lang="en-US" sz="2000" dirty="0" err="1">
                <a:latin typeface="+mn-lt"/>
                <a:cs typeface="+mn-cs"/>
              </a:rPr>
              <a:t>ein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Backblech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mit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Backpapier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auslegen</a:t>
            </a:r>
            <a:r>
              <a:rPr lang="en-US" sz="2000" dirty="0">
                <a:latin typeface="+mn-lt"/>
                <a:cs typeface="+mn-cs"/>
              </a:rPr>
              <a:t>. 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5" y="425450"/>
            <a:ext cx="1349375" cy="64611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atin typeface="+mn-lt"/>
                <a:cs typeface="+mn-cs"/>
              </a:rPr>
              <a:t>Brezel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7625" y="357188"/>
            <a:ext cx="4854575" cy="612457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latin typeface="+mn-lt"/>
                <a:cs typeface="+mn-cs"/>
              </a:rPr>
              <a:t>Laterne</a:t>
            </a:r>
            <a:r>
              <a:rPr lang="ru-RU" sz="3200" b="1" dirty="0">
                <a:latin typeface="+mn-lt"/>
                <a:cs typeface="+mn-cs"/>
              </a:rPr>
              <a:t>, </a:t>
            </a:r>
            <a:r>
              <a:rPr lang="en-US" sz="3200" b="1" dirty="0" err="1">
                <a:latin typeface="+mn-lt"/>
                <a:cs typeface="+mn-cs"/>
              </a:rPr>
              <a:t>Laterne</a:t>
            </a:r>
            <a:endParaRPr lang="ru-RU" sz="32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Sonne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Mond</a:t>
            </a:r>
            <a:r>
              <a:rPr lang="en-US" sz="2000" dirty="0">
                <a:latin typeface="+mn-lt"/>
                <a:cs typeface="+mn-cs"/>
              </a:rPr>
              <a:t> und Sterne.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Brenne</a:t>
            </a:r>
            <a:r>
              <a:rPr lang="en-US" sz="2000" dirty="0">
                <a:latin typeface="+mn-lt"/>
                <a:cs typeface="+mn-cs"/>
              </a:rPr>
              <a:t> auf, </a:t>
            </a:r>
            <a:r>
              <a:rPr lang="en-US" sz="2000" dirty="0" err="1">
                <a:latin typeface="+mn-lt"/>
                <a:cs typeface="+mn-cs"/>
              </a:rPr>
              <a:t>mein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Licht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brenne</a:t>
            </a:r>
            <a:r>
              <a:rPr lang="en-US" sz="2000" dirty="0">
                <a:latin typeface="+mn-lt"/>
                <a:cs typeface="+mn-cs"/>
              </a:rPr>
              <a:t> auf, </a:t>
            </a:r>
            <a:r>
              <a:rPr lang="en-US" sz="2000" dirty="0" err="1">
                <a:latin typeface="+mn-lt"/>
                <a:cs typeface="+mn-cs"/>
              </a:rPr>
              <a:t>mein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Licht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aber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nur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meine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liebe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nicht</a:t>
            </a:r>
            <a:r>
              <a:rPr lang="en-US" sz="2000" dirty="0">
                <a:latin typeface="+mn-lt"/>
                <a:cs typeface="+mn-cs"/>
              </a:rPr>
              <a:t>!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                           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Sonne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Mond</a:t>
            </a:r>
            <a:r>
              <a:rPr lang="en-US" sz="2000" dirty="0">
                <a:latin typeface="+mn-lt"/>
                <a:cs typeface="+mn-cs"/>
              </a:rPr>
              <a:t> und Sterne.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Sperrt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ihn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ein</a:t>
            </a:r>
            <a:r>
              <a:rPr lang="en-US" sz="2000" dirty="0">
                <a:latin typeface="+mn-lt"/>
                <a:cs typeface="+mn-cs"/>
              </a:rPr>
              <a:t>, den Wind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sperrt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ihn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ein</a:t>
            </a:r>
            <a:r>
              <a:rPr lang="en-US" sz="2000" dirty="0">
                <a:latin typeface="+mn-lt"/>
                <a:cs typeface="+mn-cs"/>
              </a:rPr>
              <a:t>, den Wind,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er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soll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warten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bis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wir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zu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Hause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sind</a:t>
            </a:r>
            <a:r>
              <a:rPr lang="en-US" sz="2000" dirty="0">
                <a:latin typeface="+mn-lt"/>
                <a:cs typeface="+mn-cs"/>
              </a:rPr>
              <a:t>!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 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Sonne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Mond</a:t>
            </a:r>
            <a:r>
              <a:rPr lang="en-US" sz="2000" dirty="0">
                <a:latin typeface="+mn-lt"/>
                <a:cs typeface="+mn-cs"/>
              </a:rPr>
              <a:t> und Sterne.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Bleibe</a:t>
            </a:r>
            <a:r>
              <a:rPr lang="en-US" sz="2000" dirty="0">
                <a:latin typeface="+mn-lt"/>
                <a:cs typeface="+mn-cs"/>
              </a:rPr>
              <a:t> hell, </a:t>
            </a:r>
            <a:r>
              <a:rPr lang="en-US" sz="2000" dirty="0" err="1">
                <a:latin typeface="+mn-lt"/>
                <a:cs typeface="+mn-cs"/>
              </a:rPr>
              <a:t>mein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Licht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>
                <a:latin typeface="+mn-lt"/>
                <a:cs typeface="+mn-cs"/>
              </a:rPr>
              <a:t>  </a:t>
            </a:r>
            <a:r>
              <a:rPr lang="en-US" sz="2000" dirty="0" err="1">
                <a:latin typeface="+mn-lt"/>
                <a:cs typeface="+mn-cs"/>
              </a:rPr>
              <a:t>bleibe</a:t>
            </a:r>
            <a:r>
              <a:rPr lang="en-US" sz="2000" dirty="0">
                <a:latin typeface="+mn-lt"/>
                <a:cs typeface="+mn-cs"/>
              </a:rPr>
              <a:t> hell, </a:t>
            </a:r>
            <a:r>
              <a:rPr lang="en-US" sz="2000" dirty="0" err="1">
                <a:latin typeface="+mn-lt"/>
                <a:cs typeface="+mn-cs"/>
              </a:rPr>
              <a:t>mein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Licht</a:t>
            </a:r>
            <a:r>
              <a:rPr lang="en-US" sz="2000" dirty="0">
                <a:latin typeface="+mn-lt"/>
                <a:cs typeface="+mn-cs"/>
              </a:rPr>
              <a:t>,</a:t>
            </a:r>
            <a:br>
              <a:rPr lang="en-US" sz="2000" dirty="0">
                <a:latin typeface="+mn-lt"/>
                <a:cs typeface="+mn-cs"/>
              </a:rPr>
            </a:br>
            <a:r>
              <a:rPr lang="en-US" sz="2000" dirty="0" err="1">
                <a:latin typeface="+mn-lt"/>
                <a:cs typeface="+mn-cs"/>
              </a:rPr>
              <a:t>denn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sonst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strahlt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meine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liebe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Laterne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nicht</a:t>
            </a:r>
            <a:r>
              <a:rPr lang="en-US" sz="2000" dirty="0">
                <a:latin typeface="+mn-lt"/>
                <a:cs typeface="+mn-cs"/>
              </a:rPr>
              <a:t>!</a:t>
            </a:r>
            <a:endParaRPr lang="ru-RU" sz="2000" dirty="0">
              <a:latin typeface="+mn-lt"/>
              <a:cs typeface="+mn-cs"/>
            </a:endParaRPr>
          </a:p>
        </p:txBody>
      </p:sp>
      <p:pic>
        <p:nvPicPr>
          <p:cNvPr id="12291" name="Picture 2" descr="D:\OlgaPrez1\c2877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963" y="166688"/>
            <a:ext cx="289560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Laterne, Laterne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14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D:\OlgaPrez1\img_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9525"/>
            <a:ext cx="5148263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29063" y="1214438"/>
            <a:ext cx="4837112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3600" dirty="0">
                <a:latin typeface="+mn-lt"/>
                <a:cs typeface="+mn-cs"/>
              </a:rPr>
              <a:t>Welche Jahreszeit ist da</a:t>
            </a:r>
            <a:r>
              <a:rPr lang="en-US" sz="3600" dirty="0">
                <a:latin typeface="+mn-lt"/>
                <a:cs typeface="+mn-cs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0" y="3214688"/>
            <a:ext cx="6497638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err="1">
                <a:latin typeface="+mn-lt"/>
                <a:cs typeface="+mn-cs"/>
              </a:rPr>
              <a:t>Wie</a:t>
            </a:r>
            <a:r>
              <a:rPr lang="en-US" sz="3600" dirty="0">
                <a:latin typeface="+mn-lt"/>
                <a:cs typeface="+mn-cs"/>
              </a:rPr>
              <a:t> </a:t>
            </a:r>
            <a:r>
              <a:rPr lang="en-US" sz="3600" dirty="0" err="1">
                <a:latin typeface="+mn-lt"/>
                <a:cs typeface="+mn-cs"/>
              </a:rPr>
              <a:t>ist</a:t>
            </a:r>
            <a:r>
              <a:rPr lang="en-US" sz="3600" dirty="0">
                <a:latin typeface="+mn-lt"/>
                <a:cs typeface="+mn-cs"/>
              </a:rPr>
              <a:t> das Wetter </a:t>
            </a:r>
            <a:r>
              <a:rPr lang="en-US" sz="3600" dirty="0" err="1">
                <a:latin typeface="+mn-lt"/>
                <a:cs typeface="+mn-cs"/>
              </a:rPr>
              <a:t>im</a:t>
            </a:r>
            <a:r>
              <a:rPr lang="en-US" sz="3600" dirty="0">
                <a:latin typeface="+mn-lt"/>
                <a:cs typeface="+mn-cs"/>
              </a:rPr>
              <a:t> November?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D:\OlgaPrez1\st_marti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635375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25863" y="2120900"/>
            <a:ext cx="5343525" cy="23082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</a:t>
            </a:r>
            <a:r>
              <a:rPr lang="de-DE" sz="2400" dirty="0">
                <a:latin typeface="+mn-lt"/>
                <a:cs typeface="+mn-cs"/>
              </a:rPr>
              <a:t>der Sohn eines römischen Obersten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den </a:t>
            </a:r>
            <a:r>
              <a:rPr lang="en-US" sz="2400" dirty="0" err="1">
                <a:latin typeface="+mn-lt"/>
                <a:cs typeface="+mn-cs"/>
              </a:rPr>
              <a:t>Namen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geben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 err="1">
                <a:latin typeface="+mn-lt"/>
                <a:cs typeface="+mn-cs"/>
              </a:rPr>
              <a:t>Kriegsmann</a:t>
            </a:r>
            <a:r>
              <a:rPr lang="ru-RU" sz="2400" dirty="0">
                <a:latin typeface="+mn-lt"/>
                <a:cs typeface="+mn-cs"/>
              </a:rPr>
              <a:t>)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</a:t>
            </a:r>
            <a:r>
              <a:rPr lang="en-US" sz="2400" dirty="0" err="1">
                <a:latin typeface="+mn-lt"/>
                <a:cs typeface="+mn-cs"/>
              </a:rPr>
              <a:t>nach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Italien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ausziehen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den </a:t>
            </a:r>
            <a:r>
              <a:rPr lang="en-US" sz="2400" dirty="0" err="1">
                <a:latin typeface="+mn-lt"/>
                <a:cs typeface="+mn-cs"/>
              </a:rPr>
              <a:t>Glauben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der</a:t>
            </a:r>
            <a:r>
              <a:rPr lang="en-US" sz="2400" dirty="0">
                <a:latin typeface="+mn-lt"/>
                <a:cs typeface="+mn-cs"/>
              </a:rPr>
              <a:t> Christen </a:t>
            </a:r>
            <a:r>
              <a:rPr lang="en-US" sz="2400" dirty="0" err="1">
                <a:latin typeface="+mn-lt"/>
                <a:cs typeface="+mn-cs"/>
              </a:rPr>
              <a:t>kennenlernen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</a:t>
            </a:r>
            <a:r>
              <a:rPr lang="en-US" sz="2400" dirty="0" err="1">
                <a:latin typeface="+mn-lt"/>
                <a:cs typeface="+mn-cs"/>
              </a:rPr>
              <a:t>Taufschüler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werden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- in den </a:t>
            </a:r>
            <a:r>
              <a:rPr lang="en-US" sz="2400" dirty="0" err="1">
                <a:latin typeface="+mn-lt"/>
                <a:cs typeface="+mn-cs"/>
              </a:rPr>
              <a:t>Dienst</a:t>
            </a:r>
            <a:r>
              <a:rPr lang="en-US" sz="2400" dirty="0">
                <a:latin typeface="+mn-lt"/>
                <a:cs typeface="+mn-cs"/>
              </a:rPr>
              <a:t> des Kaisers </a:t>
            </a:r>
            <a:r>
              <a:rPr lang="en-US" sz="2400" dirty="0" err="1">
                <a:latin typeface="+mn-lt"/>
                <a:cs typeface="+mn-cs"/>
              </a:rPr>
              <a:t>schicken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0" y="568325"/>
            <a:ext cx="3373438" cy="64611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3600" dirty="0">
                <a:latin typeface="+mn-lt"/>
                <a:cs typeface="+mn-cs"/>
              </a:rPr>
              <a:t>Wer war Martin</a:t>
            </a:r>
            <a:r>
              <a:rPr lang="en-US" sz="3600" dirty="0">
                <a:latin typeface="+mn-lt"/>
                <a:cs typeface="+mn-cs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981075"/>
          <a:ext cx="8585201" cy="4658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2850"/>
                <a:gridCol w="6357946"/>
                <a:gridCol w="762451"/>
                <a:gridCol w="731954"/>
              </a:tblGrid>
              <a:tr h="524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Aussagen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R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F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49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1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Im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Jahre</a:t>
                      </a:r>
                      <a:r>
                        <a:rPr lang="en-US" sz="2800" dirty="0">
                          <a:effectLst/>
                        </a:rPr>
                        <a:t> 316 </a:t>
                      </a:r>
                      <a:r>
                        <a:rPr lang="en-US" sz="2800" dirty="0" err="1">
                          <a:effectLst/>
                        </a:rPr>
                        <a:t>wird</a:t>
                      </a:r>
                      <a:r>
                        <a:rPr lang="en-US" sz="2800" dirty="0">
                          <a:effectLst/>
                        </a:rPr>
                        <a:t> Martin </a:t>
                      </a:r>
                      <a:r>
                        <a:rPr lang="en-US" sz="2800" dirty="0" err="1">
                          <a:effectLst/>
                        </a:rPr>
                        <a:t>als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Sohn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eines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römischen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Wissenschaftler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geboren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4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2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Martin war mit ganzer Seele Soldat.</a:t>
                      </a:r>
                      <a:endParaRPr lang="ru-RU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53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480"/>
                        </a:spcAft>
                      </a:pPr>
                      <a:r>
                        <a:rPr lang="en-US" sz="2800" dirty="0">
                          <a:effectLst/>
                        </a:rPr>
                        <a:t>Von </a:t>
                      </a:r>
                      <a:r>
                        <a:rPr lang="de-DE" sz="2800" dirty="0">
                          <a:effectLst/>
                        </a:rPr>
                        <a:t>Deutschland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zieht</a:t>
                      </a:r>
                      <a:r>
                        <a:rPr lang="en-US" sz="2800" dirty="0">
                          <a:effectLst/>
                        </a:rPr>
                        <a:t> Martin </a:t>
                      </a:r>
                      <a:r>
                        <a:rPr lang="en-US" sz="2800" dirty="0" err="1">
                          <a:effectLst/>
                        </a:rPr>
                        <a:t>mit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seinen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Eltern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nach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Italien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aus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53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4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Der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Vater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schickt</a:t>
                      </a:r>
                      <a:r>
                        <a:rPr lang="en-US" sz="2800" dirty="0">
                          <a:effectLst/>
                        </a:rPr>
                        <a:t> Martin </a:t>
                      </a:r>
                      <a:r>
                        <a:rPr lang="en-US" sz="2800" dirty="0" err="1">
                          <a:effectLst/>
                        </a:rPr>
                        <a:t>mit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fünfzehn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Jahren</a:t>
                      </a:r>
                      <a:r>
                        <a:rPr lang="en-US" sz="2800" dirty="0">
                          <a:effectLst/>
                        </a:rPr>
                        <a:t> in den </a:t>
                      </a:r>
                      <a:r>
                        <a:rPr lang="en-US" sz="2800" dirty="0" err="1">
                          <a:effectLst/>
                        </a:rPr>
                        <a:t>Dienst</a:t>
                      </a:r>
                      <a:r>
                        <a:rPr lang="en-US" sz="2800" dirty="0">
                          <a:effectLst/>
                        </a:rPr>
                        <a:t> des Kaisers.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53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5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Martin </a:t>
                      </a:r>
                      <a:r>
                        <a:rPr lang="en-US" sz="2800" dirty="0" err="1">
                          <a:effectLst/>
                        </a:rPr>
                        <a:t>wird</a:t>
                      </a:r>
                      <a:r>
                        <a:rPr lang="en-US" sz="2800" dirty="0">
                          <a:effectLst/>
                        </a:rPr>
                        <a:t> in den </a:t>
                      </a:r>
                      <a:r>
                        <a:rPr lang="en-US" sz="2800" dirty="0" err="1">
                          <a:effectLst/>
                        </a:rPr>
                        <a:t>Dienst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nach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Gallien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geschickt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OlgaPrez1\st-martin_160_18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8175" y="1196975"/>
            <a:ext cx="371792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141913" y="2071688"/>
            <a:ext cx="3359150" cy="22463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+mn-lt"/>
                <a:cs typeface="+mn-cs"/>
              </a:rPr>
              <a:t>- </a:t>
            </a:r>
            <a:r>
              <a:rPr lang="en-US" sz="2800" dirty="0" err="1">
                <a:latin typeface="+mn-lt"/>
                <a:cs typeface="+mn-cs"/>
              </a:rPr>
              <a:t>Nacht</a:t>
            </a:r>
            <a:endParaRPr lang="en-US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+mn-lt"/>
                <a:cs typeface="+mn-cs"/>
              </a:rPr>
              <a:t>- </a:t>
            </a:r>
            <a:r>
              <a:rPr lang="de-DE" sz="2800" dirty="0">
                <a:latin typeface="+mn-lt"/>
                <a:cs typeface="+mn-cs"/>
              </a:rPr>
              <a:t>mit seinem Schwert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</a:rPr>
              <a:t>- der Bettler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</a:rPr>
              <a:t>- auf seinem Pferde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</a:rPr>
              <a:t>- </a:t>
            </a:r>
            <a:r>
              <a:rPr lang="de-DE" sz="2800" dirty="0" err="1">
                <a:latin typeface="+mn-lt"/>
                <a:cs typeface="+mn-cs"/>
              </a:rPr>
              <a:t>einTeil</a:t>
            </a:r>
            <a:r>
              <a:rPr lang="de-DE" sz="2800" dirty="0">
                <a:latin typeface="+mn-lt"/>
                <a:cs typeface="+mn-cs"/>
              </a:rPr>
              <a:t> des Umhangs</a:t>
            </a:r>
            <a:endParaRPr lang="en-US" sz="2800" dirty="0"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3" y="357188"/>
            <a:ext cx="4527550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err="1">
                <a:latin typeface="+mn-lt"/>
                <a:cs typeface="+mn-cs"/>
              </a:rPr>
              <a:t>Legende</a:t>
            </a:r>
            <a:r>
              <a:rPr lang="en-US" sz="3600" dirty="0">
                <a:latin typeface="+mn-lt"/>
                <a:cs typeface="+mn-cs"/>
              </a:rPr>
              <a:t> von St. Martin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OlgaPrez1\tumblr_mcclmuK9b81qfscwio1_5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143125"/>
            <a:ext cx="3678237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D:\OlgaPrez1\1543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4413" y="2214563"/>
            <a:ext cx="41052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OlgaPrez1\0,,6166106_303,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63" y="3967163"/>
            <a:ext cx="4884737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2875" y="500063"/>
            <a:ext cx="8920163" cy="52387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</a:rPr>
              <a:t>Die Kinder tragen ihre Laternen durch die Straßen der Stadt.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7175" y="1500188"/>
            <a:ext cx="3775075" cy="52387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latin typeface="+mn-lt"/>
                <a:cs typeface="+mn-cs"/>
              </a:rPr>
              <a:t>Es heißt Laternenumzug.</a:t>
            </a:r>
            <a:endParaRPr lang="ru-RU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OlgaPrez1\c2877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9150" y="95250"/>
            <a:ext cx="28956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5663" y="2905125"/>
            <a:ext cx="2930525" cy="3692525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latin typeface="+mn-lt"/>
                <a:cs typeface="+mn-cs"/>
              </a:rPr>
              <a:t>Ich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 err="1">
                <a:latin typeface="+mn-lt"/>
                <a:cs typeface="+mn-cs"/>
              </a:rPr>
              <a:t>geh</a:t>
            </a:r>
            <a:r>
              <a:rPr lang="en-US" b="1" dirty="0">
                <a:latin typeface="+mn-lt"/>
                <a:cs typeface="+mn-cs"/>
              </a:rPr>
              <a:t>' </a:t>
            </a:r>
            <a:r>
              <a:rPr lang="en-US" b="1" dirty="0" err="1">
                <a:latin typeface="+mn-lt"/>
                <a:cs typeface="+mn-cs"/>
              </a:rPr>
              <a:t>mit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 err="1">
                <a:latin typeface="+mn-lt"/>
                <a:cs typeface="+mn-cs"/>
              </a:rPr>
              <a:t>meiner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 err="1">
                <a:latin typeface="+mn-lt"/>
                <a:cs typeface="+mn-cs"/>
              </a:rPr>
              <a:t>Laterne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meiner</a:t>
            </a:r>
            <a:r>
              <a:rPr lang="en-US" dirty="0">
                <a:latin typeface="+mn-lt"/>
                <a:cs typeface="+mn-cs"/>
              </a:rPr>
              <a:t> …..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und </a:t>
            </a:r>
            <a:r>
              <a:rPr lang="en-US" dirty="0" err="1">
                <a:latin typeface="+mn-lt"/>
                <a:cs typeface="+mn-cs"/>
              </a:rPr>
              <a:t>meine</a:t>
            </a:r>
            <a:r>
              <a:rPr lang="en-US" dirty="0">
                <a:latin typeface="+mn-lt"/>
                <a:cs typeface="+mn-cs"/>
              </a:rPr>
              <a:t> …..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Dort </a:t>
            </a:r>
            <a:r>
              <a:rPr lang="en-US" dirty="0" err="1">
                <a:latin typeface="+mn-lt"/>
                <a:cs typeface="+mn-cs"/>
              </a:rPr>
              <a:t>oben</a:t>
            </a:r>
            <a:r>
              <a:rPr lang="en-US" dirty="0">
                <a:latin typeface="+mn-lt"/>
                <a:cs typeface="+mn-cs"/>
              </a:rPr>
              <a:t> …… die Sterne,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und ……, da </a:t>
            </a:r>
            <a:r>
              <a:rPr lang="en-US" dirty="0" err="1">
                <a:latin typeface="+mn-lt"/>
                <a:cs typeface="+mn-cs"/>
              </a:rPr>
              <a:t>leuchten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wir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Mein ….. </a:t>
            </a:r>
            <a:r>
              <a:rPr lang="en-US" dirty="0" err="1">
                <a:latin typeface="+mn-lt"/>
                <a:cs typeface="+mn-cs"/>
              </a:rPr>
              <a:t>ist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aus</a:t>
            </a:r>
            <a:r>
              <a:rPr lang="en-US" dirty="0">
                <a:latin typeface="+mn-lt"/>
                <a:cs typeface="+mn-cs"/>
              </a:rPr>
              <a:t>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….. </a:t>
            </a:r>
            <a:r>
              <a:rPr lang="en-US" dirty="0" err="1">
                <a:latin typeface="+mn-lt"/>
                <a:cs typeface="+mn-cs"/>
              </a:rPr>
              <a:t>Haus</a:t>
            </a:r>
            <a:r>
              <a:rPr lang="en-US" dirty="0">
                <a:latin typeface="+mn-lt"/>
                <a:cs typeface="+mn-cs"/>
              </a:rPr>
              <a:t>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rabimmel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rabammel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rabum</a:t>
            </a:r>
            <a:r>
              <a:rPr lang="en-US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Mein ….. </a:t>
            </a:r>
            <a:r>
              <a:rPr lang="en-US" dirty="0" err="1">
                <a:latin typeface="+mn-lt"/>
                <a:cs typeface="+mn-cs"/>
              </a:rPr>
              <a:t>ist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aus</a:t>
            </a:r>
            <a:r>
              <a:rPr lang="en-US" dirty="0">
                <a:latin typeface="+mn-lt"/>
                <a:cs typeface="+mn-cs"/>
              </a:rPr>
              <a:t>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….. </a:t>
            </a:r>
            <a:r>
              <a:rPr lang="en-US" dirty="0" err="1">
                <a:latin typeface="+mn-lt"/>
                <a:cs typeface="+mn-cs"/>
              </a:rPr>
              <a:t>Haus</a:t>
            </a:r>
            <a:r>
              <a:rPr lang="en-US" dirty="0">
                <a:latin typeface="+mn-lt"/>
                <a:cs typeface="+mn-cs"/>
              </a:rPr>
              <a:t>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rabimmel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rabammel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rabum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1275" y="134938"/>
            <a:ext cx="3165475" cy="64627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meiner</a:t>
            </a:r>
            <a:r>
              <a:rPr lang="en-US" dirty="0">
                <a:latin typeface="+mn-lt"/>
                <a:cs typeface="+mn-cs"/>
              </a:rPr>
              <a:t>…….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und </a:t>
            </a:r>
            <a:r>
              <a:rPr lang="en-US" dirty="0" err="1">
                <a:latin typeface="+mn-lt"/>
                <a:cs typeface="+mn-cs"/>
              </a:rPr>
              <a:t>meine</a:t>
            </a:r>
            <a:r>
              <a:rPr lang="en-US" dirty="0">
                <a:latin typeface="+mn-lt"/>
                <a:cs typeface="+mn-cs"/>
              </a:rPr>
              <a:t> …….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Da </a:t>
            </a:r>
            <a:r>
              <a:rPr lang="en-US" dirty="0" err="1">
                <a:latin typeface="+mn-lt"/>
                <a:cs typeface="+mn-cs"/>
              </a:rPr>
              <a:t>oben</a:t>
            </a:r>
            <a:r>
              <a:rPr lang="en-US" dirty="0">
                <a:latin typeface="+mn-lt"/>
                <a:cs typeface="+mn-cs"/>
              </a:rPr>
              <a:t> …… die Sterne,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hier</a:t>
            </a:r>
            <a:r>
              <a:rPr lang="en-US" dirty="0">
                <a:latin typeface="+mn-lt"/>
                <a:cs typeface="+mn-cs"/>
              </a:rPr>
              <a:t> …… </a:t>
            </a:r>
            <a:r>
              <a:rPr lang="en-US" dirty="0" err="1">
                <a:latin typeface="+mn-lt"/>
                <a:cs typeface="+mn-cs"/>
              </a:rPr>
              <a:t>leuchten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wir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Ein</a:t>
            </a:r>
            <a:r>
              <a:rPr lang="en-US" dirty="0">
                <a:latin typeface="+mn-lt"/>
                <a:cs typeface="+mn-cs"/>
              </a:rPr>
              <a:t> ………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zu</a:t>
            </a:r>
            <a:r>
              <a:rPr lang="en-US" dirty="0">
                <a:latin typeface="+mn-lt"/>
                <a:cs typeface="+mn-cs"/>
              </a:rPr>
              <a:t> …… </a:t>
            </a:r>
            <a:r>
              <a:rPr lang="en-US" dirty="0" err="1">
                <a:latin typeface="+mn-lt"/>
                <a:cs typeface="+mn-cs"/>
              </a:rPr>
              <a:t>Ehr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Rabimmel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rabammel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rabumm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meiner</a:t>
            </a:r>
            <a:r>
              <a:rPr lang="en-US" dirty="0">
                <a:latin typeface="+mn-lt"/>
                <a:cs typeface="+mn-cs"/>
              </a:rPr>
              <a:t> ……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und </a:t>
            </a:r>
            <a:r>
              <a:rPr lang="en-US" dirty="0" err="1">
                <a:latin typeface="+mn-lt"/>
                <a:cs typeface="+mn-cs"/>
              </a:rPr>
              <a:t>meine</a:t>
            </a:r>
            <a:r>
              <a:rPr lang="en-US" dirty="0">
                <a:latin typeface="+mn-lt"/>
                <a:cs typeface="+mn-cs"/>
              </a:rPr>
              <a:t> …….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Da </a:t>
            </a:r>
            <a:r>
              <a:rPr lang="en-US" dirty="0" err="1">
                <a:latin typeface="+mn-lt"/>
                <a:cs typeface="+mn-cs"/>
              </a:rPr>
              <a:t>oben</a:t>
            </a:r>
            <a:r>
              <a:rPr lang="en-US" dirty="0">
                <a:latin typeface="+mn-lt"/>
                <a:cs typeface="+mn-cs"/>
              </a:rPr>
              <a:t> …… die Sterne,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hier</a:t>
            </a:r>
            <a:r>
              <a:rPr lang="en-US" dirty="0">
                <a:latin typeface="+mn-lt"/>
                <a:cs typeface="+mn-cs"/>
              </a:rPr>
              <a:t> …….</a:t>
            </a:r>
            <a:r>
              <a:rPr lang="en-US" dirty="0" err="1">
                <a:latin typeface="+mn-lt"/>
                <a:cs typeface="+mn-cs"/>
              </a:rPr>
              <a:t>leuchten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wir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Der ……….,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der ……. </a:t>
            </a:r>
            <a:r>
              <a:rPr lang="en-US" dirty="0" err="1">
                <a:latin typeface="+mn-lt"/>
                <a:cs typeface="+mn-cs"/>
              </a:rPr>
              <a:t>voran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Rabimmel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rabammel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rabumm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Ich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geh</a:t>
            </a:r>
            <a:r>
              <a:rPr lang="en-US" dirty="0">
                <a:latin typeface="+mn-lt"/>
                <a:cs typeface="+mn-cs"/>
              </a:rPr>
              <a:t>'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meiner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…..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und </a:t>
            </a:r>
            <a:r>
              <a:rPr lang="en-US" dirty="0" err="1">
                <a:latin typeface="+mn-lt"/>
                <a:cs typeface="+mn-cs"/>
              </a:rPr>
              <a:t>meine</a:t>
            </a:r>
            <a:r>
              <a:rPr lang="en-US" dirty="0">
                <a:latin typeface="+mn-lt"/>
                <a:cs typeface="+mn-cs"/>
              </a:rPr>
              <a:t> …. </a:t>
            </a:r>
            <a:r>
              <a:rPr lang="en-US" dirty="0" err="1">
                <a:latin typeface="+mn-lt"/>
                <a:cs typeface="+mn-cs"/>
              </a:rPr>
              <a:t>mit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Da </a:t>
            </a:r>
            <a:r>
              <a:rPr lang="en-US" dirty="0" err="1">
                <a:latin typeface="+mn-lt"/>
                <a:cs typeface="+mn-cs"/>
              </a:rPr>
              <a:t>oben</a:t>
            </a:r>
            <a:r>
              <a:rPr lang="en-US" dirty="0">
                <a:latin typeface="+mn-lt"/>
                <a:cs typeface="+mn-cs"/>
              </a:rPr>
              <a:t> ….. die Sterne,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hier</a:t>
            </a:r>
            <a:r>
              <a:rPr lang="en-US" dirty="0">
                <a:latin typeface="+mn-lt"/>
                <a:cs typeface="+mn-cs"/>
              </a:rPr>
              <a:t> …… </a:t>
            </a:r>
            <a:r>
              <a:rPr lang="en-US" dirty="0" err="1">
                <a:latin typeface="+mn-lt"/>
                <a:cs typeface="+mn-cs"/>
              </a:rPr>
              <a:t>leuchten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wir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……. und </a:t>
            </a:r>
            <a:r>
              <a:rPr lang="en-US" dirty="0" err="1">
                <a:latin typeface="+mn-lt"/>
                <a:cs typeface="+mn-cs"/>
              </a:rPr>
              <a:t>heut</a:t>
            </a:r>
            <a:r>
              <a:rPr lang="en-US" dirty="0">
                <a:latin typeface="+mn-lt"/>
                <a:cs typeface="+mn-cs"/>
              </a:rPr>
              <a:t>,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ihr</a:t>
            </a:r>
            <a:r>
              <a:rPr lang="en-US" dirty="0">
                <a:latin typeface="+mn-lt"/>
                <a:cs typeface="+mn-cs"/>
              </a:rPr>
              <a:t> …… </a:t>
            </a:r>
            <a:r>
              <a:rPr lang="en-US" dirty="0" err="1">
                <a:latin typeface="+mn-lt"/>
                <a:cs typeface="+mn-cs"/>
              </a:rPr>
              <a:t>Leut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cs typeface="+mn-cs"/>
              </a:rPr>
              <a:t>Rabimmel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rabammel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dirty="0" err="1">
                <a:latin typeface="+mn-lt"/>
                <a:cs typeface="+mn-cs"/>
              </a:rPr>
              <a:t>rabumm</a:t>
            </a:r>
            <a:r>
              <a:rPr lang="en-US" dirty="0">
                <a:latin typeface="+mn-lt"/>
                <a:cs typeface="+mn-cs"/>
              </a:rPr>
              <a:t>.</a:t>
            </a:r>
            <a:endParaRPr lang="ru-RU" dirty="0">
              <a:latin typeface="+mn-lt"/>
              <a:cs typeface="+mn-cs"/>
            </a:endParaRPr>
          </a:p>
        </p:txBody>
      </p:sp>
      <p:pic>
        <p:nvPicPr>
          <p:cNvPr id="5" name="Nena-Ich-Geh-Mit-Meiner-Later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5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D:\OlgaPrez1\pyrami1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4663" y="2355850"/>
            <a:ext cx="2376487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:\OlgaPrez1\latern1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3689350"/>
            <a:ext cx="222091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D:\OlgaPrez1\herzla12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3800" y="2327275"/>
            <a:ext cx="22240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D:\OlgaPrez1\eislaterne1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30588" y="3581400"/>
            <a:ext cx="2117725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D:\OlgaPrez1\schult21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588" y="3492500"/>
            <a:ext cx="211613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00375" y="714375"/>
            <a:ext cx="3316288" cy="64611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err="1">
                <a:latin typeface="+mn-lt"/>
                <a:cs typeface="+mn-cs"/>
              </a:rPr>
              <a:t>Laternen</a:t>
            </a:r>
            <a:r>
              <a:rPr lang="en-US" sz="3600" dirty="0">
                <a:latin typeface="+mn-lt"/>
                <a:cs typeface="+mn-cs"/>
              </a:rPr>
              <a:t> </a:t>
            </a:r>
            <a:r>
              <a:rPr lang="en-US" sz="3600" dirty="0" err="1">
                <a:latin typeface="+mn-lt"/>
                <a:cs typeface="+mn-cs"/>
              </a:rPr>
              <a:t>basteln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357188" y="1571625"/>
            <a:ext cx="8397875" cy="3714750"/>
            <a:chOff x="285720" y="1643050"/>
            <a:chExt cx="8397446" cy="3714776"/>
          </a:xfrm>
        </p:grpSpPr>
        <p:sp>
          <p:nvSpPr>
            <p:cNvPr id="10246" name="TextBox 1"/>
            <p:cNvSpPr txBox="1">
              <a:spLocks noChangeArrowheads="1"/>
            </p:cNvSpPr>
            <p:nvPr/>
          </p:nvSpPr>
          <p:spPr bwMode="auto">
            <a:xfrm>
              <a:off x="4929190" y="1643050"/>
              <a:ext cx="3753976" cy="3447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Calibri" pitchFamily="34" charset="0"/>
                </a:rPr>
                <a:t>Ob hoch im Norden oder Bayern,</a:t>
              </a:r>
              <a:br>
                <a:rPr lang="en-US" sz="2000" b="1">
                  <a:latin typeface="Calibri" pitchFamily="34" charset="0"/>
                </a:rPr>
              </a:br>
              <a:r>
                <a:rPr lang="en-US" sz="2000" b="1">
                  <a:latin typeface="Calibri" pitchFamily="34" charset="0"/>
                </a:rPr>
                <a:t>alle wollen Sankt Martin feiern,</a:t>
              </a:r>
              <a:br>
                <a:rPr lang="en-US" sz="2000" b="1">
                  <a:latin typeface="Calibri" pitchFamily="34" charset="0"/>
                </a:rPr>
              </a:br>
              <a:r>
                <a:rPr lang="en-US" sz="2000" b="1">
                  <a:latin typeface="Calibri" pitchFamily="34" charset="0"/>
                </a:rPr>
                <a:t>auch wir sind dieses Jahr dabei,</a:t>
              </a:r>
              <a:br>
                <a:rPr lang="en-US" sz="2000" b="1">
                  <a:latin typeface="Calibri" pitchFamily="34" charset="0"/>
                </a:rPr>
              </a:br>
              <a:r>
                <a:rPr lang="en-US" sz="2000" b="1">
                  <a:latin typeface="Calibri" pitchFamily="34" charset="0"/>
                </a:rPr>
                <a:t>drum haltet schon die Straße frei,</a:t>
              </a:r>
              <a:br>
                <a:rPr lang="en-US" sz="2000" b="1">
                  <a:latin typeface="Calibri" pitchFamily="34" charset="0"/>
                </a:rPr>
              </a:br>
              <a:r>
                <a:rPr lang="en-US" sz="2000" b="1">
                  <a:latin typeface="Calibri" pitchFamily="34" charset="0"/>
                </a:rPr>
                <a:t>wir ziehen mit Laternen los,</a:t>
              </a:r>
              <a:br>
                <a:rPr lang="en-US" sz="2000" b="1">
                  <a:latin typeface="Calibri" pitchFamily="34" charset="0"/>
                </a:rPr>
              </a:br>
              <a:r>
                <a:rPr lang="en-US" sz="2000" b="1">
                  <a:latin typeface="Calibri" pitchFamily="34" charset="0"/>
                </a:rPr>
                <a:t>das Lichtermeer wird riesengroß!</a:t>
              </a:r>
              <a:endParaRPr lang="ru-RU" sz="2000">
                <a:latin typeface="Calibri" pitchFamily="34" charset="0"/>
              </a:endParaRPr>
            </a:p>
            <a:p>
              <a:r>
                <a:rPr lang="en-US" sz="2000">
                  <a:latin typeface="Calibri" pitchFamily="34" charset="0"/>
                </a:rPr>
                <a:t>     </a:t>
              </a:r>
              <a:endParaRPr lang="ru-RU" sz="2000">
                <a:latin typeface="Calibri" pitchFamily="34" charset="0"/>
              </a:endParaRPr>
            </a:p>
            <a:p>
              <a:r>
                <a:rPr lang="en-US" sz="2000" b="1">
                  <a:latin typeface="Calibri" pitchFamily="34" charset="0"/>
                </a:rPr>
                <a:t>Am *Datum*</a:t>
              </a:r>
              <a:endParaRPr lang="ru-RU" sz="2000">
                <a:latin typeface="Calibri" pitchFamily="34" charset="0"/>
              </a:endParaRPr>
            </a:p>
            <a:p>
              <a:r>
                <a:rPr lang="en-US" sz="2000" b="1">
                  <a:latin typeface="Calibri" pitchFamily="34" charset="0"/>
                </a:rPr>
                <a:t>Um *Uhrzeit*</a:t>
              </a:r>
              <a:endParaRPr lang="ru-RU" sz="2000">
                <a:latin typeface="Calibri" pitchFamily="34" charset="0"/>
              </a:endParaRPr>
            </a:p>
            <a:p>
              <a:r>
                <a:rPr lang="en-US" sz="2000" b="1">
                  <a:latin typeface="Calibri" pitchFamily="34" charset="0"/>
                </a:rPr>
                <a:t>Bei *Adresse*</a:t>
              </a:r>
              <a:endParaRPr lang="ru-RU" sz="2000">
                <a:latin typeface="Calibri" pitchFamily="34" charset="0"/>
              </a:endParaRPr>
            </a:p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10247" name="Picture 2" descr="D:\OlgaPrez1\martin01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5720" y="1643050"/>
              <a:ext cx="4502759" cy="371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211888"/>
            <a:ext cx="9144000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+mn-lt"/>
                <a:cs typeface="+mn-cs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785813"/>
            <a:ext cx="2030413" cy="64611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err="1">
                <a:latin typeface="+mn-lt"/>
                <a:cs typeface="+mn-cs"/>
              </a:rPr>
              <a:t>Einladung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232</Words>
  <Application>Microsoft Office PowerPoint</Application>
  <PresentationFormat>Экран (4:3)</PresentationFormat>
  <Paragraphs>108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</dc:creator>
  <cp:lastModifiedBy>re</cp:lastModifiedBy>
  <cp:revision>28</cp:revision>
  <dcterms:created xsi:type="dcterms:W3CDTF">2014-01-28T21:03:30Z</dcterms:created>
  <dcterms:modified xsi:type="dcterms:W3CDTF">2014-04-12T15:38:55Z</dcterms:modified>
</cp:coreProperties>
</file>