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35" r:id="rId2"/>
    <p:sldId id="331" r:id="rId3"/>
    <p:sldId id="336" r:id="rId4"/>
    <p:sldId id="332" r:id="rId5"/>
    <p:sldId id="337" r:id="rId6"/>
    <p:sldId id="338" r:id="rId7"/>
    <p:sldId id="323" r:id="rId8"/>
    <p:sldId id="340" r:id="rId9"/>
    <p:sldId id="341" r:id="rId10"/>
    <p:sldId id="342" r:id="rId11"/>
    <p:sldId id="347" r:id="rId12"/>
    <p:sldId id="343" r:id="rId13"/>
    <p:sldId id="344" r:id="rId14"/>
    <p:sldId id="345" r:id="rId15"/>
    <p:sldId id="346" r:id="rId16"/>
    <p:sldId id="34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2C83"/>
    <a:srgbClr val="F5EADF"/>
    <a:srgbClr val="460000"/>
    <a:srgbClr val="B9763B"/>
    <a:srgbClr val="9E6934"/>
    <a:srgbClr val="D0A172"/>
    <a:srgbClr val="006600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91" autoAdjust="0"/>
    <p:restoredTop sz="94660"/>
  </p:normalViewPr>
  <p:slideViewPr>
    <p:cSldViewPr>
      <p:cViewPr varScale="1">
        <p:scale>
          <a:sx n="42" d="100"/>
          <a:sy n="42" d="100"/>
        </p:scale>
        <p:origin x="-12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06/relationships/legacyDocTextInfo" Target="legacyDocTextInfo.bin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3971D967-75E2-4030-B3F8-022A1B1C12F9}" type="datetimeFigureOut">
              <a:rPr lang="ru-RU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1843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C538A97C-5B77-4EA5-8F50-2F4E86F520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F4DAE-338F-49DF-84E8-368B65C9F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EC3A3-BE3F-45BF-A048-4953460098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90D023-430A-466C-A5E5-6F7A23518D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53A63-9AA6-4FAA-A0A6-15A93534A6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8092C-041F-4A32-90A2-D8C4793F70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AE318-DFE3-434A-9FA5-E5BD65B97B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7F4FC-5566-4778-9730-6437E99602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A1FCC-CD28-414B-8B90-055893758B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A7A4F9-F467-4089-BD53-954EB7004C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61106-4B9D-49B9-AAAB-3DCD7EFB63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AED803-EAF0-41C0-AB34-1A2F3181AB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E38CD1A3-9658-4F18-8F48-C6CE90C12A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youtu.be/cCOatI0tFyY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hyperlink" Target="../&#1057;&#1090;&#1072;&#1090;&#1100;&#1103;.doc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Documents%20and%20Settings\User\&#1056;&#1072;&#1073;&#1086;&#1095;&#1080;&#1081;%20&#1089;&#1090;&#1086;&#1083;\101-161-164\&#1055;&#1088;&#1077;&#1079;&#1077;&#1085;&#1090;&#1072;&#1094;&#1080;&#1103;\&#1047;&#1086;&#1097;&#1077;&#1085;&#1082;&#1086;%20&#1086;%20&#1089;&#1074;&#1086;&#1080;&#1093;%20&#1088;&#1072;&#1089;&#1089;&#1082;&#1072;&#1079;&#1072;&#1093;.wmv" TargetMode="Externa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3000" y="714375"/>
            <a:ext cx="6215063" cy="428625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УРОК  ЛИТЕРАТУРЫ  В  8  КЛАССЕ</a:t>
            </a:r>
            <a:endParaRPr lang="ru-RU" sz="24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Содержимое 5" descr="0_70054_aa28b7bd_L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929313" y="1571625"/>
            <a:ext cx="2757487" cy="4127500"/>
          </a:xfrm>
        </p:spPr>
      </p:pic>
      <p:sp>
        <p:nvSpPr>
          <p:cNvPr id="3076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1500188"/>
            <a:ext cx="4829175" cy="4625975"/>
          </a:xfrm>
        </p:spPr>
        <p:txBody>
          <a:bodyPr/>
          <a:lstStyle/>
          <a:p>
            <a:pPr algn="just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600" b="1" smtClean="0">
                <a:latin typeface="Times New Roman" pitchFamily="18" charset="0"/>
                <a:cs typeface="Times New Roman" pitchFamily="18" charset="0"/>
              </a:rPr>
              <a:t>Я, Анна Александровна, учитель русского языка и литературы лицея № 6 города Волгограда, пришла в ваш  класс, чтобы провести урок  литературы. </a:t>
            </a: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Я рада приветствовать гостей и счастлива видеть   лица учеников. </a:t>
            </a:r>
            <a:endParaRPr lang="ru-RU" sz="26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1837"/>
          </a:xfrm>
        </p:spPr>
        <p:txBody>
          <a:bodyPr/>
          <a:lstStyle/>
          <a:p>
            <a:r>
              <a:rPr lang="ru-RU" sz="2800" smtClean="0">
                <a:latin typeface="Arial Black" pitchFamily="34" charset="0"/>
              </a:rPr>
              <a:t>Юрий Решетников исполняет отрывок из рассказа М.Зощенко </a:t>
            </a:r>
            <a:br>
              <a:rPr lang="ru-RU" sz="2800" smtClean="0">
                <a:latin typeface="Arial Black" pitchFamily="34" charset="0"/>
              </a:rPr>
            </a:br>
            <a:r>
              <a:rPr lang="ru-RU" sz="2800" smtClean="0">
                <a:latin typeface="Arial Black" pitchFamily="34" charset="0"/>
              </a:rPr>
              <a:t>«История болезни»</a:t>
            </a:r>
            <a:r>
              <a:rPr lang="ru-RU" sz="2800" smtClean="0"/>
              <a:t> </a:t>
            </a:r>
            <a:r>
              <a:rPr lang="en-US" sz="2800" smtClean="0"/>
              <a:t/>
            </a:r>
            <a:br>
              <a:rPr lang="en-US" sz="2800" smtClean="0"/>
            </a:br>
            <a:r>
              <a:rPr lang="ru-RU" sz="2800" smtClean="0"/>
              <a:t>Ссылка:</a:t>
            </a:r>
            <a:r>
              <a:rPr lang="ru-RU" sz="2800" i="1" smtClean="0"/>
              <a:t> </a:t>
            </a:r>
            <a:r>
              <a:rPr lang="ru-RU" sz="2800" u="sng" smtClean="0">
                <a:hlinkClick r:id="rId2"/>
              </a:rPr>
              <a:t>http://youtu.be/cCOatI0tFyY</a:t>
            </a:r>
            <a:r>
              <a:rPr lang="ru-RU" sz="2800" i="1" u="sng" smtClean="0"/>
              <a:t>.</a:t>
            </a:r>
            <a:r>
              <a:rPr lang="ru-RU" sz="2800" smtClean="0"/>
              <a:t/>
            </a:r>
            <a:br>
              <a:rPr lang="ru-RU" sz="2800" smtClean="0"/>
            </a:br>
            <a:endParaRPr lang="ru-RU" sz="2800" smtClean="0">
              <a:latin typeface="Arial Black" pitchFamily="34" charset="0"/>
            </a:endParaRPr>
          </a:p>
        </p:txBody>
      </p:sp>
      <p:pic>
        <p:nvPicPr>
          <p:cNvPr id="11267" name="Содержимое 4" descr="21f2933596ffa4a5ae4440ccf6518166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95288" y="2420938"/>
            <a:ext cx="4038600" cy="2797175"/>
          </a:xfrm>
        </p:spPr>
      </p:pic>
      <p:pic>
        <p:nvPicPr>
          <p:cNvPr id="11268" name="Содержимое 5" descr="Рисунок1.png">
            <a:hlinkClick r:id="rId4" action="ppaction://hlinkfile"/>
          </p:cNvPr>
          <p:cNvPicPr>
            <a:picLocks noGrp="1" noChangeAspect="1"/>
          </p:cNvPicPr>
          <p:nvPr>
            <p:ph sz="half" idx="2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4572000" y="2276475"/>
            <a:ext cx="3887788" cy="3095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М.М.Зощенко</a:t>
            </a:r>
          </a:p>
        </p:txBody>
      </p:sp>
      <p:pic>
        <p:nvPicPr>
          <p:cNvPr id="12291" name="Содержимое 4" descr="1297171689_178768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28625" y="1857375"/>
            <a:ext cx="4000500" cy="3143250"/>
          </a:xfrm>
        </p:spPr>
      </p:pic>
      <p:pic>
        <p:nvPicPr>
          <p:cNvPr id="12292" name="Содержимое 5" descr="schaste_-_rasskaz_-_mihail_zoshenko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0" y="1928813"/>
            <a:ext cx="4286250" cy="33861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Юмор? Сатира? Ирония?</a:t>
            </a:r>
          </a:p>
        </p:txBody>
      </p:sp>
      <p:sp>
        <p:nvSpPr>
          <p:cNvPr id="13315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Содержимое 3" descr="007he3e4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285750" y="1714500"/>
            <a:ext cx="4211638" cy="40005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31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9" name="Содержимое 8" descr="052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5025" y="1714500"/>
            <a:ext cx="4041775" cy="38735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Юмор? Сатира? Ирония?</a:t>
            </a:r>
            <a:endParaRPr lang="ru-RU" smtClean="0"/>
          </a:p>
        </p:txBody>
      </p:sp>
      <p:pic>
        <p:nvPicPr>
          <p:cNvPr id="14339" name="Содержимое 5" descr="c285677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85750" y="1857375"/>
            <a:ext cx="4210050" cy="3786188"/>
          </a:xfrm>
        </p:spPr>
      </p:pic>
      <p:pic>
        <p:nvPicPr>
          <p:cNvPr id="14340" name="Содержимое 6" descr="1254753480_05_podborka_88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3438" y="1571625"/>
            <a:ext cx="392906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Юмор? Сатира? Ирония?</a:t>
            </a:r>
            <a:endParaRPr lang="ru-RU" smtClean="0"/>
          </a:p>
        </p:txBody>
      </p:sp>
      <p:pic>
        <p:nvPicPr>
          <p:cNvPr id="5" name="Содержимое 4" descr="0_6fef9_59160f9_XL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57188" y="1928813"/>
            <a:ext cx="4138612" cy="3448050"/>
          </a:xfrm>
        </p:spPr>
      </p:pic>
      <p:pic>
        <p:nvPicPr>
          <p:cNvPr id="6" name="Содержимое 5" descr="0b3403618f78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968875" y="1600200"/>
            <a:ext cx="3603625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Юмор? Сатира? Ирония?</a:t>
            </a:r>
            <a:endParaRPr lang="ru-RU" smtClean="0"/>
          </a:p>
        </p:txBody>
      </p:sp>
      <p:pic>
        <p:nvPicPr>
          <p:cNvPr id="6" name="Содержимое 5" descr="1311961431_bugabu.ru_29-7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57188" y="1857375"/>
            <a:ext cx="4138612" cy="3516313"/>
          </a:xfrm>
        </p:spPr>
      </p:pic>
      <p:pic>
        <p:nvPicPr>
          <p:cNvPr id="7" name="Содержимое 6" descr="post-2-109282623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8200" y="2143125"/>
            <a:ext cx="4281488" cy="30718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73756" y="2967335"/>
            <a:ext cx="639649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Благодарю за урок!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ChangeArrowheads="1"/>
          </p:cNvSpPr>
          <p:nvPr/>
        </p:nvSpPr>
        <p:spPr bwMode="auto">
          <a:xfrm>
            <a:off x="684213" y="1844675"/>
            <a:ext cx="78486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endParaRPr lang="ru-RU" sz="2800" i="1"/>
          </a:p>
          <a:p>
            <a:pPr marL="342900" indent="-342900" eaLnBrk="0" hangingPunct="0">
              <a:spcBef>
                <a:spcPct val="20000"/>
              </a:spcBef>
            </a:pPr>
            <a:endParaRPr lang="ru-RU" sz="2800" i="1"/>
          </a:p>
        </p:txBody>
      </p:sp>
      <p:sp>
        <p:nvSpPr>
          <p:cNvPr id="4099" name="Rectangle 5"/>
          <p:cNvSpPr>
            <a:spLocks noChangeArrowheads="1"/>
          </p:cNvSpPr>
          <p:nvPr/>
        </p:nvSpPr>
        <p:spPr bwMode="auto">
          <a:xfrm>
            <a:off x="928688" y="1785938"/>
            <a:ext cx="7286625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A50021"/>
              </a:buClr>
              <a:buSzPct val="80000"/>
            </a:pPr>
            <a:endParaRPr lang="ru-RU" sz="2800" i="1"/>
          </a:p>
        </p:txBody>
      </p:sp>
      <p:sp>
        <p:nvSpPr>
          <p:cNvPr id="4100" name="Rectangle 11"/>
          <p:cNvSpPr>
            <a:spLocks noChangeArrowheads="1"/>
          </p:cNvSpPr>
          <p:nvPr/>
        </p:nvSpPr>
        <p:spPr bwMode="auto">
          <a:xfrm>
            <a:off x="457200" y="274638"/>
            <a:ext cx="69945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4800">
                <a:solidFill>
                  <a:srgbClr val="A50021"/>
                </a:solidFill>
              </a:rPr>
              <a:t>Слова для справок</a:t>
            </a:r>
          </a:p>
        </p:txBody>
      </p:sp>
      <p:sp>
        <p:nvSpPr>
          <p:cNvPr id="4101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102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наипрекраснейший</a:t>
            </a:r>
          </a:p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продвинутый</a:t>
            </a:r>
          </a:p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всемирно известный</a:t>
            </a: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длиннюсенький-предлиннюсенький</a:t>
            </a: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элитный</a:t>
            </a:r>
          </a:p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шикарный</a:t>
            </a:r>
          </a:p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досточтимый</a:t>
            </a:r>
          </a:p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хитренький</a:t>
            </a: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428625" y="1011238"/>
            <a:ext cx="8501063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-90459" anchor="ctr">
            <a:spAutoFit/>
          </a:bodyPr>
          <a:lstStyle/>
          <a:p>
            <a:pPr algn="just" eaLnBrk="0" hangingPunct="0"/>
            <a:r>
              <a:rPr lang="ru-RU" sz="2800">
                <a:cs typeface="Times New Roman" pitchFamily="18" charset="0"/>
              </a:rPr>
              <a:t>	</a:t>
            </a:r>
            <a:r>
              <a:rPr lang="ru-RU" sz="3200" b="1" i="1">
                <a:latin typeface="Monotype Corsiva" pitchFamily="66" charset="0"/>
                <a:cs typeface="Times New Roman" pitchFamily="18" charset="0"/>
              </a:rPr>
              <a:t>Я,  </a:t>
            </a:r>
            <a:r>
              <a:rPr lang="ru-RU" sz="3200" b="1" i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наипрекраснейшая </a:t>
            </a:r>
            <a:r>
              <a:rPr lang="ru-RU" sz="3200" b="1" i="1">
                <a:latin typeface="Monotype Corsiva" pitchFamily="66" charset="0"/>
                <a:cs typeface="Times New Roman" pitchFamily="18" charset="0"/>
              </a:rPr>
              <a:t>Анна Александровна,  </a:t>
            </a:r>
            <a:r>
              <a:rPr lang="ru-RU" sz="3200" b="1" i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продвинутый </a:t>
            </a:r>
            <a:r>
              <a:rPr lang="ru-RU" sz="3200" b="1" i="1">
                <a:latin typeface="Monotype Corsiva" pitchFamily="66" charset="0"/>
                <a:cs typeface="Times New Roman" pitchFamily="18" charset="0"/>
              </a:rPr>
              <a:t>учитель  русского языка и литературы </a:t>
            </a:r>
            <a:r>
              <a:rPr lang="ru-RU" sz="3200" b="1" i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всемирно известного </a:t>
            </a:r>
            <a:r>
              <a:rPr lang="ru-RU" sz="3200" b="1" i="1">
                <a:latin typeface="Monotype Corsiva" pitchFamily="66" charset="0"/>
                <a:cs typeface="Times New Roman" pitchFamily="18" charset="0"/>
              </a:rPr>
              <a:t>лицея № 6 </a:t>
            </a:r>
            <a:r>
              <a:rPr lang="ru-RU" sz="3200" b="1" i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длиннюсенького-предлиннюсенького  </a:t>
            </a:r>
            <a:r>
              <a:rPr lang="ru-RU" sz="3200" b="1" i="1">
                <a:latin typeface="Monotype Corsiva" pitchFamily="66" charset="0"/>
                <a:cs typeface="Times New Roman" pitchFamily="18" charset="0"/>
              </a:rPr>
              <a:t>города Волгограда, пришла в ваш </a:t>
            </a:r>
            <a:r>
              <a:rPr lang="ru-RU" sz="3200" b="1" i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элитный </a:t>
            </a:r>
            <a:r>
              <a:rPr lang="ru-RU" sz="3200" b="1" i="1">
                <a:latin typeface="Monotype Corsiva" pitchFamily="66" charset="0"/>
                <a:cs typeface="Times New Roman" pitchFamily="18" charset="0"/>
              </a:rPr>
              <a:t>класс, чтобы провести  </a:t>
            </a:r>
            <a:r>
              <a:rPr lang="ru-RU" sz="3200" b="1" i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шикарный </a:t>
            </a:r>
            <a:r>
              <a:rPr lang="ru-RU" sz="3200" b="1" i="1">
                <a:latin typeface="Monotype Corsiva" pitchFamily="66" charset="0"/>
                <a:cs typeface="Times New Roman" pitchFamily="18" charset="0"/>
              </a:rPr>
              <a:t>урок  литературы. </a:t>
            </a:r>
          </a:p>
          <a:p>
            <a:pPr algn="just" eaLnBrk="0" hangingPunct="0"/>
            <a:r>
              <a:rPr lang="ru-RU" sz="3200" b="1" i="1">
                <a:latin typeface="Monotype Corsiva" pitchFamily="66" charset="0"/>
                <a:cs typeface="Times New Roman" pitchFamily="18" charset="0"/>
              </a:rPr>
              <a:t>	Я рада приветствовать </a:t>
            </a:r>
            <a:r>
              <a:rPr lang="ru-RU" sz="3200" b="1" i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досточтимых </a:t>
            </a:r>
            <a:r>
              <a:rPr lang="ru-RU" sz="3200" b="1" i="1">
                <a:latin typeface="Monotype Corsiva" pitchFamily="66" charset="0"/>
                <a:cs typeface="Times New Roman" pitchFamily="18" charset="0"/>
              </a:rPr>
              <a:t>гостей и счастлива видеть  </a:t>
            </a:r>
            <a:r>
              <a:rPr lang="ru-RU" sz="3200" b="1" i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хитренькие </a:t>
            </a:r>
            <a:r>
              <a:rPr lang="ru-RU" sz="3200" b="1" i="1">
                <a:latin typeface="Monotype Corsiva" pitchFamily="66" charset="0"/>
                <a:cs typeface="Times New Roman" pitchFamily="18" charset="0"/>
              </a:rPr>
              <a:t>  лица учеников.</a:t>
            </a:r>
          </a:p>
        </p:txBody>
      </p:sp>
      <p:pic>
        <p:nvPicPr>
          <p:cNvPr id="5123" name="Содержимое 7" descr="pozdr.jpg"/>
          <p:cNvPicPr>
            <a:picLocks noGrp="1" noChangeAspect="1"/>
          </p:cNvPicPr>
          <p:nvPr>
            <p:ph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7620000" y="4714875"/>
            <a:ext cx="1524000" cy="1219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ChangeArrowheads="1"/>
          </p:cNvSpPr>
          <p:nvPr/>
        </p:nvSpPr>
        <p:spPr bwMode="auto">
          <a:xfrm>
            <a:off x="457200" y="274638"/>
            <a:ext cx="69945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ru-RU" sz="4800">
              <a:solidFill>
                <a:srgbClr val="A50021"/>
              </a:solidFill>
            </a:endParaRPr>
          </a:p>
        </p:txBody>
      </p:sp>
      <p:sp>
        <p:nvSpPr>
          <p:cNvPr id="6147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smtClean="0"/>
              <a:t>Комическое</a:t>
            </a:r>
            <a:r>
              <a:rPr lang="ru-RU" b="1" smtClean="0"/>
              <a:t> - </a:t>
            </a:r>
            <a:endParaRPr lang="ru-RU" smtClean="0"/>
          </a:p>
        </p:txBody>
      </p:sp>
      <p:sp>
        <p:nvSpPr>
          <p:cNvPr id="6148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 smtClean="0"/>
              <a:t>   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это средство раскрытия жизненных противоречий через осмеяние. </a:t>
            </a:r>
          </a:p>
          <a:p>
            <a:pPr>
              <a:buFontTx/>
              <a:buNone/>
            </a:pP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		В основе комического – </a:t>
            </a: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несоответствие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 норме.</a:t>
            </a:r>
          </a:p>
          <a:p>
            <a:pPr>
              <a:buFontTx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7"/>
          <p:cNvSpPr>
            <a:spLocks noChangeArrowheads="1"/>
          </p:cNvSpPr>
          <p:nvPr/>
        </p:nvSpPr>
        <p:spPr bwMode="auto">
          <a:xfrm>
            <a:off x="457200" y="274638"/>
            <a:ext cx="69945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ru-RU" sz="4800">
              <a:solidFill>
                <a:srgbClr val="A50021"/>
              </a:solidFill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37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6" name="Organization Chart 15"/>
          <p:cNvGraphicFramePr>
            <a:graphicFrameLocks/>
          </p:cNvGraphicFramePr>
          <p:nvPr/>
        </p:nvGraphicFramePr>
        <p:xfrm>
          <a:off x="571500" y="1071563"/>
          <a:ext cx="7500938" cy="457200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457200" y="274638"/>
            <a:ext cx="69945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ru-RU" sz="4800">
              <a:solidFill>
                <a:srgbClr val="A50021"/>
              </a:solidFill>
            </a:endParaRPr>
          </a:p>
        </p:txBody>
      </p:sp>
      <p:sp>
        <p:nvSpPr>
          <p:cNvPr id="7171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smtClean="0">
                <a:solidFill>
                  <a:srgbClr val="FF0000"/>
                </a:solidFill>
              </a:rPr>
              <a:t>Виды комического</a:t>
            </a:r>
          </a:p>
        </p:txBody>
      </p:sp>
      <p:sp>
        <p:nvSpPr>
          <p:cNvPr id="7172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i="1" u="sng" smtClean="0">
                <a:latin typeface="Times New Roman" pitchFamily="18" charset="0"/>
                <a:cs typeface="Times New Roman" pitchFamily="18" charset="0"/>
              </a:rPr>
              <a:t>Добрый смех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, незлобная насмешка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– это…</a:t>
            </a:r>
            <a:endParaRPr lang="en-US" sz="2800" b="1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u="sng" smtClean="0">
                <a:latin typeface="Times New Roman" pitchFamily="18" charset="0"/>
                <a:cs typeface="Times New Roman" pitchFamily="18" charset="0"/>
              </a:rPr>
              <a:t>Скрытая насмешка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, создание комического эффекта от намеренного употребления слов со значением, противоположным тому, что желает сказать автор –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это…</a:t>
            </a:r>
            <a:endParaRPr lang="en-US" sz="2800" b="1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u="sng" smtClean="0">
                <a:latin typeface="Times New Roman" pitchFamily="18" charset="0"/>
                <a:cs typeface="Times New Roman" pitchFamily="18" charset="0"/>
              </a:rPr>
              <a:t>Изобличение и гневное осмеяние 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того, что противоречит нравственным законам –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это…</a:t>
            </a:r>
          </a:p>
          <a:p>
            <a:pPr>
              <a:buFontTx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439987"/>
          </a:xfrm>
          <a:noFill/>
        </p:spPr>
        <p:txBody>
          <a:bodyPr/>
          <a:lstStyle/>
          <a:p>
            <a:r>
              <a:rPr 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СРЕДСТВА СОЗДАНИЯ КОМИЧЕСКОГО В РАССКАЗЕ М.М.ЗОЩЕНКО </a:t>
            </a:r>
            <a:br>
              <a:rPr 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«ИСТОРИЯ БОЛЕЗНИ»</a:t>
            </a:r>
            <a:r>
              <a:rPr lang="ru-RU" sz="4800" smtClean="0"/>
              <a:t/>
            </a:r>
            <a:br>
              <a:rPr lang="ru-RU" sz="4800" smtClean="0"/>
            </a:br>
            <a:endParaRPr lang="ru-RU" sz="4800" smtClean="0">
              <a:solidFill>
                <a:srgbClr val="A50021"/>
              </a:solidFill>
              <a:latin typeface="Times New Roman" pitchFamily="18" charset="0"/>
            </a:endParaRPr>
          </a:p>
        </p:txBody>
      </p:sp>
      <p:sp>
        <p:nvSpPr>
          <p:cNvPr id="8195" name="Содержимое 6"/>
          <p:cNvSpPr>
            <a:spLocks noGrp="1"/>
          </p:cNvSpPr>
          <p:nvPr>
            <p:ph idx="1"/>
          </p:nvPr>
        </p:nvSpPr>
        <p:spPr>
          <a:xfrm>
            <a:off x="3786188" y="2214563"/>
            <a:ext cx="5357812" cy="4357687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	Данные сатирика у вас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налицо, чувство иронии очень острое и лирика сопровождает его крайне оригинально. Такого соотношения иронии и лирики я не знаю в литературе ни у кого...</a:t>
            </a: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                             М. Горький</a:t>
            </a: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9219" name="Содержимое 3" descr="biografiya_i_sbornik_proizvedeniy_mihail_zoshhenko_1895_1958_fb2_1240961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4313" y="285750"/>
            <a:ext cx="8643937" cy="6286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М.М.Зощенко </a:t>
            </a:r>
            <a:br>
              <a:rPr lang="ru-RU" smtClean="0"/>
            </a:br>
            <a:r>
              <a:rPr lang="ru-RU" smtClean="0"/>
              <a:t>«История болезни»</a:t>
            </a:r>
          </a:p>
        </p:txBody>
      </p:sp>
      <p:pic>
        <p:nvPicPr>
          <p:cNvPr id="10243" name="Содержимое 6" descr="1B2089A7-A310-4D87-9987-2CC13B29F6A4_mw800_mh600_s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1571625"/>
            <a:ext cx="4038600" cy="2643188"/>
          </a:xfrm>
        </p:spPr>
      </p:pic>
      <p:pic>
        <p:nvPicPr>
          <p:cNvPr id="7" name="Зощенко о своих рассказах.wmv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572000" y="2276475"/>
            <a:ext cx="3887788" cy="25923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Другая 1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C00000"/>
      </a:hlink>
      <a:folHlink>
        <a:srgbClr val="FFCDCD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5515</TotalTime>
  <Words>123</Words>
  <Application>Microsoft Office PowerPoint</Application>
  <PresentationFormat>Экран (4:3)</PresentationFormat>
  <Paragraphs>39</Paragraphs>
  <Slides>16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Times New Roman</vt:lpstr>
      <vt:lpstr>Arial</vt:lpstr>
      <vt:lpstr>Calibri</vt:lpstr>
      <vt:lpstr>Monotype Corsiva</vt:lpstr>
      <vt:lpstr>Arial Black</vt:lpstr>
      <vt:lpstr>Оформление по умолчанию</vt:lpstr>
      <vt:lpstr>УРОК  ЛИТЕРАТУРЫ  В  8  КЛАССЕ</vt:lpstr>
      <vt:lpstr>Слайд 2</vt:lpstr>
      <vt:lpstr>Слайд 3</vt:lpstr>
      <vt:lpstr>Комическое - </vt:lpstr>
      <vt:lpstr>Слайд 5</vt:lpstr>
      <vt:lpstr>Виды комического</vt:lpstr>
      <vt:lpstr>СРЕДСТВА СОЗДАНИЯ КОМИЧЕСКОГО В РАССКАЗЕ М.М.ЗОЩЕНКО  «ИСТОРИЯ БОЛЕЗНИ» </vt:lpstr>
      <vt:lpstr>Слайд 8</vt:lpstr>
      <vt:lpstr>М.М.Зощенко  «История болезни»</vt:lpstr>
      <vt:lpstr>Юрий Решетников исполняет отрывок из рассказа М.Зощенко  «История болезни»  Ссылка: http://youtu.be/cCOatI0tFyY. </vt:lpstr>
      <vt:lpstr>М.М.Зощенко</vt:lpstr>
      <vt:lpstr>Юмор? Сатира? Ирония?</vt:lpstr>
      <vt:lpstr>Юмор? Сатира? Ирония?</vt:lpstr>
      <vt:lpstr>Юмор? Сатира? Ирония?</vt:lpstr>
      <vt:lpstr>Юмор? Сатира? Ирония?</vt:lpstr>
      <vt:lpstr>Слайд 16</vt:lpstr>
    </vt:vector>
  </TitlesOfParts>
  <Company>Лицей №21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re</cp:lastModifiedBy>
  <cp:revision>318</cp:revision>
  <dcterms:created xsi:type="dcterms:W3CDTF">2008-11-04T10:31:11Z</dcterms:created>
  <dcterms:modified xsi:type="dcterms:W3CDTF">2014-04-12T13:30:07Z</dcterms:modified>
</cp:coreProperties>
</file>