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1" r:id="rId3"/>
    <p:sldId id="265" r:id="rId4"/>
    <p:sldId id="259" r:id="rId5"/>
    <p:sldId id="260" r:id="rId6"/>
    <p:sldId id="262" r:id="rId7"/>
    <p:sldId id="263" r:id="rId8"/>
    <p:sldId id="261" r:id="rId9"/>
    <p:sldId id="267" r:id="rId10"/>
    <p:sldId id="272" r:id="rId11"/>
    <p:sldId id="274" r:id="rId12"/>
    <p:sldId id="269" r:id="rId13"/>
    <p:sldId id="266" r:id="rId14"/>
    <p:sldId id="275" r:id="rId15"/>
    <p:sldId id="276" r:id="rId16"/>
    <p:sldId id="270" r:id="rId17"/>
    <p:sldId id="277" r:id="rId18"/>
    <p:sldId id="278" r:id="rId19"/>
    <p:sldId id="280" r:id="rId20"/>
    <p:sldId id="281" r:id="rId21"/>
    <p:sldId id="268" r:id="rId22"/>
    <p:sldId id="279" r:id="rId23"/>
    <p:sldId id="26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0033"/>
    <a:srgbClr val="164E12"/>
    <a:srgbClr val="FFFFCC"/>
    <a:srgbClr val="006600"/>
    <a:srgbClr val="1D610B"/>
    <a:srgbClr val="FEFC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CDF45-85A0-4636-92AD-FBE4536E70D7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09DCB-8E0E-489A-9FD7-4C62FB755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2F1E6-B24B-4A13-A3FA-F05641FFB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5DDA-D2B3-481F-B52D-DFFF10B2EE28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6F6C-05A7-405F-B1B1-7DD7C0CD8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208D-5579-4448-B76F-75B15BE5A25D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D500-759B-4838-BF33-E6902DFED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F87B-160B-46E2-BA7A-8C6FDC31CF26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3654-4F12-483C-A751-D67333D76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A743-8736-4965-84C6-EE7FAD5A05B7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A4DA-6642-44C3-A953-CFCE4A2FC1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7917-A93C-4B03-BFE5-C6E8E060B707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6D42-1DE9-46AA-8C56-1742DD4340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F20B-B648-4F4D-9373-ABB44570A9E3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EF39-CC5C-4BBB-90E2-60917FD69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3BA1-9E5A-4976-91F8-BD5A2D04EDA6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5290-CC7C-4CF8-BF12-9CBEC967F7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C470-5003-4BCF-BCD3-BFB03862FEDD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6A4A-6029-49B7-B26C-E1D6FE653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66F3-2046-4345-A366-D9C1601A5305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1F6A-A712-4A1D-BCDC-D590FE6B4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D751-D42A-455C-8FAC-4E3189857C81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6F4-A279-4881-B182-8BC9106762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C533-7EFE-42ED-A31F-2236F878C66B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B4DB-AC56-4D35-AC3C-447951FC14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8479B-9240-44CB-B692-979EA05AD08B}" type="datetimeFigureOut">
              <a:rPr lang="ru-RU"/>
              <a:pPr>
                <a:defRPr/>
              </a:pPr>
              <a:t>12.04.2014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68919-A0FA-4D76-A5D0-66372BB27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iles.school-collection.edu.ru/dlrstore/4405006d-80dd-4f42-b530-3e2f985cd21f/%5BM56_5-08%5D_%5BQS_08-CR-04%5D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cf2e579c-0355-4e9e-8de5-432e3b44598b/SnusmumrikBookCombo.swf" TargetMode="External"/><Relationship Id="rId2" Type="http://schemas.openxmlformats.org/officeDocument/2006/relationships/hyperlink" Target="http://files.school-collection.edu.ru/dlrstore/cf2e579c-0355-4e9e-8de5-432e3b44598b/SnusmumrikBookNatur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4405006d-80dd-4f42-b530-3e2f985cd21f/%5BM56_5-08%5D_%5BQS_08-CR-04%5D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425929.vk.me/v425929796/1bc2/9asfHcGo97E.jpg" TargetMode="External"/><Relationship Id="rId13" Type="http://schemas.openxmlformats.org/officeDocument/2006/relationships/hyperlink" Target="http://3.bp.blogspot.com/_O8hZkJtZsUM/TKbRsnePMuI/AAAAAAAAA4A/mmyVAQ2tQGw/s1600/%25D0%25B7%25D0%25BD%25D0%25B0%25D0%25BA%252B%25D0%25B2%25D0%25BE%25D0%25BF%25D1%2580%25D0%25BE%25D1%2581%25D0%25B0.jpg" TargetMode="External"/><Relationship Id="rId3" Type="http://schemas.openxmlformats.org/officeDocument/2006/relationships/hyperlink" Target="http://globusok.com.ua/wp-content/uploads/2010/02/tablet.jpg" TargetMode="External"/><Relationship Id="rId7" Type="http://schemas.openxmlformats.org/officeDocument/2006/relationships/hyperlink" Target="http://in-space.info/sites/default/files/imagecache/image-page/sokolov_sblizhenie_i_manevrirovanie_kosmicheskih_korablej_sojuz_0.jpg" TargetMode="External"/><Relationship Id="rId12" Type="http://schemas.openxmlformats.org/officeDocument/2006/relationships/hyperlink" Target="http://www.mysub.ru/images/bumaga/8987063_Stopka_bumagi11.jpg" TargetMode="External"/><Relationship Id="rId2" Type="http://schemas.openxmlformats.org/officeDocument/2006/relationships/hyperlink" Target="http://www.globalhumanitarianassistance.org/wp-content/uploads/2010/08/crowdsourcing-jeff-howe.jpeg" TargetMode="External"/><Relationship Id="rId16" Type="http://schemas.openxmlformats.org/officeDocument/2006/relationships/hyperlink" Target="http://img0.liveinternet.ru/images/attach/c/2/70/267/70267717_Siegmund_GGnth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etves.ru/images/pictures/1297374283.jpg" TargetMode="External"/><Relationship Id="rId11" Type="http://schemas.openxmlformats.org/officeDocument/2006/relationships/hyperlink" Target="http://orenburg.doski.ru/i/81/11/811150.jpg" TargetMode="External"/><Relationship Id="rId5" Type="http://schemas.openxmlformats.org/officeDocument/2006/relationships/hyperlink" Target="http://www.deliciousdiet.ru/wp-content/uploads/2011/10/pumpkin-01.jpg" TargetMode="External"/><Relationship Id="rId15" Type="http://schemas.openxmlformats.org/officeDocument/2006/relationships/hyperlink" Target="http://www.liveinternet.ru/journalshowcomments.php?jpostid=150428698&amp;journalid=762167&amp;go=prev&amp;categ=0" TargetMode="External"/><Relationship Id="rId10" Type="http://schemas.openxmlformats.org/officeDocument/2006/relationships/hyperlink" Target="http://rsport.ru/images/66161/86/661618676.jpg" TargetMode="External"/><Relationship Id="rId4" Type="http://schemas.openxmlformats.org/officeDocument/2006/relationships/hyperlink" Target="http://www.dinozavr-vernis.com/upload/samye-samye/pic/3.jpg" TargetMode="External"/><Relationship Id="rId9" Type="http://schemas.openxmlformats.org/officeDocument/2006/relationships/hyperlink" Target="http://domznaniy.ru/uploads/posts/2011-12/1324545419_everest_nepal_3.jpg" TargetMode="External"/><Relationship Id="rId14" Type="http://schemas.openxmlformats.org/officeDocument/2006/relationships/hyperlink" Target="http://math4school.ru/sig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" t="8108" r="2492" b="4054"/>
          <a:stretch>
            <a:fillRect/>
          </a:stretch>
        </p:blipFill>
        <p:spPr bwMode="auto">
          <a:xfrm>
            <a:off x="180755" y="1196752"/>
            <a:ext cx="8715436" cy="515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572500" cy="8302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Какова численность населения  нашей страны на сегодняшний день?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214438" y="1357313"/>
            <a:ext cx="6858000" cy="428625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Росстата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сентября 2013 года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составила </a:t>
            </a:r>
          </a:p>
          <a:p>
            <a:pPr algn="ctr"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143,5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млн.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43188" y="2143125"/>
            <a:ext cx="3630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9600" b="1">
                <a:latin typeface="Times New Roman" pitchFamily="18" charset="0"/>
                <a:cs typeface="Times New Roman" pitchFamily="18" charset="0"/>
              </a:rPr>
              <a:t>8,3 </a:t>
            </a:r>
            <a:r>
              <a:rPr lang="ru-RU" altLang="ru-RU" sz="9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8</a:t>
            </a:r>
            <a:endParaRPr lang="ru-RU" altLang="ru-RU" sz="9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714625" y="785813"/>
            <a:ext cx="3435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9600" b="1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ru-RU" sz="9600" b="1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ru-RU" sz="9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9600" b="1">
                <a:latin typeface="Times New Roman" pitchFamily="18" charset="0"/>
                <a:cs typeface="Times New Roman" pitchFamily="18" charset="0"/>
              </a:rPr>
              <a:t>&lt;9</a:t>
            </a:r>
            <a:endParaRPr lang="ru-RU" altLang="ru-RU" sz="9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ПРИБЛИЖЕННО  РАВНО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313" y="3643313"/>
            <a:ext cx="6500812" cy="206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Замену числа ближайшим к нему </a:t>
            </a:r>
          </a:p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натуральным числом или нулем </a:t>
            </a:r>
          </a:p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называют   </a:t>
            </a:r>
            <a:r>
              <a:rPr lang="ru-RU" altLang="ru-RU" sz="3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ОКРУГЛЕНИЕМ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этого числа до целых.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   СПРАВКА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14313" y="1857375"/>
            <a:ext cx="6572250" cy="3786188"/>
          </a:xfrm>
          <a:prstGeom prst="horizontalScroll">
            <a:avLst>
              <a:gd name="adj" fmla="val 837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«приблизительно равно» придумал немецкий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 и физик  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 Вильгельм Зигмунд 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Гюнтер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1882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http://img0.liveinternet.ru/images/attach/c/2/70/267/70267717_Siegmund_GGnther.jpg"/>
          <p:cNvPicPr>
            <a:picLocks noChangeAspect="1" noChangeArrowheads="1"/>
          </p:cNvPicPr>
          <p:nvPr/>
        </p:nvPicPr>
        <p:blipFill>
          <a:blip r:embed="rId2" cstate="email"/>
          <a:srcRect t="9726" r="4254" b="4362"/>
          <a:stretch>
            <a:fillRect/>
          </a:stretch>
        </p:blipFill>
        <p:spPr bwMode="auto">
          <a:xfrm>
            <a:off x="6000750" y="2786063"/>
            <a:ext cx="27051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Группа 7"/>
          <p:cNvGrpSpPr>
            <a:grpSpLocks/>
          </p:cNvGrpSpPr>
          <p:nvPr/>
        </p:nvGrpSpPr>
        <p:grpSpPr bwMode="auto">
          <a:xfrm>
            <a:off x="3571875" y="642938"/>
            <a:ext cx="1071563" cy="1446212"/>
            <a:chOff x="3214678" y="642918"/>
            <a:chExt cx="1071570" cy="144655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14678" y="1071643"/>
              <a:ext cx="1071570" cy="7859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296" name="TextBox 6"/>
            <p:cNvSpPr txBox="1">
              <a:spLocks noChangeArrowheads="1"/>
            </p:cNvSpPr>
            <p:nvPr/>
          </p:nvSpPr>
          <p:spPr bwMode="auto">
            <a:xfrm>
              <a:off x="3357554" y="642918"/>
              <a:ext cx="803425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8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</a:t>
              </a:r>
              <a:endParaRPr lang="ru-RU" altLang="ru-RU" sz="8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"/>
          <p:cNvGrpSpPr>
            <a:grpSpLocks/>
          </p:cNvGrpSpPr>
          <p:nvPr/>
        </p:nvGrpSpPr>
        <p:grpSpPr bwMode="auto">
          <a:xfrm>
            <a:off x="0" y="908720"/>
            <a:ext cx="9109075" cy="5832648"/>
            <a:chOff x="1" y="747713"/>
            <a:chExt cx="9108504" cy="6065663"/>
          </a:xfrm>
          <a:solidFill>
            <a:srgbClr val="FFFF99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" y="747713"/>
              <a:ext cx="9108504" cy="606566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99123" y="1338664"/>
              <a:ext cx="3888629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54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Кто</a:t>
              </a:r>
              <a:r>
                <a:rPr lang="ru-RU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такой?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16812" y="2700056"/>
              <a:ext cx="5434501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9600" b="1" dirty="0">
                  <a:ln w="1905"/>
                  <a:solidFill>
                    <a:srgbClr val="66003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ГЮНТЕР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РАБОТАЕМ ПО  ГРУППАМ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42938" y="1214438"/>
            <a:ext cx="80184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1 группа – работает с учебником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2 группа – работа с ЦОР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3 группа – работа с ЦОР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4 группа – работа с текстом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14500" y="4071938"/>
            <a:ext cx="6354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Найдите правило округления чисел. Составьте алгоритм:</a:t>
            </a:r>
          </a:p>
          <a:p>
            <a:r>
              <a:rPr lang="ru-RU" altLang="ru-RU"/>
              <a:t>1 шаг ………..</a:t>
            </a:r>
          </a:p>
          <a:p>
            <a:r>
              <a:rPr lang="ru-RU" altLang="ru-RU"/>
              <a:t>2 шаг ………..</a:t>
            </a:r>
          </a:p>
          <a:p>
            <a:r>
              <a:rPr lang="ru-RU" altLang="ru-RU"/>
              <a:t>3 шаг 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8"/>
          <p:cNvGrpSpPr>
            <a:grpSpLocks/>
          </p:cNvGrpSpPr>
          <p:nvPr/>
        </p:nvGrpSpPr>
        <p:grpSpPr bwMode="auto">
          <a:xfrm>
            <a:off x="214313" y="785813"/>
            <a:ext cx="8715375" cy="4572000"/>
            <a:chOff x="214282" y="785794"/>
            <a:chExt cx="8715436" cy="457203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000363" y="785794"/>
              <a:ext cx="3571900" cy="1071569"/>
            </a:xfrm>
            <a:prstGeom prst="rect">
              <a:avLst/>
            </a:prstGeom>
            <a:solidFill>
              <a:srgbClr val="FEFCE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Подчеркните цифру в разряде, до которого нужно округлить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(для удобства справа проведи черту)</a:t>
              </a:r>
            </a:p>
          </p:txBody>
        </p:sp>
        <p:sp>
          <p:nvSpPr>
            <p:cNvPr id="4" name="Ромб 3"/>
            <p:cNvSpPr/>
            <p:nvPr/>
          </p:nvSpPr>
          <p:spPr>
            <a:xfrm>
              <a:off x="1357290" y="2214554"/>
              <a:ext cx="6858048" cy="1928825"/>
            </a:xfrm>
            <a:prstGeom prst="diamond">
              <a:avLst/>
            </a:prstGeom>
            <a:solidFill>
              <a:srgbClr val="FEFCE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Цифра, 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которая стоит в разряде справа от подчеркнутого (за чертой),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0,1,2,3,4?</a:t>
              </a:r>
            </a:p>
            <a:p>
              <a:pPr algn="ctr">
                <a:defRPr/>
              </a:pP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>
              <a:stCxn id="3" idx="2"/>
              <a:endCxn id="4" idx="0"/>
            </p:cNvCxnSpPr>
            <p:nvPr/>
          </p:nvCxnSpPr>
          <p:spPr>
            <a:xfrm rot="5400000">
              <a:off x="4607719" y="2035959"/>
              <a:ext cx="357189" cy="3175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hape 9"/>
            <p:cNvCxnSpPr>
              <a:stCxn id="4" idx="3"/>
            </p:cNvCxnSpPr>
            <p:nvPr/>
          </p:nvCxnSpPr>
          <p:spPr>
            <a:xfrm>
              <a:off x="8215338" y="3179761"/>
              <a:ext cx="357189" cy="1106495"/>
            </a:xfrm>
            <a:prstGeom prst="bentConnector2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>
              <a:stCxn id="4" idx="1"/>
            </p:cNvCxnSpPr>
            <p:nvPr/>
          </p:nvCxnSpPr>
          <p:spPr>
            <a:xfrm rot="10800000" flipV="1">
              <a:off x="785786" y="3179761"/>
              <a:ext cx="571504" cy="1106495"/>
            </a:xfrm>
            <a:prstGeom prst="bentConnector2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214282" y="4286255"/>
              <a:ext cx="3571900" cy="1071571"/>
            </a:xfrm>
            <a:prstGeom prst="rect">
              <a:avLst/>
            </a:prstGeom>
            <a:solidFill>
              <a:srgbClr val="FEFCE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Замените нулями все цифры справа от подчеркнутой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57818" y="4286255"/>
              <a:ext cx="3571900" cy="1071571"/>
            </a:xfrm>
            <a:prstGeom prst="rect">
              <a:avLst/>
            </a:prstGeom>
            <a:solidFill>
              <a:srgbClr val="FEFCE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Прибавьте 1 к подчеркнутой цифре, остальные замените нулями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43899" y="2786058"/>
              <a:ext cx="727080" cy="400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5" y="2643182"/>
              <a:ext cx="547692" cy="400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</p:grpSp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1000125" y="5715000"/>
            <a:ext cx="721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Округлите до десятых   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23,158 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23,160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357813" y="6286500"/>
            <a:ext cx="2143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180013" y="6107113"/>
            <a:ext cx="928687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608094" y="5893594"/>
            <a:ext cx="428625" cy="357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14938" y="5500688"/>
            <a:ext cx="430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572500" cy="4619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 ОКРУГЛЕНИЯ  ЧИСЕЛ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50" y="5500688"/>
            <a:ext cx="2500313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ОКРУГЛИТЕ  ЧИСЛА, ИСПОЛЬЗУЯ АЛГОРИТМ</a:t>
            </a:r>
          </a:p>
        </p:txBody>
      </p:sp>
      <p:sp>
        <p:nvSpPr>
          <p:cNvPr id="15363" name="TextBox 17"/>
          <p:cNvSpPr txBox="1">
            <a:spLocks noChangeArrowheads="1"/>
          </p:cNvSpPr>
          <p:nvPr/>
        </p:nvSpPr>
        <p:spPr bwMode="auto">
          <a:xfrm>
            <a:off x="642938" y="1643063"/>
            <a:ext cx="766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Округлите до единиц    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347,2 34 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347,000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2214563"/>
            <a:ext cx="21431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22763" y="2035175"/>
            <a:ext cx="928688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250906" y="1893094"/>
            <a:ext cx="428625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536656" y="1821657"/>
            <a:ext cx="428625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22406" y="1821657"/>
            <a:ext cx="428625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00750" y="1571625"/>
            <a:ext cx="2571750" cy="7858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1500188" y="3286125"/>
            <a:ext cx="6643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800" b="1">
                <a:latin typeface="Times New Roman" pitchFamily="18" charset="0"/>
                <a:cs typeface="Times New Roman" pitchFamily="18" charset="0"/>
              </a:rPr>
              <a:t>№ 1274 </a:t>
            </a:r>
            <a:r>
              <a:rPr lang="ru-RU" altLang="ru-RU" sz="4800">
                <a:latin typeface="Times New Roman" pitchFamily="18" charset="0"/>
                <a:cs typeface="Times New Roman" pitchFamily="18" charset="0"/>
              </a:rPr>
              <a:t>(а, б – 2 числа)</a:t>
            </a:r>
          </a:p>
          <a:p>
            <a:r>
              <a:rPr lang="ru-RU" altLang="ru-RU" sz="4800" b="1">
                <a:latin typeface="Times New Roman" pitchFamily="18" charset="0"/>
                <a:cs typeface="Times New Roman" pitchFamily="18" charset="0"/>
              </a:rPr>
              <a:t>№ 1273     </a:t>
            </a:r>
          </a:p>
          <a:p>
            <a:pPr algn="ctr"/>
            <a:r>
              <a:rPr lang="ru-RU" altLang="ru-RU" sz="4800">
                <a:latin typeface="Times New Roman" pitchFamily="18" charset="0"/>
                <a:cs typeface="Times New Roman" pitchFamily="18" charset="0"/>
              </a:rPr>
              <a:t>учебник стр. 200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85875" y="3429000"/>
            <a:ext cx="6929438" cy="2428875"/>
          </a:xfrm>
          <a:prstGeom prst="rect">
            <a:avLst/>
          </a:prstGeom>
          <a:solidFill>
            <a:srgbClr val="FFFFCC"/>
          </a:solidFill>
          <a:ln>
            <a:solidFill>
              <a:srgbClr val="164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ВОССТАНОВИТЕ    ЗАПИСЬ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813" y="1571625"/>
            <a:ext cx="771525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а)  345265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sym typeface="Symbol"/>
              </a:rPr>
              <a:t> 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sym typeface="Symbol"/>
              </a:rPr>
              <a:t>345300</a:t>
            </a:r>
          </a:p>
          <a:p>
            <a:pPr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sym typeface="Symbol"/>
              </a:rPr>
              <a:t>б)  237,281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sym typeface="Symbol"/>
              </a:rPr>
              <a:t>  237,280</a:t>
            </a:r>
          </a:p>
          <a:p>
            <a:pPr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sym typeface="Symbol"/>
              </a:rPr>
              <a:t>в)  12,529  12,500</a:t>
            </a:r>
          </a:p>
          <a:p>
            <a:pPr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sym typeface="Symbol"/>
              </a:rPr>
              <a:t>г)  10236  10000</a:t>
            </a:r>
          </a:p>
          <a:p>
            <a:pPr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sym typeface="Symbol"/>
              </a:rPr>
              <a:t>д)  69,56  70,00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1643063"/>
            <a:ext cx="357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50" y="2428875"/>
            <a:ext cx="428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38" y="3143250"/>
            <a:ext cx="3571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63" y="3857625"/>
            <a:ext cx="3571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38" y="4643438"/>
            <a:ext cx="3571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1324545419_everest_nepal_3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14313"/>
            <a:ext cx="9144000" cy="648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РЕШАЕМ     ЕГЭ    В1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57188" y="857250"/>
            <a:ext cx="8429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пачке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500 листов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бумаги формата А4. За неделю в офисе расходуется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 листов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eaLnBrk="0" hangingPunct="0"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наименьшее количество пачек бумаги нужно купить в офис на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недель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orenburg.doski.ru/i/81/11/81115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6300" y="4071938"/>
            <a:ext cx="31877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www.mysub.ru/images/bumaga/8987063_Stopka_bumagi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5429250"/>
            <a:ext cx="30003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571875" y="4500563"/>
            <a:ext cx="1714500" cy="157162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32776" name="Picture 8" descr="http://3.bp.blogspot.com/_O8hZkJtZsUM/TKbRsnePMuI/AAAAAAAAA4A/mmyVAQ2tQGw/s1600/%25D0%25B7%25D0%25BD%25D0%25B0%25D0%25BA%252B%25D0%25B2%25D0%25BE%25D0%25BF%25D1%2580%25D0%25BE%25D1%2581%25D0%25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4214813"/>
            <a:ext cx="2114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ДЛЯ РАБОТЫ В ПАРАХ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73050" y="1085850"/>
            <a:ext cx="8818563" cy="4432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Распределите, кто выполняет задание а), а кто – задание б).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Выполните их.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Проверьте друг у друга, верно ли выполнено задание.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Исправьте ошибки, если они допущены.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Поставьте оценку:  </a:t>
            </a:r>
          </a:p>
          <a:p>
            <a:pPr marL="0" indent="1882775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«5» – нет ошибок</a:t>
            </a:r>
          </a:p>
          <a:p>
            <a:pPr marL="0" indent="1882775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«4» – 1 ошибка</a:t>
            </a:r>
          </a:p>
          <a:p>
            <a:pPr marL="0" indent="1882775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«3» – 2 ошибки</a:t>
            </a:r>
          </a:p>
          <a:p>
            <a:pPr marL="0" indent="1882775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endParaRPr lang="ru-RU" altLang="ru-RU" sz="1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1052513"/>
            <a:ext cx="85725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Задание № 1. Округлите число до десятых.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8,</a:t>
            </a:r>
            <a:r>
              <a:rPr lang="ru-RU" sz="3200" b="1" u="sng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,200=8,2  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4,</a:t>
            </a:r>
            <a:r>
              <a:rPr lang="ru-RU" sz="3200" b="1" u="sng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046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4,1000=4,1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Задание № 2. Округлите число до сотен.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58</a:t>
            </a:r>
            <a:r>
              <a:rPr lang="ru-RU" sz="3200" b="1" u="sng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58300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б) 48</a:t>
            </a:r>
            <a:r>
              <a:rPr lang="ru-RU" sz="3200" b="1" u="sng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48300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Задание № 3. Укажите два последовательных натуральных числа, между которыми заключено число. Ответ запишите в виде двойного неравенства.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б)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489" name="Picture 7" descr="http://beginnerschool.ru/wp-content/uploads/2012/10/Lineyka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589588"/>
            <a:ext cx="3600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7" descr="http://beginnerschool.ru/wp-content/uploads/2012/10/Lineyka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5589588"/>
            <a:ext cx="3600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rot="10800000">
            <a:off x="2916238" y="5157788"/>
            <a:ext cx="287337" cy="431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Равнобедренный треугольник 4"/>
          <p:cNvSpPr>
            <a:spLocks noChangeArrowheads="1"/>
          </p:cNvSpPr>
          <p:nvPr/>
        </p:nvSpPr>
        <p:spPr bwMode="auto">
          <a:xfrm rot="10800000">
            <a:off x="6516688" y="5157788"/>
            <a:ext cx="287337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sport.ru/images/66161/86/661618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428625"/>
            <a:ext cx="86741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2071678"/>
            <a:ext cx="711355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Около  50000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9" name="Group 55"/>
          <p:cNvGraphicFramePr>
            <a:graphicFrameLocks noGrp="1"/>
          </p:cNvGraphicFramePr>
          <p:nvPr/>
        </p:nvGraphicFramePr>
        <p:xfrm>
          <a:off x="285750" y="1000125"/>
          <a:ext cx="8643938" cy="5356848"/>
        </p:xfrm>
        <a:graphic>
          <a:graphicData uri="http://schemas.openxmlformats.org/drawingml/2006/table">
            <a:tbl>
              <a:tblPr/>
              <a:tblGrid>
                <a:gridCol w="2800350"/>
                <a:gridCol w="1263650"/>
                <a:gridCol w="1354138"/>
                <a:gridCol w="1851025"/>
                <a:gridCol w="1374775"/>
              </a:tblGrid>
              <a:tr h="221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Какие умения сформировались на уроке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Понял всё, могу помочь другому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Понял все, могу применить при решении задач, но иногда сомневаюсь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все понял, хотелось бы дополнительного объяснения, помощи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Ничего не понял, требуется повторное объяснение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Понял понятие приближенного значения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Умею вычислять приближенное значение числа с недостатком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 избытком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Умею строить математическую модель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Умею строить логическую цепочку рассуждений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Знаю алгоритм округления чисел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Умею применять алгоритм при решении задач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9685" marR="79685" marT="39839" marB="398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  САМООЦЕНКИ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57188" y="1000125"/>
            <a:ext cx="8501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0225" indent="-5302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Возьмите номер какой-нибудь газеты и выпишите примеры употребления округления чисел (около, примерно, приближенно….).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Ответьте на вопросы стр.199.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Выучите алгоритм округления чисел.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Решите № 1297 (а, б – 1,2 числа) ; </a:t>
            </a:r>
          </a:p>
          <a:p>
            <a:pPr marL="0" indent="0" eaLnBrk="1" hangingPunct="1"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№ 1298 (2 числа).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50825" y="620713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Математика. 5 класс: учеб. для общеобразоват. учреждений /Н.Я. Виленкин и др. – М.: Мнемозина, 2010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Рабочая тетрадь по математике: 5 класс: к учебнику Н.Я. Виленкин и др. «Математика»: 5 класс / Т.М. Ерина – М.: Издательство «Экзамен», 2010</a:t>
            </a:r>
          </a:p>
          <a:p>
            <a:pPr>
              <a:defRPr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http://files.school-collection.edu.ru/dlrstore/cf2e579c-0355-4e9e-8de5-432e3b44598b/SnusmumrikBookNatur.swf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http://files.school-collection.edu.ru/dlrstore/cf2e579c-0355-4e9e-8de5-432e3b44598b/SnusmumrikBookCombo.swf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http://files.school-collection.edu.ru/dlrstore/4405006d-80dd-4f42-b530-3e2f985cd21f/%5BM56_5-08%5D_%5BQS_08-CR-04%5D.html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501063" cy="72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200">
              <a:hlinkClick r:id="rId2"/>
            </a:endParaRPr>
          </a:p>
          <a:p>
            <a:endParaRPr lang="ru-RU" altLang="ru-RU" sz="1200">
              <a:hlinkClick r:id="rId2"/>
            </a:endParaRPr>
          </a:p>
          <a:p>
            <a:r>
              <a:rPr lang="en-US" altLang="ru-RU" sz="1200">
                <a:hlinkClick r:id="rId2"/>
              </a:rPr>
              <a:t>http://www.globalhumanitarianassistance.org/wp-content/uploads/2010/08/crowdsourcing-jeff-howe.jpeg</a:t>
            </a:r>
            <a:endParaRPr lang="ru-RU" altLang="ru-RU" sz="1200"/>
          </a:p>
          <a:p>
            <a:r>
              <a:rPr lang="en-US" altLang="ru-RU" sz="1200">
                <a:hlinkClick r:id="rId3"/>
              </a:rPr>
              <a:t>http://globusok.com.ua/wp-content/uploads/2010/02/tablet.jpg</a:t>
            </a:r>
            <a:endParaRPr lang="ru-RU" altLang="ru-RU" sz="1200"/>
          </a:p>
          <a:p>
            <a:r>
              <a:rPr lang="en-US" altLang="ru-RU" sz="1200">
                <a:hlinkClick r:id="rId4"/>
              </a:rPr>
              <a:t>http://www.dinozavr-vernis.com/upload/samye-samye/pic/3.jpg</a:t>
            </a:r>
            <a:r>
              <a:rPr lang="ru-RU" altLang="ru-RU" sz="1200"/>
              <a:t> </a:t>
            </a:r>
            <a:endParaRPr lang="ru-RU" altLang="ru-RU" sz="1200">
              <a:hlinkClick r:id="rId5"/>
            </a:endParaRPr>
          </a:p>
          <a:p>
            <a:r>
              <a:rPr lang="en-US" altLang="ru-RU" sz="1200">
                <a:hlinkClick r:id="rId5"/>
              </a:rPr>
              <a:t>http://www.deliciousdiet.ru/wp-content/uploads/2011/10/pumpkin-01.jpg</a:t>
            </a:r>
            <a:endParaRPr lang="ru-RU" altLang="ru-RU" sz="1200"/>
          </a:p>
          <a:p>
            <a:r>
              <a:rPr lang="en-US" altLang="ru-RU" sz="1200">
                <a:hlinkClick r:id="rId6"/>
              </a:rPr>
              <a:t>http://www.schetves.ru/images/pictures/1297374283.jpg</a:t>
            </a:r>
            <a:endParaRPr lang="ru-RU" altLang="ru-RU" sz="1200"/>
          </a:p>
          <a:p>
            <a:r>
              <a:rPr lang="en-US" altLang="ru-RU" sz="1200">
                <a:hlinkClick r:id="rId7"/>
              </a:rPr>
              <a:t>http://in-space.info/sites/default/files/imagecache/image-page/sokolov_sblizhenie_i_manevrirovanie_kosmicheskih_korablej_sojuz_0.jpg</a:t>
            </a:r>
            <a:endParaRPr lang="ru-RU" altLang="ru-RU" sz="1200"/>
          </a:p>
          <a:p>
            <a:r>
              <a:rPr lang="en-US" altLang="ru-RU" sz="1200">
                <a:hlinkClick r:id="rId8"/>
              </a:rPr>
              <a:t>http://cs425929.vk.me/v425929796/1bc2/9asfHcGo97E.jpg</a:t>
            </a:r>
            <a:endParaRPr lang="ru-RU" altLang="ru-RU" sz="1200"/>
          </a:p>
          <a:p>
            <a:r>
              <a:rPr lang="en-US" altLang="ru-RU" sz="1200">
                <a:hlinkClick r:id="rId9"/>
              </a:rPr>
              <a:t>http://domznaniy.ru/uploads/posts/2011-12/1324545419_everest_nepal_3.jpg</a:t>
            </a:r>
            <a:endParaRPr lang="ru-RU" altLang="ru-RU" sz="1200"/>
          </a:p>
          <a:p>
            <a:r>
              <a:rPr lang="en-US" altLang="ru-RU" sz="1200">
                <a:hlinkClick r:id="rId10"/>
              </a:rPr>
              <a:t>http://rsport.ru/images/66161/86/661618676.jpg</a:t>
            </a:r>
            <a:endParaRPr lang="ru-RU" altLang="ru-RU" sz="1200"/>
          </a:p>
          <a:p>
            <a:r>
              <a:rPr lang="en-US" altLang="ru-RU" sz="1200">
                <a:hlinkClick r:id="rId11"/>
              </a:rPr>
              <a:t>http://orenburg.doski.ru/i/81/11/811150.jpg</a:t>
            </a:r>
            <a:endParaRPr lang="ru-RU" altLang="ru-RU" sz="1200"/>
          </a:p>
          <a:p>
            <a:r>
              <a:rPr lang="en-US" altLang="ru-RU" sz="1200">
                <a:hlinkClick r:id="rId12"/>
              </a:rPr>
              <a:t>http://www.mysub.ru/images/bumaga/8987063_Stopka_bumagi11.jpg</a:t>
            </a:r>
            <a:r>
              <a:rPr lang="ru-RU" altLang="ru-RU" sz="1200"/>
              <a:t> </a:t>
            </a:r>
          </a:p>
          <a:p>
            <a:r>
              <a:rPr lang="en-US" altLang="ru-RU" sz="1200">
                <a:hlinkClick r:id="rId13"/>
              </a:rPr>
              <a:t>http://3.bp.blogspot.com/_O8hZkJtZsUM/TKbRsnePMuI/AAAAAAAAA4A/mmyVAQ2tQGw/s1600/%25D0%25B7%25D0%25BD%25D0%25B0%25D0%25BA%252B%25D0%25B2%25D0%25BE%25D0%25BF%25D1%2580%25D0%25BE%25D1%2581%25D0%25B0.jpg</a:t>
            </a:r>
            <a:endParaRPr lang="ru-RU" altLang="ru-RU" sz="1200"/>
          </a:p>
          <a:p>
            <a:r>
              <a:rPr lang="ru-RU" altLang="ru-RU" sz="1200"/>
              <a:t>историческая справка  </a:t>
            </a:r>
            <a:r>
              <a:rPr lang="en-US" altLang="ru-RU" sz="1200">
                <a:hlinkClick r:id="rId14"/>
              </a:rPr>
              <a:t>http://math4school.ru/sign.html</a:t>
            </a:r>
            <a:endParaRPr lang="ru-RU" altLang="ru-RU" sz="1200"/>
          </a:p>
          <a:p>
            <a:r>
              <a:rPr lang="ru-RU" altLang="ru-RU" sz="1200"/>
              <a:t>Адам Гюнтер </a:t>
            </a:r>
            <a:r>
              <a:rPr lang="en-US" altLang="ru-RU" sz="1200">
                <a:hlinkClick r:id="rId15"/>
              </a:rPr>
              <a:t>http://www.liveinternet.ru/journalshowcomments.php?jpostid=150428698&amp;journalid=762167&amp;go=prev&amp;categ=0</a:t>
            </a:r>
            <a:endParaRPr lang="ru-RU" altLang="ru-RU" sz="1200"/>
          </a:p>
          <a:p>
            <a:r>
              <a:rPr lang="en-US" altLang="ru-RU" sz="1200">
                <a:hlinkClick r:id="rId16"/>
              </a:rPr>
              <a:t>http://img0.liveinternet.ru/images/attach/c/2//70/267/70267717_Siegmund_GGnther.jpg</a:t>
            </a:r>
            <a:endParaRPr lang="ru-RU" altLang="ru-RU" sz="1200"/>
          </a:p>
          <a:p>
            <a:endParaRPr lang="ru-RU" altLang="ru-RU" sz="12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</a:t>
            </a:r>
          </a:p>
          <a:p>
            <a:endParaRPr lang="ru-RU" altLang="ru-RU"/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457200" y="184150"/>
            <a:ext cx="4471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Ссылки на использованные ресурсы: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 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8" y="1857375"/>
            <a:ext cx="8532812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Приближенные значения чисел. 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Округление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чисел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643438" y="4357688"/>
            <a:ext cx="392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Бакум Е.Г., учитель  математики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школа» с.Пыёлдино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Сысольского района Республики Коми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785813" y="1000125"/>
            <a:ext cx="7929562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 каких случаях можно говорить о  приближенном значении числа?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/>
          <a:srcRect l="6977" t="14445" r="6977" b="10439"/>
          <a:stretch>
            <a:fillRect/>
          </a:stretch>
        </p:blipFill>
        <p:spPr bwMode="auto">
          <a:xfrm>
            <a:off x="928662" y="1643050"/>
            <a:ext cx="315151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email"/>
          <a:srcRect l="6494" t="16593" r="5843" b="7079"/>
          <a:stretch>
            <a:fillRect/>
          </a:stretch>
        </p:blipFill>
        <p:spPr bwMode="auto">
          <a:xfrm>
            <a:off x="1071538" y="4071942"/>
            <a:ext cx="2928958" cy="231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email"/>
          <a:srcRect l="8789" t="17281" r="20046" b="10138"/>
          <a:stretch>
            <a:fillRect/>
          </a:stretch>
        </p:blipFill>
        <p:spPr bwMode="auto">
          <a:xfrm>
            <a:off x="5143504" y="1714488"/>
            <a:ext cx="300039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РЕШАЕМ  ПРОБЛЕМУ</a:t>
            </a:r>
          </a:p>
        </p:txBody>
      </p:sp>
      <p:sp>
        <p:nvSpPr>
          <p:cNvPr id="5127" name="AutoShape 9" descr="data:image/jpeg;base64,/9j/4AAQSkZJRgABAQAAAQABAAD/2wCEAAkGBxQSEhUUExQVFBUXFRcVGBcYGBgYGBgYHBgaFxwaGhYYHCggGB0lHBgYIjIhJSkrLi4uGh8zODMsNygtLisBCgoKDg0OGhAQGywkICQsLCwsLCwsLCwsLCwsLCwsLCwsLCwsLCwsLCwsLCwsLCwsLCwsLCwsLCwsLCwsLCwsLP/AABEIALcBEwMBIgACEQEDEQH/xAAcAAABBQEBAQAAAAAAAAAAAAAEAAIDBQYBBwj/xABDEAABAgQEAwUGBAQEBAcAAAABAhEAAyExBBJBUQVhcQYTIoGRMqGxwdHwI0JS4RQVYnIWgpLxBzND4iQ0U2OiwtL/xAAZAQADAQEBAAAAAAAAAAAAAAAAAQIDBAX/xAAkEQACAgICAwEAAwEBAAAAAAAAAQIREiEDMRNBUQQiMnGRFP/aAAwDAQACEQMRAD8A9tQGEOhQo5yhQ0iOw0iARxoTQoUAjrQmhwjrQDGgQ5oUKGAo4THY40IBioa0SFMNIgERlMcKYkaONDAiKYaUxM0NIgEQlMcKYmIhrQAQFMMKYIKYaUwwBiiEmhicohhRAA4Ykw8ThEBTDcsFICZU4QJPUDDimIyiGkAKuXEC0QapEQqRFWAIZcRqlwXliNaYdgBrlRCqVBqkxEsQ7GA/w8cgoo5RyCxnoMdjkKMAFHCl47CgA40caHRxoAOiOxyFAB2FChQwE0KFCgAUKFHIQCMNIh0NMAhphpiSONAAyOND2jjQwGNHCmJGjhTCAiKYaUxMUw0phgQKTDFJiaasJuQIoO2PFlyMJMUhLKV+GlStCoNmy3pW7aREuRR7HGDk6RbqREShHzyrvklxPX/qV8M1YuuHdrMdJliWickpS7ZpaVGpJ9o1N4XlRs/zTPaCIjUmGcLRM7lHerC5hSCpQSEhzWiRZnbygnKI1swoGKYiEutYMKYjKIdgBzERApMHrlxCqXBYARTHIJVh1aEen7woMhmyhQoUQAo40dhQAcjphQoAFCIhQoYChQoUAChQoUAChQoUAHGhNHYUIDjQoUKABNHGhQyatg/T3loAHEARn+0vHJeGQmaZhSBMSk08KwVgLFQ5ITmIIsRFtjDkAWasaiwqCAw/uat489/4pKmFpILA/iEuwIV4ClhX8qiRV8wiJSLhG2b7AcQROSlaHKVpzIVoocmiaZNSXSFgKAcgEOBuRHmvZbtzhsPhpGHmZyuRnClJAyEDOkZVFQd3S1oEk9usEjFYmemVP/GloSCycwV4s9CtgD+HbY2gch+Nm2ncaQATKSVlv+YrenubpHn3bTi8ydhp2ZaiO8lZdAHBBAbz9Ybwvtjh8hQoKl5WIzZWNgwYnbWKTjfEkKw5QC+ZSCGqKZnc6XHvjlx3/wAOiETOSOGTVpzOwZ7kk+UHSOHgSwupJS7vyeggvhWLT3bEgMGv1hqZv4CR/wC2Pg0bNmlHvshDJSP6R8Iqe0faCRg0ZpqvER4UCq1eWg5mMvx3t8SRIwSTMmFk52Jr/QnXqY7wPsLnPf48mbMVXuySwf8AWoe0eQoOcaZfDiwrch/Zbt4MVO7lcvuyonuyC4YB2U+rA1EbRowmE/4fdzi0TZU1pSVhYSXKwxfK9iNH2MbomGgkl6GrTEJESqMQTVMCWJ5C59Yok6VQoZChDNTHYoP8SJ0lq9RER7UgXlkHkpx8Iz80PpXjl8NHmq0MnT0oDqUlI5kD4x5fx/t2lOIw85IUoSjOSuWFEBQPhSSW6GxgDiX/ABOTNV/5dQB0M1xVOWgysN4eetD8bN7hO3eDmTTLzqSQSM605UFtQt26bxphHzYniGednypSLBIYAN8+fOPbpfasTAO5llRP5iWQP8w9roIlctf2LnxVVGlJhRm5+FROT/4hUxajbKcqUHdCQbjcvFqjiSAAPEaXYVhrliZYsPhQD/M0bH3R0cQTzh+WP0WLDYUBjHDYw7+MG0Hkj9DFhUKAVcRSNIYeJjb3/tC8sfoYssDHIrv5sP0+/wDaO/zQbe+DzQ+jwYe8ceAf5mnYwv5iNj6weWH0WDDniLE1Sr+0/CK+djVk/hlCRrmSVF/JQ5RDMxE4gjMg0Zggh+TlZaE+WI8GS8W4hlklQD0CuTBSSfdHm3a7jxmYgOUrZkASvGoJoVZgDcuoARfdo+AnFyUqROmJ8KRlKiZanYVSLGt+VowysNOkr7qawSe7cBspCWANKW/eMc3Ls344JGWOvT5iGOIvuM4BCJJKHzmZlOzDMKDyEZ7+FWfyn0jRSTLpg81QfziTCYwiRNRoVyy/MZ/rAuISx0GkPkMQQ9y7sa8m9fWLatCT2NEw2Bob+UWGBlLmFCbJcDlU++BxhBdy3T94v+zMvPNlodgDmJI0Sc2hiW0aUexcB7PSMIPw0us+1MVVR+g5CLUqiqHGpZ1hHi6Db4iKzRxuMn2WKjzhpisPFBtDDxMbe+DNBgyyVESlRXq4ly98RLx/L3/tB5EPBlj3kKKk8QO336R2DyIeDLROEaAuLoRLlKUspAtWx5NrTSI5XGXuh6t7X7RQ9oeFnFLKkq7rNcMS6gkJd3FaWrcx56lD6bqMr2YvjmIkq/5MtYFHcWY/krR3qIoy+gPnGxV2HINcR/8AGvxhv+A1G2IH+k//AKjpXPxr2ViVXZ3hBxK8uZKGBVXYNYPz90er8K4hJX4JS0qKRUDQWcbjpGAT2CmD/rp/0n6wRK7EzUkEYgP/AGuPeYznyQl7Bqz0+USdIlblHnkjgOKSQf4hA6JYjmCNRpG4l8RDAEF93H1jPKP0zlB+ick7R1IiE4oQxWJOkTkgphYndYbNxDQErFLFhEE7iKxdKj5fSDyDUAuZi0xGrFpgBXFiPaTtoYIl48G6fVvnE5FYkqZ4iVE14ajEIOnuEThaNhDQmJJiZEcl5TE0qUHjRIhs5LlwyevKHv7/AD6QZ3cZHt5jpkuSDKJQtMwKcMTkSlWYtYgOCRsDtF16JW2HzSlMrOllMkEsAGID3uLRjEdq0oUCZKVgfqux2P3T1ix4xxCZIk4dC5qF9+TLUsJZIBZSSwJ0KRrvGL46EBfiOQkA5L5aAB3a4qL7w4xvs2gk+yPiGNWozMgQgTJpmmlbuEu1gfWkVqlz/wBXowjigk/9Q+4f/aGCWp3E0Xs6vkI1o10AzsJMLkhz1BhiJC03SpuhjQIkqVnIKdGF2cj3M49IZOwyk0JSTyp7i0PMnBWFdlsDLm50TiaMyQoB3r5s0anCcLkSS6AQW1JPxjCFcwfl8x+xh6sYtqlbdS3viHFtjpfT0JLGyoclHMR5pL4gpJdJKSNovuF8UnzXyzEuNFJ03oITg0Kl9NlKbWJsg295+sZgYjEj/wBJXmR8WhYfi09QcSgoAlLhWoLG/OIaYsTUhA5+pjigOfqYzauMzReSsdK/KG/4ia6Jo/y/vE4yHiaEgbn1hRTyOMZ0hQdjyhQfyFiWiZiSKXJJ2BIBLRKiYFJS1T5jxFvPWK3u1CYHACSLDQC/Jz8olGJQhlOan1q30335xx0a0H4aYhQdiCNNXqWduRiSUEgm+YP0BoA45wKceVaNRwGPk5Pw6wsLNCq+J9gTU0cG5NR7oTFQfLmC4LUc05P5BzD5DkG1LbnX0gWYtgzpzkN4S5GpZ9YYMWcoSoVY+ltOUAqLREg/0gfJmhslIIL3ADv9YrpWKCAR4vygk1c7N5W6Rydiiwy+JRLU2Fun7QBiXQWNK2oHsdfjEgWkuHra/lXpFXhZJKGJNGrzHM6RJh5eUOpn5G3MnpBYnEPSgO1bD0iRcwCr7H1f6QAieFVS7kt5U08z7oS5rEgl9OjmFYsQ9U17FqsQatDl0dxmahFPvaKhc9RIDgaUqzO5pFkQyRo1SbAevo0OxONDmSdvSJQlLtfyrbaA5k0kipIcBhT4j3co4vEKcsG6nlsPukPIMSxCABteOoUx2HWAio0dQa5D8nYH4kw4khi7qLFIejf26+kUpsnEshiTT790VeI4cFHxKBBLsQDdwegIJEEGeka1If3wPNxQSznzDPtRi9vSH5GCiVPGuzy5xlpdJRLlrQykuVFSQM1bEMPfGZxXYnEZBKdExADoWonNKLuQkipSajKaPWlY3U7iSQXozXPS/O0DjGrvVId3p6fD5NFLnkhqJ5li+wuKSWCQoEAuFPAE/sniks8klyBRjU6R7EcYyQVXVYUiI40C1OdK2FotfqkPE86wfZ/FCQtHdqKj4fytlahe4ILs240irV2VxYZpUx2JYaN5x6srFqOjuWooP7vhEoWTUKvp+9YS/TJeh0eQY3s/iZTZklyHYHMR1AN+UCpwE0lIYgKsVBgaPdo9emT0BTkbMSNW0Hz+w7FYVEwJ70DKLJt7opfqftDaPGJxWks1Pd5GFhp01zkzPrlBdvKPZ8VhpQlnwJygUta7c+kQdnZUpKSUISHNSLk6kmnow6Rf/q10TR5SeI4mWKmYkc316iB5XFFoTlBIHVjd7ise08QwklaWmJSQzGifia3ikk9lsOleYywXrUlT6vW5gX6o+0Kn9MRw/j85VHS9hmSovydIvEvEe0KxLUhUspUoEBVWuxIB+7R6Irh8sDJ3aAkmwSGfen2ICxvApC5YSpCSl6BNG5g3ifPC9ordGDw3aBYQkJkukBga2FNOkKNiOy2H0lqGrBTNrCh+fj+BTIVqOTxEJAAsOjcyfKO4zAlVAx5kjW7baQD/ABYdioAJam5+dBBeB4mM6lKolKQ5qwJrpyAjm2b00EJwBR4lLIA/LYDlSJ5WGLgqISh925gNckkvAYniaGWSyywFmDEtCwnECiZLlqIWUglSi/s+ykB9TSJ2Jplr3aQfChTltNKac29I7Oa60u1qWFKNuVamKzjHHiFICFMyi5G1tPNhCxmOUQm4DpDGpb9RO94KYsWW6ZiFBqPqkVy9TvCw5SCzXDDc3O2w9IrMKkJT4lB1lRar1IZ9gwaJVYjx5nACcyWccg52tCFiHy0lSvCQpQFQp/CDZgKAlvJoPmSMvtEF3JcsBbXQRmVYtKQcq3Ki5YKANMtH+9HvFjLxtSVl8qRl2STy/V8IGgcWW0jDjKWUP6mBCQTzNx0vA+KxqULIQAVCmuUUq5BoABasViJhzqLlkpD7uXOtzDZapizSibkmwD0TudOZgFj9Lh0qZKSHNSa06bRFiFkqytmJOm2qieTfIRCoZUHM9NKuRzAomujQBiB+Z8rhnI0D++FQJF5NUlIGgzAEl83Sh6e+8Nl4xNTfKCSbgBvnT3RUTZkv+tTVrlFfIk6bREUTF5siSRRgkOCeZ2iqHiWycQokqsnTMSOlNW2AJhgSpFUn2gCTqrq9fswGolkpUPZa7uep+UHSZuVLiqlEVsNoQqHykmYFBQFaU0F2gMpqw0Fxp5i8EqnJAfR2AFHVqSdq/bxWoxqUkABxmALjT0asNIaJlTbpAJbTZm0H3rBf8YQj2XajndqkbwKnDzFJBdk+0aatZtflHcUgllF2AoWo7OG3NoKAgmYvvFZaqJIFeXnp10ifuFhmWC58gzGhbbb5xHhsPnJy6u5q7PW45GJpqe7FCXAZ3tuc37QMCSbKZRVmdTNtQa8v3hIRkS6jozaVIhYaWFJKyXoOQ1IFeZh8xAdvDlD1PlUDUhjUxLYiP+GOUFiFKLtZq+7XyEGrl+FPsqyi93++UMTiEANpQWAct9/ZgBGNzFi4uwGa3kOnSGLbB+PYtRT3SFAKI8SjTKnUvoPusE9nRkl5UVGhs9bt5CMr2m4osKyjzolvh8do0/Az+DLcsalRN3f79Y0lGoIprRbd3TMwuTW17ncinSIVTVEAhjr/ALPc0vaJ3YEO6rBOxt826mIuHklanpXIA21zXQW8oyIIlYo2cqJpQU6dPpCz5RV/P5klhS8HTP6bkOkdbEpHr6RV4lBchgS1KG73OlPSGCIhiwqvwLD0hRD/AC5WoW9vCAB5PChl6MfgkpDFV1VpdI+UJa2cmiHzczt8ohWjRjdiX1iOaCaODaOmtmwXhcUQCUmylX1NCz6UDDrEUicHKhqsUOg9p/I084hlYZeYpTUlRIYgux3BoKenWJE4ZYIajmpJAsH3d4MUAUJ/tAEZiWd77F+rQVJWoqCRXwsddWdoBVMcCqjUkggAD73PKCcFiWGUBnAc71fKBszGJkhFirBKWpgSzOo1roEuLB350iLGyCm9ahg/v+LesTSsQSoGlEjMWsw9lPOr8gIWKxhLMKPUlnIGwHshyPukZKxbOSpoSmoS+l82bo8dwyVrcAhwXJJCQ9rkiuUCK/GYkmzNal7lnr97QOFFQYPUi1yKGKxHRqMbKKBRq6BQLG2hLWvDcM4apBJCQahnqSOghnDJaiHZ2HdpF9SSSd2b1gsTWUCLoBSNneppoKecZv4QG4yaR6an5mgLbxQY2YokuWq9wbVsLVgpeHUt82arlyQn3mBsZhQg1UFs5op3PXWnUQ4hHRDImzFKyooD7TAD/URW+5i3mYsSwnPlUXASPC+lyNBFXhZTS1KsWJSlnqBck3qRB2IloXJClrAUQNwSqj0b6Xh+xyHpmpVNVQkJBJ/qNvoIKXOC0gkJQnKCn+6/xF9opsNIEsrJfxKAozgFiwfWn28FMEALUnxFKihJ5WUQ2giWtio5jVHMlIGlAkkipfzrE8lWQOpmHhdnJ/t2fcRU4fEq7wlsy1kJ1dmqANyxjRyMAVHNNolAAAFHWRUD4dBDlrQPXZNg5hIJWWf2UAPlGgFgPWsMx8xJZJBJ3ygM2wCj9IscRIlpQ2qqvW3MtSrxXDAlQuHJPKlrakfOF0ZJ3sk4OhCgDUB3O5uAke/yDw/HKWpkhCSdKWdwGtTrA2cSyJctTEOor2AuwGukF4fihLq/OaixKUuz7BVCz0EKxtPsk/hQlAlsCqhLsNGfkKP5QJjEpCXTXmaONGFz7oNHEJaQQEBa9audyVrLAQImb3niWlKQ5IANk6kqhsSsp8SkpVUqZjoOVnpbWsCcaxg7tKUOFH1IAu233ygziM4gqVkJL+Ej2QNy9D5xmuNYxJWSmpICQ35dCbVOjU9L3xxtmqOcJ4aJs3xuUjT9QFq6WDxsEoKVIGVgEnML1oWtX6xm+yCgjEoNcrFWXRgFKH+YtYRpcDPKsy3dSzl5ZlMX6XPlD5nsT7CJUwpXUEqCR63voHJgxL3JbcDa7P8AZh+GlJTcuouABVZApbQXqd4mylasqWSAwUbkfIRjRk2DYdeRKlkPtupR0HQMH0Aitxcxfd1V4iD4U3OleVdYscYkKUySS2th5fWI5ssJTlSBm1UXYcqGphrQ0UUtJbxIc6kCkKCCJmii3IJA9CIUVoswKVk7mr/7fSDJcgJdamfY32rt0jpnoAHdpKfCHUS6g9GpbyitnzzQAsOddto6qbNew5U0pOYApFQLj7vEeExZUUjK6qD5eXWKnDzyompYC5gmWsAgpqKX1a451eG4UM1KeGS5SXMySVXPjDCoNAAyjb0erQEkJfwqSzmoPP12/aKzDqOUu16VqNSw2jnejMxAfxW2G+8TiJJlwjFoTmGdyASSS2xNNyx12gBeIc+05CqNQaaekAy0OSSwALMDrVmF47NWUhnLAlhet/vnAoIpIvsDLKMymCsqXch3Js4NCxp5QXNCQ2XwEkAhIryJJZrf7wBgZw7lLqJdQelmr8IGncQRnDupmJFq0PxN2jKm2yWaOUvJmQ5OUNoNUiD8PikJDkVUmgKy7BtAmzudBTW8UCcYJi3Ps5ST0Bf3lojxM5phepZ1DYBmS2sZ47E42MxM9ROdXiJW29K6GLLCy1ZAtVA5ajP5C4gNBYhRINsiRUPd2N2059IlxmPWWSQVZQHclhqx5xb+IbLnBYNwkqNA4Y0cXpvU9IruLYxQmOEkCooGZrB9ukCrmrWrNmoA12At6CkVnBpRnzMpWfCcxNw1XpvBGFbZNFzhMUtK0hKcyiUqL1Fw4tdlCLXHSsxVmLqUCS35dk7NaCUTESwBWwzAUJIqylaJ5Cu+0RYjirjKlCEufEQHIvR+dYi7eibZnlOlRy/qCHGgq7fesaaRiDnSijIRmPNag5ryoIBwHBzNS7BKcxJJoGt5uIuEYCXLdeZyWqzJDBgK3ufWCTsJSRUz8cshDkksGDvX53g7BIV4pqgQjLkRdzVvK3vhysNKlnNOLrLES0+2z0zE+z0vDJ3EjNUEABEtPi8JBDA3O5o0KhXfQ1QYEn2WZqMWNhXlziDEyUslJ8KiLBTADRyejvzi1XLK2UQUoA8L6lgfP/eKfGrKpgGTwitjmUWoCWrVuQeElsEybvUISJaCjKPEsufEdr2F3isxmOKkhBAYDMobt7IcXrpyBh82TlcqoCcuUa3cg+vpFRi1gP4qnx+dgPWvnFxjstIjxnFVklDgAE+zYAX5tziolKExeViXN60JNqHUtFhw/g86cSUoUv8AMSA7kuwGjUBP7wuH8My4hAWpiF5ikmrp8RDbMPajpWMUxtot0YZMpYSknvESsq1GlSguPUt5Rf8AAkgy0sxypcN+pRyivRKoxXEOJd7iXDtm8TWLu7841Ix/dIZLAApSG1OVn9Xjn5E9EtOjQYWYlBoXmLck36k9IYBuSE8rq6xHwjAMkzFGjA16V6dIUvGpM0JIZJeMTP8AwPmTEoSCAKlsx+TwBPmJU2VT70o/XWIuJ4xK1gV8IoKetYBnziWLG9ATT3RQlEkVIQ58S/If90KIFLmPQU6woeyzADViAS78+QENHDibvWwNNP25Q+Xi0SiSkZ1tTYDrDcVxVZHipycU5WtHar9GoDiSE0FAGfnb6wiaBjq/SsCz1rspwGdI5amvS8TO9hpzqNC32I0rQ0ywwXjUAz6BvdBWKwrTVWDO5HRvsw7s5Lc5quxPoDEeIm1KXqA1N92GsYt/ypAOw8opBmGgCnFAXowAehqqAsZMe9nAGzVrvd4tROTMlpTmNGoQwfoesS4fC4dUpS1lZYhPhamxc9WhZV2FlXhJpCVJ1CmB3c/RrCCBwuaUhWVktduVnNLgaxb8P7iWO87tSkoZIzKRU5n9kaAl6xFjp6pxUtalBICQA+YuXokbsLDnA5b0TYVw3hwyMDVvEQaAXvrbSJZvDVHMpP6S5NBajDcw7B8TlYeUlJpncly5KBYEjdqkCCsFjVz1FICUJKPEUpamjbGsYNu7E2zPYf8ADAL1yg10Kgfk58o4ZoPhSpR2FNwC+tzeLviXCVlLgMAOVaZdeUVuAkhBKdXDrfm5A3i009juyBU9iAR4QVfvTWnxiXs0UKmnu0lPhZqkuSPKvSCpfBlTU2LFRqfL5iLvhOGRhUtdTOo/pH1P0iZTiotA38DVcPCTUuWA/pBq55wPNloRW7n2bk8z6wNj+LlYRXKPE+UfkALOo2JiuwyiorXNLUUWOlRlD+UZtOiIp+yxdbpWXT4glLGhFyWiYY1WYkGiWqSNACS1tYiRlASWKw1x7NB74ZhpZubFSgRuWoOlBCoY6cO9WcgJUSC5p5+cW0lMuQSGEyaQCzjIj+6KzCS5iSVfnq3I6Fvu0SdykJU34hJYs9TrmID3h3slk+KxBJBUozVan8o5JFKQMcUSCpZSCSyTuBWg2fypAGJxKnYBASkFJyMDeoe4dlRW43FrAVNJcgAGgo9cqeQBAilGylEJVjwc2cmrMkflTQN8YEkT5SD3s1HeKUomXKJYN+pfKzDlAycSBLMxQeurHMWp5Ma+Q1iqm4kzCZhVeg0YAMRS37xvGBVF3xLtTOmDKmZ3dDlQjwJ1oMppbWKLhfFVpmXKiyhd6sakGICe8ItSnvNaczBv8CZa15iDkSok7n2U/GNailRINw6dmxAUfF+WgYBxqG+zG+VhkzRLlgnPmBIamVyfEd2Nop+zvA0yQZs9fdJIACctTV33a4rvGiwuIlZypCVlViSG0920c3NJN69CsP4hinUmUmiRfnSAJySiYGLnLTk8GSkIUSoJY0uac2G8dxE0IU+XMW106Rz+yV8QyUgIlvMIckqOpOwgedikZXLJgDH8ToSQ2tdTFTKUJpK1ElIdk7nptGijfZSiaTCy3SCDSOxnf5zM0oNoUXgxYsyUp2UpKWuxN4BbMG9o2O5NavpF73Q7sgHMSBfo5ptFRicQEDKkpKjcigSNusdkXfRbGd2AXfxFqXizwJSp1TQQAkCgA92jVjOy5go4oLn6DnB8ripLhvCzM9oqcHQRkjU98hBKUeEFJqb1rRhGdxE451NR3tBWAxpzaKJACX08O2phkjCd8SErD1BDMxc/WMorG7KBcKpRyh931BHPa0X/AA7hq0spLBALEvQgsS4OlhAuI4YJAAXXcuz1NCdvpHcHiSsKrQaigGjDfSFOVq4h2arCSsMlCiSFJzOXYs9WDVanwii43iUEkIKSGJYAjfTnm+3gFE5koZ/ZVRxV30s7NAUxKioJb/ML2AiYQp2xUXOF4f8AxKkgEDKnLszpZhzja8JTKkSzTOSHIsKUEZ7gMju0rWXqwLaJt5aekWONU6EszBmDXAY/GOecsnXoUhcX7UqSlXjQxpkCczNo4tFNwnEJmTRlBINOj9bVih4rmMwoTV1FR56EdIvOxSMq1LJokZhuVWB6fSNpQUYWCSXRpOJ4/unQkeGWMvUgOYAPESZYKgAVMSOZc18miRWHK1OoWBUrzBJ+MUuLH4wC3DgsP8thtHPGKY1RY4CX/EVfKk0e4bNcbmkaPC4GSmplrmnQGgcmhPKKnhg7vCoUxcpASkBy5qflFbxLtFPTKVlSxK1oBIqyAHLcyRXlFU5SpEtN9GvxS5AYLJUqp7uV7IqxD/OKfG8VIKUy0JSLb+cZmRxGa4BNLkUo6xbbwmCcDic9TT8Q0BvlBP09IrChKFFpMxM1Q9u92u9KelYMQlMkJzElbFRA0vf3RVYHFtmWfafKnqzm+oJbyiOTO8ZetTrdutRYxOJVEuImOF5gQCUAeEOogkXuaxWcYWlZ7sHKXIemVgcy1FrW9Gi1mEAZypSWC1MajN7KQD1c+UZvi81hkLKUoeI2ZBsKV2J6CNeNWxoG4qo+AJqhgzXAaj8ze2sV2LWcoQkWsz8yfV4LlDMVKy3FNAEgMAzbBoglpQo5agkhtWMdMdCeybCYRSgkDM6l5dzvQRr52SQhS1AKWWrcA6ADUje0E8OwUuThwVnKshVb5aVrvAPGZQEpBFBYPvpTpHO55skC4XOmTAoHxPMlgkuS1fdGqws0S0qUoPnUQOVG+UU3Z7A92UEkOUhSkmzMrL5uxizxC3mSxRgCrk/SMeV3LQ2WHCEmpNjYffKAMZjFLnEA5UkilK9INxmLyJKnoEU6xlsPiTnCyKNQbfbxEVdsIq9hfFMCuaoBJBSlNT+0VeMxeQtLSxDCpDvrTpFnMxRJWE2dNRQvcj0+MVkmUVmYtdWch9G8R+AHnG0OtlCTKUalQB1DRyIcJKOQEguXJqdS8cjQRml4s5ir+n4xVzpzilNYUKO/jijLlkzj+Fn5/KJJSsp5/LeFCi2iUy0wqw+tn8/sxY4HjWRKgEJzBQYs71DwoUczin2btnOO4wzAjwgkjpo9Ttq0V2CxmYhIAABDU9SY7CghFYEt1NFlMnJWhKEI/ESoHOVF8pTZrXq8W3Zjs3MxLLCgAmlTq/SFCjDkbSpFTdK0aHFYEypU0agBPWAxxQCQwSM/s57luUKFHNBWwW47KSXw8y88xbkqpetdH89Is+yuGOZSyQcxSABZIBs2sKFGk5NwYi0mcWYKz1UVkAt+UUb3RlhjTMxSSo3KjbYGkdhQuKKp/wCF1ov+PYxcsy5aKBI88zPeMv2jxymloLg5VEl7kqOj/wBMdhRp+dLRPoUjFZvFVhetSQgKguQe7LfpSP8AUfDHIUVJbopBeGkFbJJYJOZR6JzHrVUdWvOc1gklKR9TrUH1jsKMxE+NQUyqswGcjU6/MD1jGz5ilrLlyT/vChRpwdNgug/BgK8B1EX/AA/AiSlMxSUrVUI0Y7no9o5Chcj9EstxhFzJSAtiXV0vAvHZARLSGcpoK0dg5jsKMIPZN2yv4TMXMUoj9RSOgADejRcGX+IH/Q2l2jsKDk/sVYuKKBATU5kkRQ4NJYbZiPv0hQoUOil0WmDk5ZMzUqeKsDLJUBdTe+p9wEKFFQYjU8K4QnuUOHOV/WschQoztmDk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28" name="AutoShape 11" descr="data:image/jpeg;base64,/9j/4AAQSkZJRgABAQAAAQABAAD/2wCEAAkGBxQSEhUUExQVFBUXFRcVGBcYGBgYGBgYHBgaFxwaGhYYHCggGB0lHBgYIjIhJSkrLi4uGh8zODMsNygtLisBCgoKDg0OGhAQGywkICQsLCwsLCwsLCwsLCwsLCwsLCwsLCwsLCwsLCwsLCwsLCwsLCwsLCwsLCwsLCwsLCwsLP/AABEIALcBEwMBIgACEQEDEQH/xAAcAAABBQEBAQAAAAAAAAAAAAAEAAIDBQYBBwj/xABDEAABAgQEAwUGBAQEBAcAAAABAhEAAyExBBJBUQVhcQYTIoGRMqGxwdHwI0JS4RQVYnIWgpLxBzND4iQ0U2OiwtL/xAAZAQADAQEBAAAAAAAAAAAAAAAAAQIDBAX/xAAkEQACAgICAwEAAwEBAAAAAAAAAQIREiEDMRNBUQQiMnGRFP/aAAwDAQACEQMRAD8A9tQGEOhQo5yhQ0iOw0iARxoTQoUAjrQmhwjrQDGgQ5oUKGAo4THY40IBioa0SFMNIgERlMcKYkaONDAiKYaUxM0NIgEQlMcKYmIhrQAQFMMKYIKYaUwwBiiEmhicohhRAA4Ykw8ThEBTDcsFICZU4QJPUDDimIyiGkAKuXEC0QapEQqRFWAIZcRqlwXliNaYdgBrlRCqVBqkxEsQ7GA/w8cgoo5RyCxnoMdjkKMAFHCl47CgA40caHRxoAOiOxyFAB2FChQwE0KFCgAUKFHIQCMNIh0NMAhphpiSONAAyOND2jjQwGNHCmJGjhTCAiKYaUxMUw0phgQKTDFJiaasJuQIoO2PFlyMJMUhLKV+GlStCoNmy3pW7aREuRR7HGDk6RbqREShHzyrvklxPX/qV8M1YuuHdrMdJliWickpS7ZpaVGpJ9o1N4XlRs/zTPaCIjUmGcLRM7lHerC5hSCpQSEhzWiRZnbygnKI1swoGKYiEutYMKYjKIdgBzERApMHrlxCqXBYARTHIJVh1aEen7woMhmyhQoUQAo40dhQAcjphQoAFCIhQoYChQoUAChQoUAChQoUAHGhNHYUIDjQoUKABNHGhQyatg/T3loAHEARn+0vHJeGQmaZhSBMSk08KwVgLFQ5ITmIIsRFtjDkAWasaiwqCAw/uat489/4pKmFpILA/iEuwIV4ClhX8qiRV8wiJSLhG2b7AcQROSlaHKVpzIVoocmiaZNSXSFgKAcgEOBuRHmvZbtzhsPhpGHmZyuRnClJAyEDOkZVFQd3S1oEk9usEjFYmemVP/GloSCycwV4s9CtgD+HbY2gch+Nm2ncaQATKSVlv+YrenubpHn3bTi8ydhp2ZaiO8lZdAHBBAbz9Ybwvtjh8hQoKl5WIzZWNgwYnbWKTjfEkKw5QC+ZSCGqKZnc6XHvjlx3/wAOiETOSOGTVpzOwZ7kk+UHSOHgSwupJS7vyeggvhWLT3bEgMGv1hqZv4CR/wC2Pg0bNmlHvshDJSP6R8Iqe0faCRg0ZpqvER4UCq1eWg5mMvx3t8SRIwSTMmFk52Jr/QnXqY7wPsLnPf48mbMVXuySwf8AWoe0eQoOcaZfDiwrch/Zbt4MVO7lcvuyonuyC4YB2U+rA1EbRowmE/4fdzi0TZU1pSVhYSXKwxfK9iNH2MbomGgkl6GrTEJESqMQTVMCWJ5C59Yok6VQoZChDNTHYoP8SJ0lq9RER7UgXlkHkpx8Iz80PpXjl8NHmq0MnT0oDqUlI5kD4x5fx/t2lOIw85IUoSjOSuWFEBQPhSSW6GxgDiX/ABOTNV/5dQB0M1xVOWgysN4eetD8bN7hO3eDmTTLzqSQSM605UFtQt26bxphHzYniGednypSLBIYAN8+fOPbpfasTAO5llRP5iWQP8w9roIlctf2LnxVVGlJhRm5+FROT/4hUxajbKcqUHdCQbjcvFqjiSAAPEaXYVhrliZYsPhQD/M0bH3R0cQTzh+WP0WLDYUBjHDYw7+MG0Hkj9DFhUKAVcRSNIYeJjb3/tC8sfoYssDHIrv5sP0+/wDaO/zQbe+DzQ+jwYe8ceAf5mnYwv5iNj6weWH0WDDniLE1Sr+0/CK+djVk/hlCRrmSVF/JQ5RDMxE4gjMg0Zggh+TlZaE+WI8GS8W4hlklQD0CuTBSSfdHm3a7jxmYgOUrZkASvGoJoVZgDcuoARfdo+AnFyUqROmJ8KRlKiZanYVSLGt+VowysNOkr7qawSe7cBspCWANKW/eMc3Ls344JGWOvT5iGOIvuM4BCJJKHzmZlOzDMKDyEZ7+FWfyn0jRSTLpg81QfziTCYwiRNRoVyy/MZ/rAuISx0GkPkMQQ9y7sa8m9fWLatCT2NEw2Bob+UWGBlLmFCbJcDlU++BxhBdy3T94v+zMvPNlodgDmJI0Sc2hiW0aUexcB7PSMIPw0us+1MVVR+g5CLUqiqHGpZ1hHi6Db4iKzRxuMn2WKjzhpisPFBtDDxMbe+DNBgyyVESlRXq4ly98RLx/L3/tB5EPBlj3kKKk8QO336R2DyIeDLROEaAuLoRLlKUspAtWx5NrTSI5XGXuh6t7X7RQ9oeFnFLKkq7rNcMS6gkJd3FaWrcx56lD6bqMr2YvjmIkq/5MtYFHcWY/krR3qIoy+gPnGxV2HINcR/8AGvxhv+A1G2IH+k//AKjpXPxr2ViVXZ3hBxK8uZKGBVXYNYPz90er8K4hJX4JS0qKRUDQWcbjpGAT2CmD/rp/0n6wRK7EzUkEYgP/AGuPeYznyQl7Bqz0+USdIlblHnkjgOKSQf4hA6JYjmCNRpG4l8RDAEF93H1jPKP0zlB+ick7R1IiE4oQxWJOkTkgphYndYbNxDQErFLFhEE7iKxdKj5fSDyDUAuZi0xGrFpgBXFiPaTtoYIl48G6fVvnE5FYkqZ4iVE14ajEIOnuEThaNhDQmJJiZEcl5TE0qUHjRIhs5LlwyevKHv7/AD6QZ3cZHt5jpkuSDKJQtMwKcMTkSlWYtYgOCRsDtF16JW2HzSlMrOllMkEsAGID3uLRjEdq0oUCZKVgfqux2P3T1ix4xxCZIk4dC5qF9+TLUsJZIBZSSwJ0KRrvGL46EBfiOQkA5L5aAB3a4qL7w4xvs2gk+yPiGNWozMgQgTJpmmlbuEu1gfWkVqlz/wBXowjigk/9Q+4f/aGCWp3E0Xs6vkI1o10AzsJMLkhz1BhiJC03SpuhjQIkqVnIKdGF2cj3M49IZOwyk0JSTyp7i0PMnBWFdlsDLm50TiaMyQoB3r5s0anCcLkSS6AQW1JPxjCFcwfl8x+xh6sYtqlbdS3viHFtjpfT0JLGyoclHMR5pL4gpJdJKSNovuF8UnzXyzEuNFJ03oITg0Kl9NlKbWJsg295+sZgYjEj/wBJXmR8WhYfi09QcSgoAlLhWoLG/OIaYsTUhA5+pjigOfqYzauMzReSsdK/KG/4ia6Jo/y/vE4yHiaEgbn1hRTyOMZ0hQdjyhQfyFiWiZiSKXJJ2BIBLRKiYFJS1T5jxFvPWK3u1CYHACSLDQC/Jz8olGJQhlOan1q30335xx0a0H4aYhQdiCNNXqWduRiSUEgm+YP0BoA45wKceVaNRwGPk5Pw6wsLNCq+J9gTU0cG5NR7oTFQfLmC4LUc05P5BzD5DkG1LbnX0gWYtgzpzkN4S5GpZ9YYMWcoSoVY+ltOUAqLREg/0gfJmhslIIL3ADv9YrpWKCAR4vygk1c7N5W6Rydiiwy+JRLU2Fun7QBiXQWNK2oHsdfjEgWkuHra/lXpFXhZJKGJNGrzHM6RJh5eUOpn5G3MnpBYnEPSgO1bD0iRcwCr7H1f6QAieFVS7kt5U08z7oS5rEgl9OjmFYsQ9U17FqsQatDl0dxmahFPvaKhc9RIDgaUqzO5pFkQyRo1SbAevo0OxONDmSdvSJQlLtfyrbaA5k0kipIcBhT4j3co4vEKcsG6nlsPukPIMSxCABteOoUx2HWAio0dQa5D8nYH4kw4khi7qLFIejf26+kUpsnEshiTT790VeI4cFHxKBBLsQDdwegIJEEGeka1If3wPNxQSznzDPtRi9vSH5GCiVPGuzy5xlpdJRLlrQykuVFSQM1bEMPfGZxXYnEZBKdExADoWonNKLuQkipSajKaPWlY3U7iSQXozXPS/O0DjGrvVId3p6fD5NFLnkhqJ5li+wuKSWCQoEAuFPAE/sniks8klyBRjU6R7EcYyQVXVYUiI40C1OdK2FotfqkPE86wfZ/FCQtHdqKj4fytlahe4ILs240irV2VxYZpUx2JYaN5x6srFqOjuWooP7vhEoWTUKvp+9YS/TJeh0eQY3s/iZTZklyHYHMR1AN+UCpwE0lIYgKsVBgaPdo9emT0BTkbMSNW0Hz+w7FYVEwJ70DKLJt7opfqftDaPGJxWks1Pd5GFhp01zkzPrlBdvKPZ8VhpQlnwJygUta7c+kQdnZUpKSUISHNSLk6kmnow6Rf/q10TR5SeI4mWKmYkc316iB5XFFoTlBIHVjd7ise08QwklaWmJSQzGifia3ikk9lsOleYywXrUlT6vW5gX6o+0Kn9MRw/j85VHS9hmSovydIvEvEe0KxLUhUspUoEBVWuxIB+7R6Irh8sDJ3aAkmwSGfen2ICxvApC5YSpCSl6BNG5g3ifPC9ordGDw3aBYQkJkukBga2FNOkKNiOy2H0lqGrBTNrCh+fj+BTIVqOTxEJAAsOjcyfKO4zAlVAx5kjW7baQD/ABYdioAJam5+dBBeB4mM6lKolKQ5qwJrpyAjm2b00EJwBR4lLIA/LYDlSJ5WGLgqISh925gNckkvAYniaGWSyywFmDEtCwnECiZLlqIWUglSi/s+ykB9TSJ2Jplr3aQfChTltNKac29I7Oa60u1qWFKNuVamKzjHHiFICFMyi5G1tPNhCxmOUQm4DpDGpb9RO94KYsWW6ZiFBqPqkVy9TvCw5SCzXDDc3O2w9IrMKkJT4lB1lRar1IZ9gwaJVYjx5nACcyWccg52tCFiHy0lSvCQpQFQp/CDZgKAlvJoPmSMvtEF3JcsBbXQRmVYtKQcq3Ki5YKANMtH+9HvFjLxtSVl8qRl2STy/V8IGgcWW0jDjKWUP6mBCQTzNx0vA+KxqULIQAVCmuUUq5BoABasViJhzqLlkpD7uXOtzDZapizSibkmwD0TudOZgFj9Lh0qZKSHNSa06bRFiFkqytmJOm2qieTfIRCoZUHM9NKuRzAomujQBiB+Z8rhnI0D++FQJF5NUlIGgzAEl83Sh6e+8Nl4xNTfKCSbgBvnT3RUTZkv+tTVrlFfIk6bREUTF5siSRRgkOCeZ2iqHiWycQokqsnTMSOlNW2AJhgSpFUn2gCTqrq9fswGolkpUPZa7uep+UHSZuVLiqlEVsNoQqHykmYFBQFaU0F2gMpqw0Fxp5i8EqnJAfR2AFHVqSdq/bxWoxqUkABxmALjT0asNIaJlTbpAJbTZm0H3rBf8YQj2XajndqkbwKnDzFJBdk+0aatZtflHcUgllF2AoWo7OG3NoKAgmYvvFZaqJIFeXnp10ifuFhmWC58gzGhbbb5xHhsPnJy6u5q7PW45GJpqe7FCXAZ3tuc37QMCSbKZRVmdTNtQa8v3hIRkS6jozaVIhYaWFJKyXoOQ1IFeZh8xAdvDlD1PlUDUhjUxLYiP+GOUFiFKLtZq+7XyEGrl+FPsqyi93++UMTiEANpQWAct9/ZgBGNzFi4uwGa3kOnSGLbB+PYtRT3SFAKI8SjTKnUvoPusE9nRkl5UVGhs9bt5CMr2m4osKyjzolvh8do0/Az+DLcsalRN3f79Y0lGoIprRbd3TMwuTW17ncinSIVTVEAhjr/ALPc0vaJ3YEO6rBOxt826mIuHklanpXIA21zXQW8oyIIlYo2cqJpQU6dPpCz5RV/P5klhS8HTP6bkOkdbEpHr6RV4lBchgS1KG73OlPSGCIhiwqvwLD0hRD/AC5WoW9vCAB5PChl6MfgkpDFV1VpdI+UJa2cmiHzczt8ohWjRjdiX1iOaCaODaOmtmwXhcUQCUmylX1NCz6UDDrEUicHKhqsUOg9p/I084hlYZeYpTUlRIYgux3BoKenWJE4ZYIajmpJAsH3d4MUAUJ/tAEZiWd77F+rQVJWoqCRXwsddWdoBVMcCqjUkggAD73PKCcFiWGUBnAc71fKBszGJkhFirBKWpgSzOo1roEuLB350iLGyCm9ahg/v+LesTSsQSoGlEjMWsw9lPOr8gIWKxhLMKPUlnIGwHshyPukZKxbOSpoSmoS+l82bo8dwyVrcAhwXJJCQ9rkiuUCK/GYkmzNal7lnr97QOFFQYPUi1yKGKxHRqMbKKBRq6BQLG2hLWvDcM4apBJCQahnqSOghnDJaiHZ2HdpF9SSSd2b1gsTWUCLoBSNneppoKecZv4QG4yaR6an5mgLbxQY2YokuWq9wbVsLVgpeHUt82arlyQn3mBsZhQg1UFs5op3PXWnUQ4hHRDImzFKyooD7TAD/URW+5i3mYsSwnPlUXASPC+lyNBFXhZTS1KsWJSlnqBck3qRB2IloXJClrAUQNwSqj0b6Xh+xyHpmpVNVQkJBJ/qNvoIKXOC0gkJQnKCn+6/xF9opsNIEsrJfxKAozgFiwfWn28FMEALUnxFKihJ5WUQ2giWtio5jVHMlIGlAkkipfzrE8lWQOpmHhdnJ/t2fcRU4fEq7wlsy1kJ1dmqANyxjRyMAVHNNolAAAFHWRUD4dBDlrQPXZNg5hIJWWf2UAPlGgFgPWsMx8xJZJBJ3ygM2wCj9IscRIlpQ2qqvW3MtSrxXDAlQuHJPKlrakfOF0ZJ3sk4OhCgDUB3O5uAke/yDw/HKWpkhCSdKWdwGtTrA2cSyJctTEOor2AuwGukF4fihLq/OaixKUuz7BVCz0EKxtPsk/hQlAlsCqhLsNGfkKP5QJjEpCXTXmaONGFz7oNHEJaQQEBa9audyVrLAQImb3niWlKQ5IANk6kqhsSsp8SkpVUqZjoOVnpbWsCcaxg7tKUOFH1IAu233ygziM4gqVkJL+Ej2QNy9D5xmuNYxJWSmpICQ35dCbVOjU9L3xxtmqOcJ4aJs3xuUjT9QFq6WDxsEoKVIGVgEnML1oWtX6xm+yCgjEoNcrFWXRgFKH+YtYRpcDPKsy3dSzl5ZlMX6XPlD5nsT7CJUwpXUEqCR63voHJgxL3JbcDa7P8AZh+GlJTcuouABVZApbQXqd4mylasqWSAwUbkfIRjRk2DYdeRKlkPtupR0HQMH0Aitxcxfd1V4iD4U3OleVdYscYkKUySS2th5fWI5ssJTlSBm1UXYcqGphrQ0UUtJbxIc6kCkKCCJmii3IJA9CIUVoswKVk7mr/7fSDJcgJdamfY32rt0jpnoAHdpKfCHUS6g9GpbyitnzzQAsOddto6qbNew5U0pOYApFQLj7vEeExZUUjK6qD5eXWKnDzyompYC5gmWsAgpqKX1a451eG4UM1KeGS5SXMySVXPjDCoNAAyjb0erQEkJfwqSzmoPP12/aKzDqOUu16VqNSw2jnejMxAfxW2G+8TiJJlwjFoTmGdyASSS2xNNyx12gBeIc+05CqNQaaekAy0OSSwALMDrVmF47NWUhnLAlhet/vnAoIpIvsDLKMymCsqXch3Js4NCxp5QXNCQ2XwEkAhIryJJZrf7wBgZw7lLqJdQelmr8IGncQRnDupmJFq0PxN2jKm2yWaOUvJmQ5OUNoNUiD8PikJDkVUmgKy7BtAmzudBTW8UCcYJi3Ps5ST0Bf3lojxM5phepZ1DYBmS2sZ47E42MxM9ROdXiJW29K6GLLCy1ZAtVA5ajP5C4gNBYhRINsiRUPd2N2059IlxmPWWSQVZQHclhqx5xb+IbLnBYNwkqNA4Y0cXpvU9IruLYxQmOEkCooGZrB9ukCrmrWrNmoA12At6CkVnBpRnzMpWfCcxNw1XpvBGFbZNFzhMUtK0hKcyiUqL1Fw4tdlCLXHSsxVmLqUCS35dk7NaCUTESwBWwzAUJIqylaJ5Cu+0RYjirjKlCEufEQHIvR+dYi7eibZnlOlRy/qCHGgq7fesaaRiDnSijIRmPNag5ryoIBwHBzNS7BKcxJJoGt5uIuEYCXLdeZyWqzJDBgK3ufWCTsJSRUz8cshDkksGDvX53g7BIV4pqgQjLkRdzVvK3vhysNKlnNOLrLES0+2z0zE+z0vDJ3EjNUEABEtPi8JBDA3O5o0KhXfQ1QYEn2WZqMWNhXlziDEyUslJ8KiLBTADRyejvzi1XLK2UQUoA8L6lgfP/eKfGrKpgGTwitjmUWoCWrVuQeElsEybvUISJaCjKPEsufEdr2F3isxmOKkhBAYDMobt7IcXrpyBh82TlcqoCcuUa3cg+vpFRi1gP4qnx+dgPWvnFxjstIjxnFVklDgAE+zYAX5tziolKExeViXN60JNqHUtFhw/g86cSUoUv8AMSA7kuwGjUBP7wuH8My4hAWpiF5ikmrp8RDbMPajpWMUxtot0YZMpYSknvESsq1GlSguPUt5Rf8AAkgy0sxypcN+pRyivRKoxXEOJd7iXDtm8TWLu7841Ix/dIZLAApSG1OVn9Xjn5E9EtOjQYWYlBoXmLck36k9IYBuSE8rq6xHwjAMkzFGjA16V6dIUvGpM0JIZJeMTP8AwPmTEoSCAKlsx+TwBPmJU2VT70o/XWIuJ4xK1gV8IoKetYBnziWLG9ATT3RQlEkVIQ58S/If90KIFLmPQU6woeyzADViAS78+QENHDibvWwNNP25Q+Xi0SiSkZ1tTYDrDcVxVZHipycU5WtHar9GoDiSE0FAGfnb6wiaBjq/SsCz1rspwGdI5amvS8TO9hpzqNC32I0rQ0ywwXjUAz6BvdBWKwrTVWDO5HRvsw7s5Lc5quxPoDEeIm1KXqA1N92GsYt/ypAOw8opBmGgCnFAXowAehqqAsZMe9nAGzVrvd4tROTMlpTmNGoQwfoesS4fC4dUpS1lZYhPhamxc9WhZV2FlXhJpCVJ1CmB3c/RrCCBwuaUhWVktduVnNLgaxb8P7iWO87tSkoZIzKRU5n9kaAl6xFjp6pxUtalBICQA+YuXokbsLDnA5b0TYVw3hwyMDVvEQaAXvrbSJZvDVHMpP6S5NBajDcw7B8TlYeUlJpncly5KBYEjdqkCCsFjVz1FICUJKPEUpamjbGsYNu7E2zPYf8ADAL1yg10Kgfk58o4ZoPhSpR2FNwC+tzeLviXCVlLgMAOVaZdeUVuAkhBKdXDrfm5A3i009juyBU9iAR4QVfvTWnxiXs0UKmnu0lPhZqkuSPKvSCpfBlTU2LFRqfL5iLvhOGRhUtdTOo/pH1P0iZTiotA38DVcPCTUuWA/pBq55wPNloRW7n2bk8z6wNj+LlYRXKPE+UfkALOo2JiuwyiorXNLUUWOlRlD+UZtOiIp+yxdbpWXT4glLGhFyWiYY1WYkGiWqSNACS1tYiRlASWKw1x7NB74ZhpZubFSgRuWoOlBCoY6cO9WcgJUSC5p5+cW0lMuQSGEyaQCzjIj+6KzCS5iSVfnq3I6Fvu0SdykJU34hJYs9TrmID3h3slk+KxBJBUozVan8o5JFKQMcUSCpZSCSyTuBWg2fypAGJxKnYBASkFJyMDeoe4dlRW43FrAVNJcgAGgo9cqeQBAilGylEJVjwc2cmrMkflTQN8YEkT5SD3s1HeKUomXKJYN+pfKzDlAycSBLMxQeurHMWp5Ma+Q1iqm4kzCZhVeg0YAMRS37xvGBVF3xLtTOmDKmZ3dDlQjwJ1oMppbWKLhfFVpmXKiyhd6sakGICe8ItSnvNaczBv8CZa15iDkSok7n2U/GNailRINw6dmxAUfF+WgYBxqG+zG+VhkzRLlgnPmBIamVyfEd2Nop+zvA0yQZs9fdJIACctTV33a4rvGiwuIlZypCVlViSG0920c3NJN69CsP4hinUmUmiRfnSAJySiYGLnLTk8GSkIUSoJY0uac2G8dxE0IU+XMW106Rz+yV8QyUgIlvMIckqOpOwgedikZXLJgDH8ToSQ2tdTFTKUJpK1ElIdk7nptGijfZSiaTCy3SCDSOxnf5zM0oNoUXgxYsyUp2UpKWuxN4BbMG9o2O5NavpF73Q7sgHMSBfo5ptFRicQEDKkpKjcigSNusdkXfRbGd2AXfxFqXizwJSp1TQQAkCgA92jVjOy5go4oLn6DnB8ripLhvCzM9oqcHQRkjU98hBKUeEFJqb1rRhGdxE451NR3tBWAxpzaKJACX08O2phkjCd8SErD1BDMxc/WMorG7KBcKpRyh931BHPa0X/AA7hq0spLBALEvQgsS4OlhAuI4YJAAXXcuz1NCdvpHcHiSsKrQaigGjDfSFOVq4h2arCSsMlCiSFJzOXYs9WDVanwii43iUEkIKSGJYAjfTnm+3gFE5koZ/ZVRxV30s7NAUxKioJb/ML2AiYQp2xUXOF4f8AxKkgEDKnLszpZhzja8JTKkSzTOSHIsKUEZ7gMju0rWXqwLaJt5aekWONU6EszBmDXAY/GOecsnXoUhcX7UqSlXjQxpkCczNo4tFNwnEJmTRlBINOj9bVih4rmMwoTV1FR56EdIvOxSMq1LJokZhuVWB6fSNpQUYWCSXRpOJ4/unQkeGWMvUgOYAPESZYKgAVMSOZc18miRWHK1OoWBUrzBJ+MUuLH4wC3DgsP8thtHPGKY1RY4CX/EVfKk0e4bNcbmkaPC4GSmplrmnQGgcmhPKKnhg7vCoUxcpASkBy5qflFbxLtFPTKVlSxK1oBIqyAHLcyRXlFU5SpEtN9GvxS5AYLJUqp7uV7IqxD/OKfG8VIKUy0JSLb+cZmRxGa4BNLkUo6xbbwmCcDic9TT8Q0BvlBP09IrChKFFpMxM1Q9u92u9KelYMQlMkJzElbFRA0vf3RVYHFtmWfafKnqzm+oJbyiOTO8ZetTrdutRYxOJVEuImOF5gQCUAeEOogkXuaxWcYWlZ7sHKXIemVgcy1FrW9Gi1mEAZypSWC1MajN7KQD1c+UZvi81hkLKUoeI2ZBsKV2J6CNeNWxoG4qo+AJqhgzXAaj8ze2sV2LWcoQkWsz8yfV4LlDMVKy3FNAEgMAzbBoglpQo5agkhtWMdMdCeybCYRSgkDM6l5dzvQRr52SQhS1AKWWrcA6ADUje0E8OwUuThwVnKshVb5aVrvAPGZQEpBFBYPvpTpHO55skC4XOmTAoHxPMlgkuS1fdGqws0S0qUoPnUQOVG+UU3Z7A92UEkOUhSkmzMrL5uxizxC3mSxRgCrk/SMeV3LQ2WHCEmpNjYffKAMZjFLnEA5UkilK9INxmLyJKnoEU6xlsPiTnCyKNQbfbxEVdsIq9hfFMCuaoBJBSlNT+0VeMxeQtLSxDCpDvrTpFnMxRJWE2dNRQvcj0+MVkmUVmYtdWch9G8R+AHnG0OtlCTKUalQB1DRyIcJKOQEguXJqdS8cjQRml4s5ir+n4xVzpzilNYUKO/jijLlkzj+Fn5/KJJSsp5/LeFCi2iUy0wqw+tn8/sxY4HjWRKgEJzBQYs71DwoUczin2btnOO4wzAjwgkjpo9Ttq0V2CxmYhIAABDU9SY7CghFYEt1NFlMnJWhKEI/ESoHOVF8pTZrXq8W3Zjs3MxLLCgAmlTq/SFCjDkbSpFTdK0aHFYEypU0agBPWAxxQCQwSM/s57luUKFHNBWwW47KSXw8y88xbkqpetdH89Is+yuGOZSyQcxSABZIBs2sKFGk5NwYi0mcWYKz1UVkAt+UUb3RlhjTMxSSo3KjbYGkdhQuKKp/wCF1ov+PYxcsy5aKBI88zPeMv2jxymloLg5VEl7kqOj/wBMdhRp+dLRPoUjFZvFVhetSQgKguQe7LfpSP8AUfDHIUVJbopBeGkFbJJYJOZR6JzHrVUdWvOc1gklKR9TrUH1jsKMxE+NQUyqswGcjU6/MD1jGz5ilrLlyT/vChRpwdNgug/BgK8B1EX/AA/AiSlMxSUrVUI0Y7no9o5Chcj9EstxhFzJSAtiXV0vAvHZARLSGcpoK0dg5jsKMIPZN2yv4TMXMUoj9RSOgADejRcGX+IH/Q2l2jsKDk/sVYuKKBATU5kkRQ4NJYbZiPv0hQoUOil0WmDk5ZMzUqeKsDLJUBdTe+p9wEKFFQYjU8K4QnuUOHOV/WschQoztmDk7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096700" y="4149080"/>
            <a:ext cx="335447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1714500"/>
            <a:ext cx="8501062" cy="3071813"/>
          </a:xfrm>
          <a:prstGeom prst="roundRect">
            <a:avLst/>
          </a:prstGeom>
          <a:solidFill>
            <a:srgbClr val="FEFCE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just">
              <a:buFont typeface="+mj-lt"/>
              <a:buAutoNum type="arabicPeriod"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Излишняя точность неоправданна</a:t>
            </a:r>
          </a:p>
          <a:p>
            <a:pPr marL="742950" indent="-742950" algn="just">
              <a:buFont typeface="+mj-lt"/>
              <a:buAutoNum type="arabicPeriod"/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  <a:tabLst>
                <a:tab pos="533400" algn="l"/>
                <a:tab pos="625475" algn="l"/>
              </a:tabLs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 указать точное количество чего-нибудь в данный момент времени 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ДЕЛАЕМ 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-285750" y="3143250"/>
            <a:ext cx="4857750" cy="3214688"/>
            <a:chOff x="214282" y="3394290"/>
            <a:chExt cx="3844681" cy="2415577"/>
          </a:xfrm>
        </p:grpSpPr>
        <p:pic>
          <p:nvPicPr>
            <p:cNvPr id="7178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268" r="12820"/>
            <a:stretch>
              <a:fillRect/>
            </a:stretch>
          </p:blipFill>
          <p:spPr bwMode="auto">
            <a:xfrm>
              <a:off x="214282" y="3394290"/>
              <a:ext cx="3844681" cy="1987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995"/>
            <a:stretch>
              <a:fillRect/>
            </a:stretch>
          </p:blipFill>
          <p:spPr bwMode="auto">
            <a:xfrm>
              <a:off x="714348" y="4071942"/>
              <a:ext cx="3314700" cy="173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143500" y="2643188"/>
            <a:ext cx="4643438" cy="3714750"/>
            <a:chOff x="4479375" y="2919790"/>
            <a:chExt cx="3654985" cy="2865500"/>
          </a:xfrm>
        </p:grpSpPr>
        <p:pic>
          <p:nvPicPr>
            <p:cNvPr id="7176" name="Picture 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2919790"/>
              <a:ext cx="213360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664" t="16000" r="5257" b="6000"/>
            <a:stretch>
              <a:fillRect/>
            </a:stretch>
          </p:blipFill>
          <p:spPr bwMode="auto">
            <a:xfrm>
              <a:off x="4479375" y="3355844"/>
              <a:ext cx="3024839" cy="2429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ИССЛЕДУЕМ</a:t>
            </a:r>
          </a:p>
        </p:txBody>
      </p:sp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1428750" y="928688"/>
            <a:ext cx="6572250" cy="369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Сколько весит тыква? 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1500188"/>
            <a:ext cx="19335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ИССЛЕДУЕМ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/>
          <a:srcRect l="6119" t="12411" r="7343"/>
          <a:stretch>
            <a:fillRect/>
          </a:stretch>
        </p:blipFill>
        <p:spPr bwMode="auto">
          <a:xfrm>
            <a:off x="1143000" y="1000125"/>
            <a:ext cx="70723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СОСТАВИМ МАТЕМАТИЧЕСКУЮ МОДЕЛЬ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57188" y="5143500"/>
            <a:ext cx="3641725" cy="830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Приближенное значение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НЕДОСТАТКОМ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5143500"/>
            <a:ext cx="3641725" cy="830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Приближенное значение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ИЗБЫТКОМ</a:t>
            </a:r>
          </a:p>
        </p:txBody>
      </p:sp>
      <p:cxnSp>
        <p:nvCxnSpPr>
          <p:cNvPr id="7" name="Прямая со стрелкой 6"/>
          <p:cNvCxnSpPr>
            <a:endCxn id="9220" idx="0"/>
          </p:cNvCxnSpPr>
          <p:nvPr/>
        </p:nvCxnSpPr>
        <p:spPr>
          <a:xfrm rot="10800000" flipV="1">
            <a:off x="2178050" y="4143375"/>
            <a:ext cx="1322388" cy="100012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>
            <a:off x="5143500" y="4143375"/>
            <a:ext cx="1749425" cy="100012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000250"/>
            <a:ext cx="42148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ИССЛЕДУЕМ</a:t>
            </a: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428750" y="928688"/>
            <a:ext cx="6572250" cy="369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Между какими числами заключена длина полоски? </a:t>
            </a:r>
          </a:p>
        </p:txBody>
      </p:sp>
      <p:pic>
        <p:nvPicPr>
          <p:cNvPr id="9221" name="Picture 7" descr="http://beginnerschool.ru/wp-content/uploads/2012/10/Lineyka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0" t="35408" r="8363" b="29184"/>
          <a:stretch>
            <a:fillRect/>
          </a:stretch>
        </p:blipFill>
        <p:spPr bwMode="auto">
          <a:xfrm>
            <a:off x="2571750" y="2428875"/>
            <a:ext cx="47863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357188" y="3571875"/>
            <a:ext cx="521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Задание 1 . Составьте математическую модель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4286250"/>
            <a:ext cx="3082925" cy="12001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7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&lt;10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ttp://beginnerschool.ru/wp-content/uploads/2012/10/Lineyka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4230" t="35408" r="8363" b="29184"/>
          <a:stretch>
            <a:fillRect/>
          </a:stretch>
        </p:blipFill>
        <p:spPr bwMode="auto">
          <a:xfrm>
            <a:off x="500063" y="2428875"/>
            <a:ext cx="8643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 flipV="1">
            <a:off x="5214938" y="1714500"/>
            <a:ext cx="571500" cy="8572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5725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РАБОТАЕМ УСТНО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14313" y="5500688"/>
            <a:ext cx="3641725" cy="830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Приближенное значение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НЕДОСТАТКОМ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4938" y="5500688"/>
            <a:ext cx="3641725" cy="830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Приближенное значение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ИЗБЫТКОМ</a:t>
            </a:r>
          </a:p>
        </p:txBody>
      </p:sp>
      <p:grpSp>
        <p:nvGrpSpPr>
          <p:cNvPr id="10247" name="Группа 11"/>
          <p:cNvGrpSpPr>
            <a:grpSpLocks/>
          </p:cNvGrpSpPr>
          <p:nvPr/>
        </p:nvGrpSpPr>
        <p:grpSpPr bwMode="auto">
          <a:xfrm>
            <a:off x="2143125" y="3929063"/>
            <a:ext cx="4857750" cy="1570037"/>
            <a:chOff x="2214546" y="3929066"/>
            <a:chExt cx="4857784" cy="15696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57554" y="3929066"/>
              <a:ext cx="2512227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&lt; x&lt;</a:t>
              </a:r>
              <a:endPara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214546" y="4143327"/>
              <a:ext cx="1143008" cy="1142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72198" y="4214747"/>
              <a:ext cx="1000132" cy="928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215063" y="4071938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7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14563" y="4214813"/>
            <a:ext cx="1000125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88" y="4286250"/>
            <a:ext cx="8572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44000" y="4286250"/>
            <a:ext cx="8572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-1000125" y="4214813"/>
            <a:ext cx="1000125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-1214438" y="4286250"/>
            <a:ext cx="1000125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29750" y="4286250"/>
            <a:ext cx="8572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38507 0.009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35 0.0013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33421 -0.0037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-0.00162 L 0.2085 -0.0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333E-6 L 0.37344 -0.0090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4.07407E-6 L -0.37344 -0.0037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764</Words>
  <Application>Microsoft Office PowerPoint</Application>
  <PresentationFormat>Экран (4:3)</PresentationFormat>
  <Paragraphs>176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Symbol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</cp:lastModifiedBy>
  <cp:revision>120</cp:revision>
  <dcterms:created xsi:type="dcterms:W3CDTF">2014-01-07T20:16:46Z</dcterms:created>
  <dcterms:modified xsi:type="dcterms:W3CDTF">2014-04-12T13:10:28Z</dcterms:modified>
</cp:coreProperties>
</file>