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5" r:id="rId3"/>
    <p:sldId id="272" r:id="rId4"/>
    <p:sldId id="267" r:id="rId5"/>
    <p:sldId id="268" r:id="rId6"/>
    <p:sldId id="269" r:id="rId7"/>
    <p:sldId id="270" r:id="rId8"/>
    <p:sldId id="271" r:id="rId9"/>
    <p:sldId id="273" r:id="rId10"/>
    <p:sldId id="274" r:id="rId11"/>
    <p:sldId id="275" r:id="rId12"/>
    <p:sldId id="276" r:id="rId13"/>
    <p:sldId id="277" r:id="rId14"/>
    <p:sldId id="27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  <a:srgbClr val="C0C0C0"/>
    <a:srgbClr val="DDDDDD"/>
    <a:srgbClr val="333333"/>
    <a:srgbClr val="FFFFFF"/>
    <a:srgbClr val="258F39"/>
    <a:srgbClr val="1E742E"/>
    <a:srgbClr val="DCDCD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3743" autoAdjust="0"/>
  </p:normalViewPr>
  <p:slideViewPr>
    <p:cSldViewPr>
      <p:cViewPr varScale="1">
        <p:scale>
          <a:sx n="44" d="100"/>
          <a:sy n="44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31BD76C-B627-40DE-8DBF-40A33EE5E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8"/>
          <p:cNvSpPr>
            <a:spLocks/>
          </p:cNvSpPr>
          <p:nvPr userDrawn="1"/>
        </p:nvSpPr>
        <p:spPr bwMode="gray">
          <a:xfrm>
            <a:off x="5321300" y="115888"/>
            <a:ext cx="3822700" cy="6765925"/>
          </a:xfrm>
          <a:custGeom>
            <a:avLst/>
            <a:gdLst>
              <a:gd name="T0" fmla="*/ 1347571 w 2502"/>
              <a:gd name="T1" fmla="*/ 26429 h 4352"/>
              <a:gd name="T2" fmla="*/ 3216140 w 2502"/>
              <a:gd name="T3" fmla="*/ 3979956 h 4352"/>
              <a:gd name="T4" fmla="*/ 0 w 2502"/>
              <a:gd name="T5" fmla="*/ 6753488 h 4352"/>
              <a:gd name="T6" fmla="*/ 1897599 w 2502"/>
              <a:gd name="T7" fmla="*/ 6765925 h 4352"/>
              <a:gd name="T8" fmla="*/ 3569076 w 2502"/>
              <a:gd name="T9" fmla="*/ 4017268 h 4352"/>
              <a:gd name="T10" fmla="*/ 1812039 w 2502"/>
              <a:gd name="T11" fmla="*/ 0 h 4352"/>
              <a:gd name="T12" fmla="*/ 1347571 w 2502"/>
              <a:gd name="T13" fmla="*/ 26429 h 435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502" h="4352">
                <a:moveTo>
                  <a:pt x="882" y="17"/>
                </a:moveTo>
                <a:cubicBezTo>
                  <a:pt x="2077" y="287"/>
                  <a:pt x="2361" y="1554"/>
                  <a:pt x="2105" y="2560"/>
                </a:cubicBezTo>
                <a:cubicBezTo>
                  <a:pt x="1849" y="3566"/>
                  <a:pt x="905" y="3993"/>
                  <a:pt x="0" y="4344"/>
                </a:cubicBezTo>
                <a:lnTo>
                  <a:pt x="1242" y="4352"/>
                </a:lnTo>
                <a:cubicBezTo>
                  <a:pt x="1563" y="4096"/>
                  <a:pt x="2205" y="3360"/>
                  <a:pt x="2336" y="2584"/>
                </a:cubicBezTo>
                <a:cubicBezTo>
                  <a:pt x="2468" y="1808"/>
                  <a:pt x="2502" y="416"/>
                  <a:pt x="1186" y="0"/>
                </a:cubicBezTo>
                <a:lnTo>
                  <a:pt x="882" y="17"/>
                </a:lnTo>
                <a:close/>
              </a:path>
            </a:pathLst>
          </a:custGeom>
          <a:gradFill rotWithShape="1">
            <a:gsLst>
              <a:gs pos="0">
                <a:srgbClr val="E3FED8"/>
              </a:gs>
              <a:gs pos="100000">
                <a:srgbClr val="99FA72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4" dir="b"/>
          </a:scene3d>
          <a:sp3d extrusionH="354000" prstMaterial="legacyMetal">
            <a:bevelT w="13500" h="13500" prst="angle"/>
            <a:bevelB w="13500" h="13500" prst="angle"/>
            <a:extrusionClr>
              <a:srgbClr val="258F39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grpSp>
        <p:nvGrpSpPr>
          <p:cNvPr id="5" name="Group 79"/>
          <p:cNvGrpSpPr>
            <a:grpSpLocks/>
          </p:cNvGrpSpPr>
          <p:nvPr userDrawn="1"/>
        </p:nvGrpSpPr>
        <p:grpSpPr bwMode="auto">
          <a:xfrm>
            <a:off x="755650" y="1196975"/>
            <a:ext cx="7848600" cy="4859338"/>
            <a:chOff x="96" y="509"/>
            <a:chExt cx="5328" cy="3567"/>
          </a:xfrm>
        </p:grpSpPr>
        <p:grpSp>
          <p:nvGrpSpPr>
            <p:cNvPr id="6" name="Group 80"/>
            <p:cNvGrpSpPr>
              <a:grpSpLocks/>
            </p:cNvGrpSpPr>
            <p:nvPr/>
          </p:nvGrpSpPr>
          <p:grpSpPr bwMode="auto">
            <a:xfrm>
              <a:off x="252" y="509"/>
              <a:ext cx="630" cy="3550"/>
              <a:chOff x="252" y="509"/>
              <a:chExt cx="630" cy="3550"/>
            </a:xfrm>
          </p:grpSpPr>
          <p:sp>
            <p:nvSpPr>
              <p:cNvPr id="53" name="Line 81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Line 82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Line 83"/>
              <p:cNvSpPr>
                <a:spLocks noChangeShapeType="1"/>
              </p:cNvSpPr>
              <p:nvPr/>
            </p:nvSpPr>
            <p:spPr bwMode="auto">
              <a:xfrm flipV="1">
                <a:off x="669" y="528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Line 84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85"/>
            <p:cNvGrpSpPr>
              <a:grpSpLocks/>
            </p:cNvGrpSpPr>
            <p:nvPr/>
          </p:nvGrpSpPr>
          <p:grpSpPr bwMode="auto">
            <a:xfrm rot="5400000">
              <a:off x="1179" y="-389"/>
              <a:ext cx="3190" cy="5328"/>
              <a:chOff x="1634" y="771"/>
              <a:chExt cx="3661" cy="4098"/>
            </a:xfrm>
          </p:grpSpPr>
          <p:grpSp>
            <p:nvGrpSpPr>
              <p:cNvPr id="33" name="Group 86"/>
              <p:cNvGrpSpPr>
                <a:grpSpLocks/>
              </p:cNvGrpSpPr>
              <p:nvPr/>
            </p:nvGrpSpPr>
            <p:grpSpPr bwMode="auto">
              <a:xfrm>
                <a:off x="1634" y="781"/>
                <a:ext cx="732" cy="4088"/>
                <a:chOff x="1634" y="781"/>
                <a:chExt cx="732" cy="4088"/>
              </a:xfrm>
            </p:grpSpPr>
            <p:sp>
              <p:nvSpPr>
                <p:cNvPr id="49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1634" y="824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1878" y="781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2118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" name="Line 90"/>
                <p:cNvSpPr>
                  <a:spLocks noChangeShapeType="1"/>
                </p:cNvSpPr>
                <p:nvPr/>
              </p:nvSpPr>
              <p:spPr bwMode="auto">
                <a:xfrm flipV="1">
                  <a:off x="2366" y="818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4" name="Group 91"/>
              <p:cNvGrpSpPr>
                <a:grpSpLocks/>
              </p:cNvGrpSpPr>
              <p:nvPr/>
            </p:nvGrpSpPr>
            <p:grpSpPr bwMode="auto">
              <a:xfrm>
                <a:off x="2603" y="771"/>
                <a:ext cx="736" cy="4088"/>
                <a:chOff x="1633" y="782"/>
                <a:chExt cx="736" cy="4088"/>
              </a:xfrm>
            </p:grpSpPr>
            <p:sp>
              <p:nvSpPr>
                <p:cNvPr id="45" name="Line 92"/>
                <p:cNvSpPr>
                  <a:spLocks noChangeShapeType="1"/>
                </p:cNvSpPr>
                <p:nvPr/>
              </p:nvSpPr>
              <p:spPr bwMode="auto">
                <a:xfrm flipV="1">
                  <a:off x="1633" y="82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1877" y="782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2121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2369" y="819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5" name="Group 96"/>
              <p:cNvGrpSpPr>
                <a:grpSpLocks/>
              </p:cNvGrpSpPr>
              <p:nvPr/>
            </p:nvGrpSpPr>
            <p:grpSpPr bwMode="auto">
              <a:xfrm>
                <a:off x="3590" y="781"/>
                <a:ext cx="736" cy="4088"/>
                <a:chOff x="1631" y="781"/>
                <a:chExt cx="736" cy="4088"/>
              </a:xfrm>
            </p:grpSpPr>
            <p:sp>
              <p:nvSpPr>
                <p:cNvPr id="41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1631" y="824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2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1878" y="781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3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2121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4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367" y="818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6" name="Group 101"/>
              <p:cNvGrpSpPr>
                <a:grpSpLocks/>
              </p:cNvGrpSpPr>
              <p:nvPr/>
            </p:nvGrpSpPr>
            <p:grpSpPr bwMode="auto">
              <a:xfrm>
                <a:off x="4560" y="771"/>
                <a:ext cx="735" cy="4088"/>
                <a:chOff x="1631" y="782"/>
                <a:chExt cx="735" cy="4088"/>
              </a:xfrm>
            </p:grpSpPr>
            <p:sp>
              <p:nvSpPr>
                <p:cNvPr id="37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1631" y="82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1878" y="782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2120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" name="Line 105"/>
                <p:cNvSpPr>
                  <a:spLocks noChangeShapeType="1"/>
                </p:cNvSpPr>
                <p:nvPr/>
              </p:nvSpPr>
              <p:spPr bwMode="auto">
                <a:xfrm flipV="1">
                  <a:off x="2366" y="819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8" name="Group 106"/>
            <p:cNvGrpSpPr>
              <a:grpSpLocks/>
            </p:cNvGrpSpPr>
            <p:nvPr/>
          </p:nvGrpSpPr>
          <p:grpSpPr bwMode="auto">
            <a:xfrm>
              <a:off x="1104" y="528"/>
              <a:ext cx="630" cy="3548"/>
              <a:chOff x="252" y="509"/>
              <a:chExt cx="630" cy="3548"/>
            </a:xfrm>
          </p:grpSpPr>
          <p:sp>
            <p:nvSpPr>
              <p:cNvPr id="29" name="Line 107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Line 10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109"/>
              <p:cNvSpPr>
                <a:spLocks noChangeShapeType="1"/>
              </p:cNvSpPr>
              <p:nvPr/>
            </p:nvSpPr>
            <p:spPr bwMode="auto">
              <a:xfrm flipV="1">
                <a:off x="672" y="526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110"/>
              <p:cNvSpPr>
                <a:spLocks noChangeShapeType="1"/>
              </p:cNvSpPr>
              <p:nvPr/>
            </p:nvSpPr>
            <p:spPr bwMode="auto">
              <a:xfrm flipV="1">
                <a:off x="882" y="526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" name="Group 111"/>
            <p:cNvGrpSpPr>
              <a:grpSpLocks/>
            </p:cNvGrpSpPr>
            <p:nvPr/>
          </p:nvGrpSpPr>
          <p:grpSpPr bwMode="auto">
            <a:xfrm>
              <a:off x="1968" y="528"/>
              <a:ext cx="630" cy="3548"/>
              <a:chOff x="252" y="509"/>
              <a:chExt cx="630" cy="3548"/>
            </a:xfrm>
          </p:grpSpPr>
          <p:sp>
            <p:nvSpPr>
              <p:cNvPr id="25" name="Line 112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113"/>
              <p:cNvSpPr>
                <a:spLocks noChangeShapeType="1"/>
              </p:cNvSpPr>
              <p:nvPr/>
            </p:nvSpPr>
            <p:spPr bwMode="auto">
              <a:xfrm flipV="1">
                <a:off x="456" y="509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114"/>
              <p:cNvSpPr>
                <a:spLocks noChangeShapeType="1"/>
              </p:cNvSpPr>
              <p:nvPr/>
            </p:nvSpPr>
            <p:spPr bwMode="auto">
              <a:xfrm flipV="1">
                <a:off x="672" y="526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115"/>
              <p:cNvSpPr>
                <a:spLocks noChangeShapeType="1"/>
              </p:cNvSpPr>
              <p:nvPr/>
            </p:nvSpPr>
            <p:spPr bwMode="auto">
              <a:xfrm flipV="1">
                <a:off x="882" y="526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116"/>
            <p:cNvGrpSpPr>
              <a:grpSpLocks/>
            </p:cNvGrpSpPr>
            <p:nvPr/>
          </p:nvGrpSpPr>
          <p:grpSpPr bwMode="auto">
            <a:xfrm>
              <a:off x="2832" y="528"/>
              <a:ext cx="630" cy="3548"/>
              <a:chOff x="252" y="509"/>
              <a:chExt cx="630" cy="3548"/>
            </a:xfrm>
          </p:grpSpPr>
          <p:sp>
            <p:nvSpPr>
              <p:cNvPr id="21" name="Line 117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11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Line 119"/>
              <p:cNvSpPr>
                <a:spLocks noChangeShapeType="1"/>
              </p:cNvSpPr>
              <p:nvPr/>
            </p:nvSpPr>
            <p:spPr bwMode="auto">
              <a:xfrm flipV="1">
                <a:off x="669" y="526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120"/>
              <p:cNvSpPr>
                <a:spLocks noChangeShapeType="1"/>
              </p:cNvSpPr>
              <p:nvPr/>
            </p:nvSpPr>
            <p:spPr bwMode="auto">
              <a:xfrm flipV="1">
                <a:off x="882" y="526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" name="Group 121"/>
            <p:cNvGrpSpPr>
              <a:grpSpLocks/>
            </p:cNvGrpSpPr>
            <p:nvPr/>
          </p:nvGrpSpPr>
          <p:grpSpPr bwMode="auto">
            <a:xfrm>
              <a:off x="3659" y="528"/>
              <a:ext cx="630" cy="3548"/>
              <a:chOff x="252" y="509"/>
              <a:chExt cx="630" cy="3548"/>
            </a:xfrm>
          </p:grpSpPr>
          <p:sp>
            <p:nvSpPr>
              <p:cNvPr id="17" name="Line 122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12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Line 124"/>
              <p:cNvSpPr>
                <a:spLocks noChangeShapeType="1"/>
              </p:cNvSpPr>
              <p:nvPr/>
            </p:nvSpPr>
            <p:spPr bwMode="auto">
              <a:xfrm flipV="1">
                <a:off x="672" y="526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125"/>
              <p:cNvSpPr>
                <a:spLocks noChangeShapeType="1"/>
              </p:cNvSpPr>
              <p:nvPr/>
            </p:nvSpPr>
            <p:spPr bwMode="auto">
              <a:xfrm flipV="1">
                <a:off x="882" y="526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" name="Group 126"/>
            <p:cNvGrpSpPr>
              <a:grpSpLocks/>
            </p:cNvGrpSpPr>
            <p:nvPr/>
          </p:nvGrpSpPr>
          <p:grpSpPr bwMode="auto">
            <a:xfrm>
              <a:off x="4505" y="528"/>
              <a:ext cx="630" cy="3548"/>
              <a:chOff x="252" y="509"/>
              <a:chExt cx="630" cy="3548"/>
            </a:xfrm>
          </p:grpSpPr>
          <p:sp>
            <p:nvSpPr>
              <p:cNvPr id="13" name="Line 127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12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129"/>
              <p:cNvSpPr>
                <a:spLocks noChangeShapeType="1"/>
              </p:cNvSpPr>
              <p:nvPr/>
            </p:nvSpPr>
            <p:spPr bwMode="auto">
              <a:xfrm flipV="1">
                <a:off x="672" y="526"/>
                <a:ext cx="0" cy="3531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Line 130"/>
              <p:cNvSpPr>
                <a:spLocks noChangeShapeType="1"/>
              </p:cNvSpPr>
              <p:nvPr/>
            </p:nvSpPr>
            <p:spPr bwMode="auto">
              <a:xfrm flipV="1">
                <a:off x="882" y="526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7" name="Rectangle 54"/>
          <p:cNvSpPr>
            <a:spLocks noChangeArrowheads="1"/>
          </p:cNvSpPr>
          <p:nvPr/>
        </p:nvSpPr>
        <p:spPr bwMode="gray">
          <a:xfrm>
            <a:off x="1187450" y="5516563"/>
            <a:ext cx="742950" cy="742950"/>
          </a:xfrm>
          <a:prstGeom prst="rect">
            <a:avLst/>
          </a:prstGeom>
          <a:gradFill rotWithShape="1">
            <a:gsLst>
              <a:gs pos="0">
                <a:srgbClr val="99FA72"/>
              </a:gs>
              <a:gs pos="100000">
                <a:srgbClr val="477435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Freeform 27"/>
          <p:cNvSpPr>
            <a:spLocks/>
          </p:cNvSpPr>
          <p:nvPr/>
        </p:nvSpPr>
        <p:spPr bwMode="gray">
          <a:xfrm>
            <a:off x="85725" y="76200"/>
            <a:ext cx="8977313" cy="5000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5546" y="0"/>
              </a:cxn>
              <a:cxn ang="0">
                <a:pos x="5655" y="84"/>
              </a:cxn>
              <a:cxn ang="0">
                <a:pos x="5649" y="315"/>
              </a:cxn>
              <a:cxn ang="0">
                <a:pos x="1" y="314"/>
              </a:cxn>
              <a:cxn ang="0">
                <a:pos x="0" y="1"/>
              </a:cxn>
            </a:cxnLst>
            <a:rect l="0" t="0" r="r" b="b"/>
            <a:pathLst>
              <a:path w="5655" h="315">
                <a:moveTo>
                  <a:pt x="0" y="1"/>
                </a:moveTo>
                <a:lnTo>
                  <a:pt x="5546" y="0"/>
                </a:lnTo>
                <a:cubicBezTo>
                  <a:pt x="5652" y="0"/>
                  <a:pt x="5655" y="84"/>
                  <a:pt x="5655" y="84"/>
                </a:cubicBezTo>
                <a:lnTo>
                  <a:pt x="5649" y="315"/>
                </a:lnTo>
                <a:lnTo>
                  <a:pt x="1" y="314"/>
                </a:lnTo>
                <a:lnTo>
                  <a:pt x="0" y="1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29804"/>
                  <a:invGamma/>
                  <a:alpha val="77000"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60" name="Rectangle 33"/>
          <p:cNvSpPr>
            <a:spLocks noChangeArrowheads="1"/>
          </p:cNvSpPr>
          <p:nvPr/>
        </p:nvSpPr>
        <p:spPr bwMode="gray">
          <a:xfrm>
            <a:off x="85725" y="609600"/>
            <a:ext cx="8982075" cy="1857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61" name="Rectangle 49"/>
          <p:cNvSpPr>
            <a:spLocks noChangeArrowheads="1"/>
          </p:cNvSpPr>
          <p:nvPr/>
        </p:nvSpPr>
        <p:spPr bwMode="gray">
          <a:xfrm>
            <a:off x="323850" y="5516563"/>
            <a:ext cx="742950" cy="742950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62" name="Rectangle 50"/>
          <p:cNvSpPr>
            <a:spLocks noChangeArrowheads="1"/>
          </p:cNvSpPr>
          <p:nvPr/>
        </p:nvSpPr>
        <p:spPr bwMode="gray">
          <a:xfrm>
            <a:off x="323850" y="4652963"/>
            <a:ext cx="741363" cy="74295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pic>
        <p:nvPicPr>
          <p:cNvPr id="63" name="Picture 77" descr="b699cfd5b71900647f3ef56417be1aa7"/>
          <p:cNvPicPr>
            <a:picLocks noChangeAspect="1" noChangeArrowheads="1" noCrop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5461000"/>
            <a:ext cx="86518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153" descr="j0152694"/>
          <p:cNvPicPr preferRelativeResize="0">
            <a:picLocks noChangeArrowheads="1" noChangeShapeType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15888"/>
            <a:ext cx="720725" cy="7207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500438"/>
            <a:ext cx="4811713" cy="576262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chemeClr val="tx2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1700213"/>
            <a:ext cx="6019800" cy="1470025"/>
          </a:xfrm>
        </p:spPr>
        <p:txBody>
          <a:bodyPr/>
          <a:lstStyle>
            <a:lvl1pPr algn="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6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31775" y="6445250"/>
            <a:ext cx="2205038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74925" y="6445250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00713" y="6445250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52A5C-3E41-48F9-92AB-1FCF7F208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9EC6D-1F67-4879-AC91-0FFB56BD2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38925" y="238125"/>
            <a:ext cx="2058988" cy="58372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38125"/>
            <a:ext cx="6029325" cy="58372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FC7A3-D6BF-4566-8950-E7E8DE26D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2C7C3-9850-4DD4-9623-17AFE9094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27A78-2C04-4D91-8C34-B66A3A488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341438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9313" y="1341438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59F07-DA7E-4803-A344-49862313D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88954-8437-4ACD-956C-DD4193B72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E776E-92FA-4659-9EDD-B948796B4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AF81F-59A1-4584-AB65-20BBAC08B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43C74-3C67-4C70-BA34-3F44BB451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39CAE-0592-45A4-9429-E3CB62465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5"/>
          <p:cNvSpPr>
            <a:spLocks/>
          </p:cNvSpPr>
          <p:nvPr/>
        </p:nvSpPr>
        <p:spPr bwMode="gray">
          <a:xfrm>
            <a:off x="96838" y="6381750"/>
            <a:ext cx="8970962" cy="314325"/>
          </a:xfrm>
          <a:custGeom>
            <a:avLst/>
            <a:gdLst>
              <a:gd name="T0" fmla="*/ 6350 w 5651"/>
              <a:gd name="T1" fmla="*/ 314325 h 198"/>
              <a:gd name="T2" fmla="*/ 8970962 w 5651"/>
              <a:gd name="T3" fmla="*/ 314325 h 198"/>
              <a:gd name="T4" fmla="*/ 8963025 w 5651"/>
              <a:gd name="T5" fmla="*/ 149225 h 198"/>
              <a:gd name="T6" fmla="*/ 2366962 w 5651"/>
              <a:gd name="T7" fmla="*/ 149225 h 198"/>
              <a:gd name="T8" fmla="*/ 2132012 w 5651"/>
              <a:gd name="T9" fmla="*/ 3175 h 198"/>
              <a:gd name="T10" fmla="*/ 0 w 5651"/>
              <a:gd name="T11" fmla="*/ 0 h 198"/>
              <a:gd name="T12" fmla="*/ 6350 w 5651"/>
              <a:gd name="T13" fmla="*/ 314325 h 1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50" name="Freeform 26"/>
          <p:cNvSpPr>
            <a:spLocks/>
          </p:cNvSpPr>
          <p:nvPr/>
        </p:nvSpPr>
        <p:spPr bwMode="gray">
          <a:xfrm>
            <a:off x="103188" y="6453188"/>
            <a:ext cx="8975725" cy="279400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51" name="Freeform 27"/>
          <p:cNvSpPr>
            <a:spLocks/>
          </p:cNvSpPr>
          <p:nvPr/>
        </p:nvSpPr>
        <p:spPr bwMode="gray">
          <a:xfrm>
            <a:off x="92075" y="98425"/>
            <a:ext cx="8956675" cy="179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52" name="Freeform 28"/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53" name="Freeform 29"/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32" name="Freeform 35"/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>
              <a:gd name="T0" fmla="*/ 0 w 1358"/>
              <a:gd name="T1" fmla="*/ 3175 h 33"/>
              <a:gd name="T2" fmla="*/ 2155825 w 1358"/>
              <a:gd name="T3" fmla="*/ 0 h 33"/>
              <a:gd name="T4" fmla="*/ 2152650 w 1358"/>
              <a:gd name="T5" fmla="*/ 50800 h 33"/>
              <a:gd name="T6" fmla="*/ 95250 w 1358"/>
              <a:gd name="T7" fmla="*/ 52388 h 33"/>
              <a:gd name="T8" fmla="*/ 0 w 1358"/>
              <a:gd name="T9" fmla="*/ 3175 h 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7643813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68313" y="1341438"/>
            <a:ext cx="82296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048000" y="6311900"/>
            <a:ext cx="171291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830763" y="6323013"/>
            <a:ext cx="23114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092950" y="5445125"/>
            <a:ext cx="1616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93769BB-00A8-4B30-BE8C-3207A9ACE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8" name="Picture 40" descr="j0152694"/>
          <p:cNvPicPr preferRelativeResize="0">
            <a:picLocks noChangeArrowheads="1" noChangeShapeType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43888" y="188913"/>
            <a:ext cx="720725" cy="7207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package" Target="../embeddings/_________Microsoft_Office_Word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_________Microsoft_Office_Word3.docx"/><Relationship Id="rId5" Type="http://schemas.openxmlformats.org/officeDocument/2006/relationships/package" Target="../embeddings/_________Microsoft_Office_Word2.docx"/><Relationship Id="rId4" Type="http://schemas.openxmlformats.org/officeDocument/2006/relationships/package" Target="../embeddings/_________Microsoft_Office_Word1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500" y="1571625"/>
            <a:ext cx="8029575" cy="2584450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ru-RU" dirty="0" smtClean="0"/>
              <a:t>Понятие  степени с натуральным показателем</a:t>
            </a:r>
            <a:br>
              <a:rPr lang="ru-RU" dirty="0" smtClean="0"/>
            </a:br>
            <a:r>
              <a:rPr lang="ru-RU" dirty="0" smtClean="0"/>
              <a:t>5 класс</a:t>
            </a:r>
            <a:endParaRPr lang="ru-RU" dirty="0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43188" y="4143375"/>
            <a:ext cx="4714875" cy="1785938"/>
          </a:xfrm>
        </p:spPr>
        <p:txBody>
          <a:bodyPr/>
          <a:lstStyle/>
          <a:p>
            <a:pPr eaLnBrk="1" hangingPunct="1"/>
            <a:r>
              <a:rPr lang="ru-RU" sz="2000" b="1" smtClean="0"/>
              <a:t> </a:t>
            </a:r>
          </a:p>
          <a:p>
            <a:pPr algn="ctr" eaLnBrk="1" hangingPunct="1"/>
            <a:r>
              <a:rPr lang="ru-RU" sz="2000" b="1" smtClean="0"/>
              <a:t>Градусова Ольга Михайловна </a:t>
            </a:r>
          </a:p>
          <a:p>
            <a:pPr algn="ctr" eaLnBrk="1" hangingPunct="1"/>
            <a:r>
              <a:rPr lang="ru-RU" sz="2000" b="1" smtClean="0"/>
              <a:t>МОУ гимназия №1 </a:t>
            </a:r>
          </a:p>
          <a:p>
            <a:pPr algn="ctr" eaLnBrk="1" hangingPunct="1"/>
            <a:r>
              <a:rPr lang="ru-RU" sz="2000" b="1" smtClean="0"/>
              <a:t>г. Ярославль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7643812" cy="868362"/>
          </a:xfrm>
        </p:spPr>
        <p:txBody>
          <a:bodyPr/>
          <a:lstStyle/>
          <a:p>
            <a:r>
              <a:rPr lang="ru-RU" smtClean="0"/>
              <a:t>№4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357188" y="1285875"/>
            <a:ext cx="8229600" cy="4733925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smtClean="0"/>
              <a:t>1) </a:t>
            </a:r>
          </a:p>
          <a:p>
            <a:pPr>
              <a:buFontTx/>
              <a:buNone/>
            </a:pPr>
            <a:r>
              <a:rPr lang="ru-RU" sz="3600" smtClean="0"/>
              <a:t>2)</a:t>
            </a:r>
          </a:p>
          <a:p>
            <a:pPr>
              <a:buFontTx/>
              <a:buNone/>
            </a:pPr>
            <a:r>
              <a:rPr lang="ru-RU" sz="3600" smtClean="0"/>
              <a:t>3)</a:t>
            </a:r>
          </a:p>
          <a:p>
            <a:pPr>
              <a:buFontTx/>
              <a:buNone/>
            </a:pPr>
            <a:r>
              <a:rPr lang="ru-RU" sz="3600" smtClean="0"/>
              <a:t>4)</a:t>
            </a:r>
          </a:p>
          <a:p>
            <a:pPr>
              <a:buFontTx/>
              <a:buNone/>
            </a:pPr>
            <a:r>
              <a:rPr lang="ru-RU" sz="3600" smtClean="0"/>
              <a:t>5)</a:t>
            </a:r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29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9" name="Rectangle 12"/>
          <p:cNvSpPr>
            <a:spLocks noChangeArrowheads="1"/>
          </p:cNvSpPr>
          <p:nvPr/>
        </p:nvSpPr>
        <p:spPr bwMode="auto">
          <a:xfrm>
            <a:off x="0" y="1724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0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1" name="Rectangle 1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02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3" name="Rectangle 18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0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05" name="Picture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3929063"/>
            <a:ext cx="4667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6" name="Rectangle 21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0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08" name="Picture 2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1357313"/>
            <a:ext cx="4667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9" name="Rectangle 24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1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11" name="Picture 2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000250"/>
            <a:ext cx="4667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2" name="Rectangle 27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1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14" name="Picture 2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2643188"/>
            <a:ext cx="7143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5" name="Rectangle 30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316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17" name="Picture 3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286125"/>
            <a:ext cx="4667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8" name="Rectangle 3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№6</a:t>
            </a:r>
          </a:p>
        </p:txBody>
      </p:sp>
      <p:sp>
        <p:nvSpPr>
          <p:cNvPr id="13315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1"/>
          </p:nvPr>
        </p:nvSpPr>
        <p:spPr>
          <a:blipFill rotWithShape="1">
            <a:blip r:embed="rId2" cstate="print"/>
            <a:stretch>
              <a:fillRect l="-6193" t="-2703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 dirty="0">
                <a:noFill/>
              </a:rPr>
              <a:t> </a:t>
            </a:r>
          </a:p>
        </p:txBody>
      </p:sp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2"/>
          </p:nvPr>
        </p:nvSpPr>
        <p:spPr>
          <a:blipFill rotWithShape="1">
            <a:blip r:embed="rId3" cstate="print"/>
            <a:stretch>
              <a:fillRect l="-6033" t="-2703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 dirty="0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 animBg="1"/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самопроверка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411413" y="2276475"/>
            <a:ext cx="3887787" cy="10795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6000" smtClean="0"/>
              <a:t>2 4 5 8 9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№7</a:t>
            </a:r>
          </a:p>
        </p:txBody>
      </p:sp>
      <p:sp>
        <p:nvSpPr>
          <p:cNvPr id="4" name="Объект 3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1"/>
          </p:nvPr>
        </p:nvSpPr>
        <p:spPr>
          <a:blipFill rotWithShape="1">
            <a:blip r:embed="rId2" cstate="print"/>
            <a:stretch>
              <a:fillRect t="-1931" r="-3323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</p:nvPr>
        </p:nvGraphicFramePr>
        <p:xfrm>
          <a:off x="4659313" y="1341438"/>
          <a:ext cx="4160836" cy="374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612"/>
                <a:gridCol w="836612"/>
                <a:gridCol w="836612"/>
                <a:gridCol w="836612"/>
                <a:gridCol w="814388"/>
              </a:tblGrid>
              <a:tr h="748665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     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baseline="0" dirty="0" smtClean="0"/>
                        <a:t> 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</a:tr>
              <a:tr h="748665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     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baseline="0" dirty="0" smtClean="0"/>
                        <a:t> 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748665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     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baseline="0" dirty="0" smtClean="0"/>
                        <a:t> 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48665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     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baseline="0" dirty="0" smtClean="0"/>
                        <a:t> 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48665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     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baseline="0" dirty="0" smtClean="0"/>
                        <a:t>     ●</a:t>
                      </a:r>
                      <a:endParaRPr lang="ru-RU" sz="1800" dirty="0"/>
                    </a:p>
                  </a:txBody>
                  <a:tcPr marL="91433" marR="91433" marT="45715" marB="45715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2060575"/>
            <a:ext cx="3419475" cy="23082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2400" b="1" dirty="0" smtClean="0"/>
              <a:t>Я хорошо потрудился на уроке.  Мне было интересно.</a:t>
            </a:r>
          </a:p>
          <a:p>
            <a:pPr eaLnBrk="1" hangingPunct="1">
              <a:defRPr/>
            </a:pPr>
            <a:r>
              <a:rPr lang="ru-RU" sz="2400" b="1" dirty="0" smtClean="0"/>
              <a:t>Я доволен своей работой.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2370138" y="4221163"/>
            <a:ext cx="3848100" cy="230822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cs typeface="Arial" charset="0"/>
              </a:rPr>
              <a:t>У меня возникали </a:t>
            </a:r>
          </a:p>
          <a:p>
            <a:r>
              <a:rPr lang="ru-RU" sz="2400" b="1">
                <a:cs typeface="Arial" charset="0"/>
              </a:rPr>
              <a:t>трудности на уроке,</a:t>
            </a:r>
          </a:p>
          <a:p>
            <a:r>
              <a:rPr lang="ru-RU" sz="2400" b="1">
                <a:cs typeface="Arial" charset="0"/>
              </a:rPr>
              <a:t> но я </a:t>
            </a:r>
            <a:r>
              <a:rPr lang="en-US" sz="2400" b="1">
                <a:cs typeface="Arial" charset="0"/>
              </a:rPr>
              <a:t>c </a:t>
            </a:r>
            <a:r>
              <a:rPr lang="ru-RU" sz="2400" b="1">
                <a:cs typeface="Arial" charset="0"/>
              </a:rPr>
              <a:t>ними справился.</a:t>
            </a:r>
          </a:p>
          <a:p>
            <a:r>
              <a:rPr lang="ru-RU" sz="2400" b="1">
                <a:cs typeface="Arial" charset="0"/>
              </a:rPr>
              <a:t>Я понял свои ошибки</a:t>
            </a:r>
          </a:p>
          <a:p>
            <a:r>
              <a:rPr lang="ru-RU" sz="2400" b="1">
                <a:cs typeface="Arial" charset="0"/>
              </a:rPr>
              <a:t> и больше постараюсь</a:t>
            </a:r>
          </a:p>
          <a:p>
            <a:r>
              <a:rPr lang="ru-RU" sz="2400" b="1">
                <a:cs typeface="Arial" charset="0"/>
              </a:rPr>
              <a:t> не допускать их</a:t>
            </a: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6042025" y="1916113"/>
            <a:ext cx="3119438" cy="332422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cs typeface="Arial" charset="0"/>
              </a:rPr>
              <a:t>.</a:t>
            </a:r>
          </a:p>
          <a:p>
            <a:r>
              <a:rPr lang="ru-RU" sz="2400" b="1">
                <a:cs typeface="Arial" charset="0"/>
              </a:rPr>
              <a:t>На уроке мне было</a:t>
            </a:r>
          </a:p>
          <a:p>
            <a:r>
              <a:rPr lang="ru-RU" sz="2400" b="1">
                <a:cs typeface="Arial" charset="0"/>
              </a:rPr>
              <a:t> не интересно.</a:t>
            </a:r>
          </a:p>
          <a:p>
            <a:r>
              <a:rPr lang="ru-RU" sz="2400" b="1">
                <a:cs typeface="Arial" charset="0"/>
              </a:rPr>
              <a:t>У меня было</a:t>
            </a:r>
          </a:p>
          <a:p>
            <a:r>
              <a:rPr lang="ru-RU" sz="2400" b="1">
                <a:cs typeface="Arial" charset="0"/>
              </a:rPr>
              <a:t> много ошибок</a:t>
            </a:r>
          </a:p>
          <a:p>
            <a:r>
              <a:rPr lang="ru-RU" sz="2400" b="1">
                <a:cs typeface="Arial" charset="0"/>
              </a:rPr>
              <a:t>Я считаю, что мне</a:t>
            </a:r>
          </a:p>
          <a:p>
            <a:r>
              <a:rPr lang="ru-RU" sz="2400" b="1">
                <a:cs typeface="Arial" charset="0"/>
              </a:rPr>
              <a:t> еще нужно</a:t>
            </a:r>
          </a:p>
          <a:p>
            <a:r>
              <a:rPr lang="ru-RU" sz="2400" b="1">
                <a:cs typeface="Arial" charset="0"/>
              </a:rPr>
              <a:t> поработать над </a:t>
            </a:r>
          </a:p>
          <a:p>
            <a:r>
              <a:rPr lang="ru-RU" sz="2400" b="1">
                <a:cs typeface="Arial" charset="0"/>
              </a:rPr>
              <a:t>этой темой</a:t>
            </a:r>
            <a:r>
              <a:rPr lang="ru-RU" sz="2400">
                <a:cs typeface="Arial" charset="0"/>
              </a:rPr>
              <a:t>.</a:t>
            </a:r>
          </a:p>
        </p:txBody>
      </p:sp>
      <p:sp>
        <p:nvSpPr>
          <p:cNvPr id="8" name="Овал 7"/>
          <p:cNvSpPr/>
          <p:nvPr/>
        </p:nvSpPr>
        <p:spPr>
          <a:xfrm>
            <a:off x="468313" y="476250"/>
            <a:ext cx="1871662" cy="1584325"/>
          </a:xfrm>
          <a:prstGeom prst="ellipse">
            <a:avLst/>
          </a:prstGeom>
          <a:solidFill>
            <a:srgbClr val="47F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059113" y="2205038"/>
            <a:ext cx="1873250" cy="18002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516688" y="692150"/>
            <a:ext cx="1655762" cy="1657350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№1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ru-RU" smtClean="0"/>
              <a:t> 51 · 8 – 46 · 8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                                     40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ru-RU" smtClean="0"/>
              <a:t> 52 · 9 – 47 · 9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                                     45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ru-RU" smtClean="0"/>
              <a:t> 53 · 10 – 48 · 10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                                     50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ru-RU" smtClean="0"/>
              <a:t> 54 · 11 – 49 · 11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                                     55</a:t>
            </a:r>
          </a:p>
          <a:p>
            <a:pPr eaLnBrk="1" hangingPunct="1">
              <a:buFontTx/>
              <a:buBlip>
                <a:blip r:embed="rId4"/>
              </a:buBlip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032250" y="2889250"/>
          <a:ext cx="1079500" cy="1079500"/>
        </p:xfrm>
        <a:graphic>
          <a:graphicData uri="http://schemas.openxmlformats.org/presentationml/2006/ole">
            <p:oleObj spid="_x0000_s4100" name="PDF" r:id="rId5" imgW="1080000" imgH="1080000" progId="FoxitReader.Document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mtClean="0"/>
              <a:t>40=20+20</a:t>
            </a:r>
          </a:p>
          <a:p>
            <a:pPr>
              <a:buFontTx/>
              <a:buNone/>
            </a:pPr>
            <a:r>
              <a:rPr lang="ru-RU" smtClean="0"/>
              <a:t>50=25+25</a:t>
            </a:r>
          </a:p>
          <a:p>
            <a:pPr>
              <a:buFontTx/>
              <a:buNone/>
            </a:pPr>
            <a:r>
              <a:rPr lang="ru-RU" smtClean="0"/>
              <a:t>45=15+15+15</a:t>
            </a:r>
          </a:p>
          <a:p>
            <a:pPr>
              <a:buFontTx/>
              <a:buNone/>
            </a:pPr>
            <a:r>
              <a:rPr lang="ru-RU" smtClean="0"/>
              <a:t>40=10+10+10+10</a:t>
            </a:r>
          </a:p>
          <a:p>
            <a:pPr>
              <a:buFontTx/>
              <a:buNone/>
            </a:pPr>
            <a:r>
              <a:rPr lang="ru-RU" smtClean="0"/>
              <a:t>40=8+8+8+8+8</a:t>
            </a:r>
          </a:p>
          <a:p>
            <a:pPr>
              <a:buFontTx/>
              <a:buNone/>
            </a:pPr>
            <a:r>
              <a:rPr lang="ru-RU" smtClean="0"/>
              <a:t>45=9+9+9+9+9</a:t>
            </a:r>
          </a:p>
          <a:p>
            <a:pPr>
              <a:buFontTx/>
              <a:buNone/>
            </a:pPr>
            <a:r>
              <a:rPr lang="ru-RU" smtClean="0"/>
              <a:t>50=10+10+10+10+10</a:t>
            </a:r>
          </a:p>
          <a:p>
            <a:pPr>
              <a:buFontTx/>
              <a:buNone/>
            </a:pPr>
            <a:r>
              <a:rPr lang="ru-RU" smtClean="0"/>
              <a:t>55=11+11+11+11+11</a:t>
            </a:r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№2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Blip>
                <a:blip r:embed="rId2"/>
              </a:buBlip>
            </a:pPr>
            <a:r>
              <a:rPr lang="ru-RU" smtClean="0"/>
              <a:t>8 + 8 + 8 + 8 + 8 + 8 + 8 + 8 + 8</a:t>
            </a:r>
            <a:r>
              <a:rPr lang="en-US" smtClean="0"/>
              <a:t>=</a:t>
            </a:r>
            <a:r>
              <a:rPr lang="ru-RU" smtClean="0"/>
              <a:t> </a:t>
            </a:r>
          </a:p>
          <a:p>
            <a:pPr marL="514350" indent="-514350" eaLnBrk="1" hangingPunct="1">
              <a:buFontTx/>
              <a:buNone/>
            </a:pPr>
            <a:r>
              <a:rPr lang="ru-RU" smtClean="0"/>
              <a:t>     = 8 · 9</a:t>
            </a:r>
          </a:p>
          <a:p>
            <a:pPr marL="514350" indent="-514350" eaLnBrk="1" hangingPunct="1">
              <a:buFontTx/>
              <a:buBlip>
                <a:blip r:embed="rId2"/>
              </a:buBlip>
            </a:pPr>
            <a:r>
              <a:rPr lang="ru-RU" smtClean="0"/>
              <a:t>125 + 125 + 125 + 125 + 125</a:t>
            </a:r>
            <a:r>
              <a:rPr lang="en-US" smtClean="0"/>
              <a:t>=</a:t>
            </a:r>
            <a:r>
              <a:rPr lang="ru-RU" smtClean="0"/>
              <a:t> </a:t>
            </a:r>
          </a:p>
          <a:p>
            <a:pPr marL="514350" indent="-514350" eaLnBrk="1" hangingPunct="1">
              <a:buFontTx/>
              <a:buNone/>
            </a:pPr>
            <a:r>
              <a:rPr lang="en-US" smtClean="0"/>
              <a:t>   </a:t>
            </a:r>
            <a:r>
              <a:rPr lang="ru-RU" smtClean="0"/>
              <a:t> </a:t>
            </a:r>
            <a:r>
              <a:rPr lang="en-US" smtClean="0"/>
              <a:t> </a:t>
            </a:r>
            <a:r>
              <a:rPr lang="ru-RU" smtClean="0"/>
              <a:t>= 125 · 6</a:t>
            </a:r>
          </a:p>
          <a:p>
            <a:pPr marL="514350" indent="-514350" eaLnBrk="1" hangingPunct="1">
              <a:buFontTx/>
              <a:buBlip>
                <a:blip r:embed="rId2"/>
              </a:buBlip>
            </a:pPr>
            <a:r>
              <a:rPr lang="ru-RU" smtClean="0"/>
              <a:t>(</a:t>
            </a:r>
            <a:r>
              <a:rPr lang="en-US" smtClean="0"/>
              <a:t>a+b) + </a:t>
            </a:r>
            <a:r>
              <a:rPr lang="ru-RU" smtClean="0"/>
              <a:t>(</a:t>
            </a:r>
            <a:r>
              <a:rPr lang="en-US" smtClean="0"/>
              <a:t>a+b) + </a:t>
            </a:r>
            <a:r>
              <a:rPr lang="ru-RU" smtClean="0"/>
              <a:t>(</a:t>
            </a:r>
            <a:r>
              <a:rPr lang="en-US" smtClean="0"/>
              <a:t>a+b)  + </a:t>
            </a:r>
            <a:r>
              <a:rPr lang="ru-RU" smtClean="0"/>
              <a:t>(</a:t>
            </a:r>
            <a:r>
              <a:rPr lang="en-US" smtClean="0"/>
              <a:t>a+b)=</a:t>
            </a:r>
          </a:p>
          <a:p>
            <a:pPr marL="514350" indent="-514350" eaLnBrk="1" hangingPunct="1">
              <a:buFontTx/>
              <a:buNone/>
            </a:pPr>
            <a:r>
              <a:rPr lang="en-US" smtClean="0"/>
              <a:t>     = </a:t>
            </a:r>
            <a:r>
              <a:rPr lang="ru-RU" smtClean="0"/>
              <a:t>(</a:t>
            </a:r>
            <a:r>
              <a:rPr lang="en-US" smtClean="0"/>
              <a:t>a+b) </a:t>
            </a:r>
            <a:r>
              <a:rPr lang="ru-RU" smtClean="0"/>
              <a:t>·</a:t>
            </a:r>
            <a:r>
              <a:rPr lang="en-US" smtClean="0"/>
              <a:t> 4</a:t>
            </a:r>
          </a:p>
          <a:p>
            <a:pPr marL="514350" indent="-514350" eaLnBrk="1" hangingPunct="1">
              <a:buFontTx/>
              <a:buBlip>
                <a:blip r:embed="rId2"/>
              </a:buBlip>
            </a:pPr>
            <a:r>
              <a:rPr lang="en-US" smtClean="0"/>
              <a:t>X + X + X + X + X + Y +Y +Y + Y=</a:t>
            </a:r>
          </a:p>
          <a:p>
            <a:pPr marL="514350" indent="-514350" eaLnBrk="1" hangingPunct="1">
              <a:buFontTx/>
              <a:buNone/>
            </a:pPr>
            <a:r>
              <a:rPr lang="en-US" smtClean="0"/>
              <a:t>     = X </a:t>
            </a:r>
            <a:r>
              <a:rPr lang="ru-RU" smtClean="0"/>
              <a:t>·</a:t>
            </a:r>
            <a:r>
              <a:rPr lang="en-US" smtClean="0"/>
              <a:t> 5 + Y </a:t>
            </a:r>
            <a:r>
              <a:rPr lang="ru-RU" smtClean="0"/>
              <a:t>·</a:t>
            </a:r>
            <a:r>
              <a:rPr lang="en-US" smtClean="0"/>
              <a:t> 4</a:t>
            </a:r>
            <a:endParaRPr lang="ru-RU" smtClean="0"/>
          </a:p>
          <a:p>
            <a:pPr marL="514350" indent="-514350"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№3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 </a:t>
            </a:r>
            <a:r>
              <a:rPr lang="ru-RU" smtClean="0"/>
              <a:t>8 · 8 · 8 · 8 · 8 · 8 · 8 · 8 · 8</a:t>
            </a:r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  <a:endParaRPr lang="ru-RU" smtClean="0"/>
          </a:p>
          <a:p>
            <a:pPr eaLnBrk="1" hangingPunct="1">
              <a:buFontTx/>
              <a:buBlip>
                <a:blip r:embed="rId2"/>
              </a:buBlip>
            </a:pPr>
            <a:r>
              <a:rPr lang="en-US" smtClean="0"/>
              <a:t> </a:t>
            </a:r>
            <a:r>
              <a:rPr lang="ru-RU" smtClean="0"/>
              <a:t>125 · 125 · 125 · 125 · 125 · 125</a:t>
            </a:r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  <a:endParaRPr lang="ru-RU" smtClean="0"/>
          </a:p>
          <a:p>
            <a:pPr eaLnBrk="1" hangingPunct="1">
              <a:buFontTx/>
              <a:buBlip>
                <a:blip r:embed="rId2"/>
              </a:buBlip>
            </a:pPr>
            <a:r>
              <a:rPr lang="ru-RU" smtClean="0"/>
              <a:t> (</a:t>
            </a:r>
            <a:r>
              <a:rPr lang="en-US" smtClean="0"/>
              <a:t>a+b)</a:t>
            </a:r>
            <a:r>
              <a:rPr lang="ru-RU" smtClean="0"/>
              <a:t> · (</a:t>
            </a:r>
            <a:r>
              <a:rPr lang="en-US" smtClean="0"/>
              <a:t>a+b)</a:t>
            </a:r>
            <a:r>
              <a:rPr lang="ru-RU" smtClean="0"/>
              <a:t> ·</a:t>
            </a:r>
            <a:r>
              <a:rPr lang="en-US" smtClean="0"/>
              <a:t> </a:t>
            </a:r>
            <a:r>
              <a:rPr lang="ru-RU" smtClean="0"/>
              <a:t>(</a:t>
            </a:r>
            <a:r>
              <a:rPr lang="en-US" smtClean="0"/>
              <a:t>a+b)</a:t>
            </a:r>
            <a:r>
              <a:rPr lang="ru-RU" smtClean="0"/>
              <a:t> ·</a:t>
            </a:r>
            <a:r>
              <a:rPr lang="en-US" smtClean="0"/>
              <a:t> </a:t>
            </a:r>
            <a:r>
              <a:rPr lang="ru-RU" smtClean="0"/>
              <a:t>(</a:t>
            </a:r>
            <a:r>
              <a:rPr lang="en-US" smtClean="0"/>
              <a:t>a+b) </a:t>
            </a:r>
            <a:endParaRPr lang="ru-RU" smtClean="0"/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ru-RU" smtClean="0"/>
              <a:t> </a:t>
            </a:r>
            <a:r>
              <a:rPr lang="en-US" smtClean="0"/>
              <a:t>X </a:t>
            </a:r>
            <a:r>
              <a:rPr lang="ru-RU" smtClean="0"/>
              <a:t>· </a:t>
            </a:r>
            <a:r>
              <a:rPr lang="en-US" smtClean="0"/>
              <a:t>X </a:t>
            </a:r>
            <a:r>
              <a:rPr lang="ru-RU" smtClean="0"/>
              <a:t>·</a:t>
            </a:r>
            <a:r>
              <a:rPr lang="en-US" smtClean="0"/>
              <a:t> X </a:t>
            </a:r>
            <a:r>
              <a:rPr lang="ru-RU" smtClean="0"/>
              <a:t>·</a:t>
            </a:r>
            <a:r>
              <a:rPr lang="en-US" smtClean="0"/>
              <a:t> X </a:t>
            </a:r>
            <a:r>
              <a:rPr lang="ru-RU" smtClean="0"/>
              <a:t>·</a:t>
            </a:r>
            <a:r>
              <a:rPr lang="en-US" smtClean="0"/>
              <a:t> X </a:t>
            </a:r>
            <a:r>
              <a:rPr lang="ru-RU" smtClean="0"/>
              <a:t>·</a:t>
            </a:r>
            <a:r>
              <a:rPr lang="en-US" smtClean="0"/>
              <a:t> Y </a:t>
            </a:r>
            <a:r>
              <a:rPr lang="ru-RU" smtClean="0"/>
              <a:t>·</a:t>
            </a:r>
            <a:r>
              <a:rPr lang="en-US" smtClean="0"/>
              <a:t> Y </a:t>
            </a:r>
            <a:r>
              <a:rPr lang="ru-RU" smtClean="0"/>
              <a:t>·</a:t>
            </a:r>
            <a:r>
              <a:rPr lang="en-US" smtClean="0"/>
              <a:t> Y </a:t>
            </a:r>
            <a:r>
              <a:rPr lang="ru-RU" smtClean="0"/>
              <a:t>·</a:t>
            </a:r>
            <a:r>
              <a:rPr lang="en-US" smtClean="0"/>
              <a:t> Y</a:t>
            </a:r>
          </a:p>
          <a:p>
            <a:pPr eaLnBrk="1" hangingPunct="1">
              <a:buFontTx/>
              <a:buNone/>
            </a:pPr>
            <a:r>
              <a:rPr lang="en-US" smtClean="0"/>
              <a:t>      </a:t>
            </a: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№3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n-US" smtClean="0"/>
              <a:t> </a:t>
            </a:r>
            <a:r>
              <a:rPr lang="ru-RU" smtClean="0"/>
              <a:t>8 · 8 · 8 · 8 · 8 · 8 · 8 · 8 · 8</a:t>
            </a:r>
            <a:r>
              <a:rPr lang="en-US" smtClean="0"/>
              <a:t>=</a:t>
            </a:r>
            <a:endParaRPr lang="ru-RU" smtClean="0"/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  <a:r>
              <a:rPr lang="ru-RU" smtClean="0"/>
              <a:t>= 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en-US" smtClean="0"/>
              <a:t> </a:t>
            </a:r>
            <a:r>
              <a:rPr lang="ru-RU" smtClean="0"/>
              <a:t>125 · 125 · 125 · 125 · 125 · 125</a:t>
            </a:r>
            <a:r>
              <a:rPr lang="en-US" smtClean="0"/>
              <a:t>=</a:t>
            </a:r>
            <a:endParaRPr lang="ru-RU" smtClean="0"/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  <a:r>
              <a:rPr lang="ru-RU" smtClean="0"/>
              <a:t>=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ru-RU" smtClean="0"/>
              <a:t> (</a:t>
            </a:r>
            <a:r>
              <a:rPr lang="en-US" smtClean="0"/>
              <a:t>a+b)</a:t>
            </a:r>
            <a:r>
              <a:rPr lang="ru-RU" smtClean="0"/>
              <a:t> · (</a:t>
            </a:r>
            <a:r>
              <a:rPr lang="en-US" smtClean="0"/>
              <a:t>a+b)</a:t>
            </a:r>
            <a:r>
              <a:rPr lang="ru-RU" smtClean="0"/>
              <a:t> ·</a:t>
            </a:r>
            <a:r>
              <a:rPr lang="en-US" smtClean="0"/>
              <a:t> </a:t>
            </a:r>
            <a:r>
              <a:rPr lang="ru-RU" smtClean="0"/>
              <a:t>(</a:t>
            </a:r>
            <a:r>
              <a:rPr lang="en-US" smtClean="0"/>
              <a:t>a+b)</a:t>
            </a:r>
            <a:r>
              <a:rPr lang="ru-RU" smtClean="0"/>
              <a:t> ·</a:t>
            </a:r>
            <a:r>
              <a:rPr lang="en-US" smtClean="0"/>
              <a:t> </a:t>
            </a:r>
            <a:r>
              <a:rPr lang="ru-RU" smtClean="0"/>
              <a:t>(</a:t>
            </a:r>
            <a:r>
              <a:rPr lang="en-US" smtClean="0"/>
              <a:t>a+b)=</a:t>
            </a:r>
            <a:endParaRPr lang="ru-RU" smtClean="0"/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  <a:r>
              <a:rPr lang="ru-RU" smtClean="0"/>
              <a:t>=</a:t>
            </a:r>
            <a:endParaRPr lang="en-US" smtClean="0"/>
          </a:p>
          <a:p>
            <a:pPr eaLnBrk="1" hangingPunct="1">
              <a:buFontTx/>
              <a:buBlip>
                <a:blip r:embed="rId3"/>
              </a:buBlip>
            </a:pPr>
            <a:r>
              <a:rPr lang="ru-RU" smtClean="0"/>
              <a:t> </a:t>
            </a:r>
            <a:r>
              <a:rPr lang="en-US" smtClean="0"/>
              <a:t>X </a:t>
            </a:r>
            <a:r>
              <a:rPr lang="ru-RU" smtClean="0"/>
              <a:t>· </a:t>
            </a:r>
            <a:r>
              <a:rPr lang="en-US" smtClean="0"/>
              <a:t>X </a:t>
            </a:r>
            <a:r>
              <a:rPr lang="ru-RU" smtClean="0"/>
              <a:t>·</a:t>
            </a:r>
            <a:r>
              <a:rPr lang="en-US" smtClean="0"/>
              <a:t> X </a:t>
            </a:r>
            <a:r>
              <a:rPr lang="ru-RU" smtClean="0"/>
              <a:t>·</a:t>
            </a:r>
            <a:r>
              <a:rPr lang="en-US" smtClean="0"/>
              <a:t> X </a:t>
            </a:r>
            <a:r>
              <a:rPr lang="ru-RU" smtClean="0"/>
              <a:t>·</a:t>
            </a:r>
            <a:r>
              <a:rPr lang="en-US" smtClean="0"/>
              <a:t> X </a:t>
            </a:r>
            <a:r>
              <a:rPr lang="ru-RU" smtClean="0"/>
              <a:t>·</a:t>
            </a:r>
            <a:r>
              <a:rPr lang="en-US" smtClean="0"/>
              <a:t> Y </a:t>
            </a:r>
            <a:r>
              <a:rPr lang="ru-RU" smtClean="0"/>
              <a:t>·</a:t>
            </a:r>
            <a:r>
              <a:rPr lang="en-US" smtClean="0"/>
              <a:t> Y </a:t>
            </a:r>
            <a:r>
              <a:rPr lang="ru-RU" smtClean="0"/>
              <a:t>·</a:t>
            </a:r>
            <a:r>
              <a:rPr lang="en-US" smtClean="0"/>
              <a:t> Y </a:t>
            </a:r>
            <a:r>
              <a:rPr lang="ru-RU" smtClean="0"/>
              <a:t>·</a:t>
            </a:r>
            <a:r>
              <a:rPr lang="en-US" smtClean="0"/>
              <a:t> Y=</a:t>
            </a:r>
          </a:p>
          <a:p>
            <a:pPr eaLnBrk="1" hangingPunct="1">
              <a:buFontTx/>
              <a:buNone/>
            </a:pPr>
            <a:r>
              <a:rPr lang="en-US" smtClean="0"/>
              <a:t>     = </a:t>
            </a:r>
            <a:endParaRPr lang="ru-RU" smtClean="0"/>
          </a:p>
        </p:txBody>
      </p:sp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1571625" y="1928813"/>
          <a:ext cx="5486400" cy="688975"/>
        </p:xfrm>
        <a:graphic>
          <a:graphicData uri="http://schemas.openxmlformats.org/presentationml/2006/ole">
            <p:oleObj spid="_x0000_s8196" name="Документ" r:id="rId4" imgW="5319110" imgH="681602" progId="Word.Document.12">
              <p:embed/>
            </p:oleObj>
          </a:graphicData>
        </a:graphic>
      </p:graphicFrame>
      <p:graphicFrame>
        <p:nvGraphicFramePr>
          <p:cNvPr id="1029" name="Object 3"/>
          <p:cNvGraphicFramePr>
            <a:graphicFrameLocks noChangeAspect="1"/>
          </p:cNvGraphicFramePr>
          <p:nvPr/>
        </p:nvGraphicFramePr>
        <p:xfrm>
          <a:off x="1500188" y="3143250"/>
          <a:ext cx="5926137" cy="611188"/>
        </p:xfrm>
        <a:graphic>
          <a:graphicData uri="http://schemas.openxmlformats.org/presentationml/2006/ole">
            <p:oleObj spid="_x0000_s8197" name="Документ" r:id="rId5" imgW="5926392" imgH="611426" progId="Word.Document.12">
              <p:embed/>
            </p:oleObj>
          </a:graphicData>
        </a:graphic>
      </p:graphicFrame>
      <p:graphicFrame>
        <p:nvGraphicFramePr>
          <p:cNvPr id="1030" name="Object 4"/>
          <p:cNvGraphicFramePr>
            <a:graphicFrameLocks noChangeAspect="1"/>
          </p:cNvGraphicFramePr>
          <p:nvPr/>
        </p:nvGraphicFramePr>
        <p:xfrm>
          <a:off x="1357313" y="4286250"/>
          <a:ext cx="5926137" cy="1279525"/>
        </p:xfrm>
        <a:graphic>
          <a:graphicData uri="http://schemas.openxmlformats.org/presentationml/2006/ole">
            <p:oleObj spid="_x0000_s8198" name="Документ" r:id="rId6" imgW="5948449" imgH="1260148" progId="Word.Document.12">
              <p:embed/>
            </p:oleObj>
          </a:graphicData>
        </a:graphic>
      </p:graphicFrame>
      <p:graphicFrame>
        <p:nvGraphicFramePr>
          <p:cNvPr id="1031" name="Object 5"/>
          <p:cNvGraphicFramePr>
            <a:graphicFrameLocks noChangeAspect="1"/>
          </p:cNvGraphicFramePr>
          <p:nvPr/>
        </p:nvGraphicFramePr>
        <p:xfrm>
          <a:off x="-1000125" y="5500688"/>
          <a:ext cx="5926138" cy="617537"/>
        </p:xfrm>
        <a:graphic>
          <a:graphicData uri="http://schemas.openxmlformats.org/presentationml/2006/ole">
            <p:oleObj spid="_x0000_s8199" name="Документ" r:id="rId7" imgW="5948449" imgH="619419" progId="Word.Document.1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</a:t>
            </a:r>
            <a:endParaRPr lang="ru-RU" sz="5400" smtClean="0"/>
          </a:p>
          <a:p>
            <a:pPr eaLnBrk="1" hangingPunct="1">
              <a:buFontTx/>
              <a:buNone/>
            </a:pPr>
            <a:endParaRPr lang="ru-RU" sz="5400" smtClean="0"/>
          </a:p>
          <a:p>
            <a:pPr eaLnBrk="1" hangingPunct="1">
              <a:buFontTx/>
              <a:buNone/>
            </a:pPr>
            <a:r>
              <a:rPr lang="en-US" sz="5400" smtClean="0"/>
              <a:t>a – </a:t>
            </a:r>
            <a:r>
              <a:rPr lang="ru-RU" sz="5400" smtClean="0"/>
              <a:t>основание степени</a:t>
            </a:r>
          </a:p>
          <a:p>
            <a:pPr eaLnBrk="1" hangingPunct="1">
              <a:buFontTx/>
              <a:buNone/>
            </a:pPr>
            <a:r>
              <a:rPr lang="en-US" sz="5400" smtClean="0"/>
              <a:t>n – </a:t>
            </a:r>
            <a:r>
              <a:rPr lang="ru-RU" sz="5400" smtClean="0"/>
              <a:t>показатель степени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63" y="1071563"/>
            <a:ext cx="1500187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0" y="2171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/>
              <a:t>        </a:t>
            </a:r>
            <a:endParaRPr lang="ru-RU" sz="4400" smtClean="0"/>
          </a:p>
          <a:p>
            <a:pPr eaLnBrk="1" hangingPunct="1">
              <a:buFontTx/>
              <a:buNone/>
            </a:pPr>
            <a:r>
              <a:rPr lang="ru-RU" sz="4400" smtClean="0"/>
              <a:t>      = </a:t>
            </a:r>
            <a:r>
              <a:rPr lang="en-US" sz="4400" smtClean="0"/>
              <a:t> </a:t>
            </a:r>
            <a:r>
              <a:rPr lang="ru-RU" sz="4400" smtClean="0"/>
              <a:t>  </a:t>
            </a:r>
            <a:r>
              <a:rPr lang="en-US" sz="4400" smtClean="0"/>
              <a:t> </a:t>
            </a:r>
            <a:r>
              <a:rPr lang="ru-RU" sz="4400" smtClean="0"/>
              <a:t>·</a:t>
            </a:r>
            <a:r>
              <a:rPr lang="en-US" sz="4400" smtClean="0"/>
              <a:t> </a:t>
            </a:r>
            <a:r>
              <a:rPr lang="ru-RU" sz="4400" smtClean="0"/>
              <a:t>   </a:t>
            </a:r>
            <a:r>
              <a:rPr lang="en-US" sz="4400" smtClean="0"/>
              <a:t> </a:t>
            </a:r>
            <a:r>
              <a:rPr lang="ru-RU" sz="4400" smtClean="0"/>
              <a:t>·</a:t>
            </a:r>
            <a:r>
              <a:rPr lang="en-US" sz="4400" smtClean="0"/>
              <a:t> </a:t>
            </a:r>
            <a:r>
              <a:rPr lang="ru-RU" sz="4400" smtClean="0"/>
              <a:t>   </a:t>
            </a:r>
            <a:r>
              <a:rPr lang="en-US" sz="4400" smtClean="0"/>
              <a:t> </a:t>
            </a:r>
            <a:r>
              <a:rPr lang="ru-RU" sz="4400" smtClean="0"/>
              <a:t>·</a:t>
            </a:r>
            <a:r>
              <a:rPr lang="en-US" sz="4400" smtClean="0"/>
              <a:t> … </a:t>
            </a:r>
            <a:r>
              <a:rPr lang="ru-RU" sz="4400" smtClean="0"/>
              <a:t>·</a:t>
            </a:r>
            <a:r>
              <a:rPr lang="en-US" sz="4400" smtClean="0"/>
              <a:t> </a:t>
            </a:r>
            <a:r>
              <a:rPr lang="ru-RU" sz="4400" smtClean="0"/>
              <a:t>     (</a:t>
            </a:r>
            <a:r>
              <a:rPr lang="en-US" sz="4400" smtClean="0"/>
              <a:t>n&gt;1)</a:t>
            </a:r>
            <a:r>
              <a:rPr lang="ru-RU" sz="4400" smtClean="0"/>
              <a:t>  </a:t>
            </a:r>
            <a:endParaRPr lang="en-US" sz="4400" smtClean="0"/>
          </a:p>
          <a:p>
            <a:pPr eaLnBrk="1" hangingPunct="1">
              <a:buFontTx/>
              <a:buNone/>
            </a:pPr>
            <a:r>
              <a:rPr lang="ru-RU" sz="4400" smtClean="0"/>
              <a:t>       </a:t>
            </a:r>
            <a:r>
              <a:rPr lang="en-US" sz="4400" smtClean="0"/>
              <a:t>    n </a:t>
            </a:r>
            <a:r>
              <a:rPr lang="ru-RU" sz="4400" smtClean="0"/>
              <a:t>множителей</a:t>
            </a:r>
          </a:p>
        </p:txBody>
      </p:sp>
      <p:sp>
        <p:nvSpPr>
          <p:cNvPr id="6" name="Правая фигурная скобка 5"/>
          <p:cNvSpPr/>
          <p:nvPr/>
        </p:nvSpPr>
        <p:spPr>
          <a:xfrm rot="5400000">
            <a:off x="4013994" y="629444"/>
            <a:ext cx="360362" cy="4673600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" y="1857375"/>
            <a:ext cx="10096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</a:rPr>
              <a:t>  </a:t>
            </a:r>
            <a:endParaRPr lang="ru-RU" sz="54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5400" dirty="0">
              <a:latin typeface="+mn-lt"/>
            </a:endParaRP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50" y="4286250"/>
            <a:ext cx="3214688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0"/>
          <p:cNvSpPr>
            <a:spLocks noChangeArrowheads="1"/>
          </p:cNvSpPr>
          <p:nvPr/>
        </p:nvSpPr>
        <p:spPr bwMode="auto">
          <a:xfrm>
            <a:off x="0" y="2200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1785938"/>
            <a:ext cx="5334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4" name="Rectangle 1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813" y="1785938"/>
            <a:ext cx="5334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785938"/>
            <a:ext cx="5334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8" y="1785938"/>
            <a:ext cx="5334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физкультминутка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196975"/>
            <a:ext cx="8497887" cy="525621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000" smtClean="0"/>
              <a:t>Из -за парт мы выйдем дружно</a:t>
            </a:r>
          </a:p>
          <a:p>
            <a:pPr marL="0" indent="0">
              <a:buFontTx/>
              <a:buNone/>
            </a:pPr>
            <a:r>
              <a:rPr lang="ru-RU" sz="2000" smtClean="0"/>
              <a:t>Но шуметь совсем не нужно,</a:t>
            </a:r>
          </a:p>
          <a:p>
            <a:pPr marL="0" indent="0">
              <a:buFontTx/>
              <a:buNone/>
            </a:pPr>
            <a:r>
              <a:rPr lang="ru-RU" sz="2000" smtClean="0"/>
              <a:t>Встали прямо, ноги вместе,</a:t>
            </a:r>
          </a:p>
          <a:p>
            <a:pPr marL="0" indent="0">
              <a:buFontTx/>
              <a:buNone/>
            </a:pPr>
            <a:r>
              <a:rPr lang="ru-RU" sz="2000" smtClean="0"/>
              <a:t>Поворот кругом, на месте.</a:t>
            </a:r>
          </a:p>
          <a:p>
            <a:pPr marL="0" indent="0">
              <a:buFontTx/>
              <a:buNone/>
            </a:pPr>
            <a:r>
              <a:rPr lang="ru-RU" sz="2000" smtClean="0"/>
              <a:t>Хлопнем пару раз в ладошки.</a:t>
            </a:r>
          </a:p>
          <a:p>
            <a:pPr marL="0" indent="0">
              <a:buFontTx/>
              <a:buNone/>
            </a:pPr>
            <a:r>
              <a:rPr lang="ru-RU" sz="2000" smtClean="0"/>
              <a:t>И потопаем немножко.</a:t>
            </a:r>
          </a:p>
          <a:p>
            <a:pPr marL="0" indent="0">
              <a:buFontTx/>
              <a:buNone/>
            </a:pPr>
            <a:r>
              <a:rPr lang="ru-RU" sz="2000" smtClean="0"/>
              <a:t>А теперь представим, детки,</a:t>
            </a:r>
          </a:p>
          <a:p>
            <a:pPr marL="0" indent="0">
              <a:buFontTx/>
              <a:buNone/>
            </a:pPr>
            <a:r>
              <a:rPr lang="ru-RU" sz="2000" smtClean="0"/>
              <a:t>Будто руки наши – ветки.</a:t>
            </a:r>
          </a:p>
          <a:p>
            <a:pPr marL="0" indent="0">
              <a:buFontTx/>
              <a:buNone/>
            </a:pPr>
            <a:r>
              <a:rPr lang="ru-RU" sz="2000" smtClean="0"/>
              <a:t>Покачаем ими дружно,</a:t>
            </a:r>
          </a:p>
          <a:p>
            <a:pPr marL="0" indent="0">
              <a:buFontTx/>
              <a:buNone/>
            </a:pPr>
            <a:r>
              <a:rPr lang="ru-RU" sz="2000" smtClean="0"/>
              <a:t>Словно ветер дует южный</a:t>
            </a:r>
          </a:p>
          <a:p>
            <a:pPr marL="0" indent="0">
              <a:buFontTx/>
              <a:buNone/>
            </a:pPr>
            <a:r>
              <a:rPr lang="ru-RU" sz="2000" smtClean="0"/>
              <a:t>Ветер стих. Вздохнули дружно</a:t>
            </a:r>
          </a:p>
          <a:p>
            <a:pPr marL="0" indent="0">
              <a:buFontTx/>
              <a:buNone/>
            </a:pPr>
            <a:r>
              <a:rPr lang="ru-RU" sz="2000" smtClean="0"/>
              <a:t>Нам урок продолжить нужно.</a:t>
            </a:r>
          </a:p>
          <a:p>
            <a:pPr marL="0" indent="0">
              <a:buFontTx/>
              <a:buNone/>
            </a:pPr>
            <a:r>
              <a:rPr lang="ru-RU" sz="2000" smtClean="0"/>
              <a:t>Подравнялись, тихо сели</a:t>
            </a:r>
          </a:p>
          <a:p>
            <a:pPr marL="0" indent="0">
              <a:buFontTx/>
              <a:buNone/>
            </a:pPr>
            <a:r>
              <a:rPr lang="ru-RU" sz="2000" smtClean="0"/>
              <a:t>И на доску посмотрели. </a:t>
            </a:r>
          </a:p>
          <a:p>
            <a:pPr marL="0" indent="0">
              <a:buFontTx/>
              <a:buNone/>
            </a:pPr>
            <a:endParaRPr lang="ru-RU" smtClean="0"/>
          </a:p>
        </p:txBody>
      </p:sp>
      <p:pic>
        <p:nvPicPr>
          <p:cNvPr id="11268" name="Picture 4" descr="CRCTR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3488" y="2781300"/>
            <a:ext cx="2684462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574TGp_natural_light_ani">
  <a:themeElements>
    <a:clrScheme name="574TGp_natural_light_ani 3">
      <a:dk1>
        <a:srgbClr val="808080"/>
      </a:dk1>
      <a:lt1>
        <a:srgbClr val="DDE89A"/>
      </a:lt1>
      <a:dk2>
        <a:srgbClr val="329A2A"/>
      </a:dk2>
      <a:lt2>
        <a:srgbClr val="185E25"/>
      </a:lt2>
      <a:accent1>
        <a:srgbClr val="80CB35"/>
      </a:accent1>
      <a:accent2>
        <a:srgbClr val="518CD3"/>
      </a:accent2>
      <a:accent3>
        <a:srgbClr val="ADCAAC"/>
      </a:accent3>
      <a:accent4>
        <a:srgbClr val="BDC683"/>
      </a:accent4>
      <a:accent5>
        <a:srgbClr val="C0E2AE"/>
      </a:accent5>
      <a:accent6>
        <a:srgbClr val="497EBF"/>
      </a:accent6>
      <a:hlink>
        <a:srgbClr val="E15D7C"/>
      </a:hlink>
      <a:folHlink>
        <a:srgbClr val="DB9153"/>
      </a:folHlink>
    </a:clrScheme>
    <a:fontScheme name="574TGp_natural_light_a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74TGp_natural_light_ani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74TGp_natural_light_ani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74TGp_natural_light_ani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574TGp_natural_light_ani</Template>
  <TotalTime>125</TotalTime>
  <Words>543</Words>
  <Application>Microsoft Office PowerPoint</Application>
  <PresentationFormat>Экран (4:3)</PresentationFormat>
  <Paragraphs>152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574TGp_natural_light_ani</vt:lpstr>
      <vt:lpstr>PDF Document</vt:lpstr>
      <vt:lpstr>Документ</vt:lpstr>
      <vt:lpstr>Документ Microsoft Office Word</vt:lpstr>
      <vt:lpstr>Понятие  степени с натуральным показателем 5 класс</vt:lpstr>
      <vt:lpstr>№1</vt:lpstr>
      <vt:lpstr>Слайд 3</vt:lpstr>
      <vt:lpstr>№2</vt:lpstr>
      <vt:lpstr>№3</vt:lpstr>
      <vt:lpstr>№3</vt:lpstr>
      <vt:lpstr>Слайд 7</vt:lpstr>
      <vt:lpstr>Слайд 8</vt:lpstr>
      <vt:lpstr>физкультминутка</vt:lpstr>
      <vt:lpstr>№4</vt:lpstr>
      <vt:lpstr>№6</vt:lpstr>
      <vt:lpstr>самопроверка</vt:lpstr>
      <vt:lpstr>№7</vt:lpstr>
      <vt:lpstr>Слайд 14</vt:lpstr>
    </vt:vector>
  </TitlesOfParts>
  <Company>МОУ СОШ №30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subject>урок</dc:subject>
  <dc:creator>Стрелкова Н.</dc:creator>
  <cp:lastModifiedBy>re</cp:lastModifiedBy>
  <cp:revision>21</cp:revision>
  <dcterms:created xsi:type="dcterms:W3CDTF">2009-07-05T12:28:04Z</dcterms:created>
  <dcterms:modified xsi:type="dcterms:W3CDTF">2014-04-16T12:53:53Z</dcterms:modified>
</cp:coreProperties>
</file>