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79" r:id="rId5"/>
    <p:sldId id="263" r:id="rId6"/>
    <p:sldId id="264" r:id="rId7"/>
    <p:sldId id="288" r:id="rId8"/>
    <p:sldId id="265" r:id="rId9"/>
    <p:sldId id="266" r:id="rId10"/>
    <p:sldId id="277" r:id="rId11"/>
    <p:sldId id="269" r:id="rId12"/>
    <p:sldId id="258" r:id="rId13"/>
    <p:sldId id="271" r:id="rId14"/>
    <p:sldId id="285" r:id="rId15"/>
    <p:sldId id="286" r:id="rId16"/>
    <p:sldId id="284" r:id="rId17"/>
    <p:sldId id="259" r:id="rId18"/>
    <p:sldId id="276" r:id="rId19"/>
    <p:sldId id="261" r:id="rId20"/>
    <p:sldId id="274" r:id="rId21"/>
    <p:sldId id="281" r:id="rId22"/>
    <p:sldId id="282" r:id="rId23"/>
    <p:sldId id="278" r:id="rId24"/>
    <p:sldId id="28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4660"/>
  </p:normalViewPr>
  <p:slideViewPr>
    <p:cSldViewPr>
      <p:cViewPr varScale="1">
        <p:scale>
          <a:sx n="42" d="100"/>
          <a:sy n="42" d="100"/>
        </p:scale>
        <p:origin x="-11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5" Type="http://schemas.openxmlformats.org/officeDocument/2006/relationships/image" Target="../media/image2.png"/><Relationship Id="rId4" Type="http://schemas.microsoft.com/office/2007/relationships/media" Target="../media/media1.mp3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УРОК РАЗВИТИЯ РЕЧИ</a:t>
            </a:r>
            <a:br>
              <a:rPr lang="ru-RU" dirty="0" smtClean="0"/>
            </a:br>
            <a:r>
              <a:rPr lang="ru-RU" dirty="0" smtClean="0"/>
              <a:t>Сочинение по картине </a:t>
            </a:r>
            <a:br>
              <a:rPr lang="ru-RU" dirty="0" smtClean="0"/>
            </a:br>
            <a:r>
              <a:rPr lang="ru-RU" dirty="0" smtClean="0"/>
              <a:t>А.К. Саврасова «Грачи прилетели»</a:t>
            </a:r>
            <a:endParaRPr lang="ru-RU" dirty="0"/>
          </a:p>
        </p:txBody>
      </p:sp>
      <p:pic>
        <p:nvPicPr>
          <p:cNvPr id="4" name="Picture 2" descr="C:\Users\Larisa\Pictures\71977533_RooksBackOfSavraso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3218" y="2204864"/>
            <a:ext cx="3731036" cy="46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386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Реплики картины А.К. Саврасова «Грачи прилетели»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021288"/>
            <a:ext cx="8147248" cy="60893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  </a:t>
            </a:r>
            <a:r>
              <a:rPr lang="ru-RU" dirty="0" smtClean="0"/>
              <a:t>«Грачи </a:t>
            </a:r>
            <a:r>
              <a:rPr lang="ru-RU" dirty="0"/>
              <a:t>прилетели» </a:t>
            </a:r>
            <a:r>
              <a:rPr lang="ru-RU" dirty="0" smtClean="0"/>
              <a:t>1871</a:t>
            </a:r>
            <a:r>
              <a:rPr lang="en-US" dirty="0" smtClean="0"/>
              <a:t>   </a:t>
            </a:r>
            <a:r>
              <a:rPr lang="ru-RU" dirty="0" smtClean="0"/>
              <a:t>«Грачи </a:t>
            </a:r>
            <a:r>
              <a:rPr lang="ru-RU" dirty="0"/>
              <a:t>прилетели» 1879</a:t>
            </a:r>
          </a:p>
        </p:txBody>
      </p:sp>
      <p:pic>
        <p:nvPicPr>
          <p:cNvPr id="1026" name="Picture 2" descr="C:\Users\Larisa\Pictures\71977533_RooksBackOfSavraso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44900"/>
            <a:ext cx="3528392" cy="438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risa\Pictures\459px-Savrasov_Grachi_prileteli-187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7814" y="1444900"/>
            <a:ext cx="3397045" cy="444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725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134810"/>
            <a:ext cx="4392488" cy="6480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А</a:t>
            </a:r>
            <a:r>
              <a:rPr lang="ru-RU" sz="2000" dirty="0" smtClean="0"/>
              <a:t>.К. Саврасов «Грачи прилетели» 1871</a:t>
            </a:r>
            <a:endParaRPr lang="ru-RU" sz="2000" dirty="0"/>
          </a:p>
        </p:txBody>
      </p:sp>
      <p:pic>
        <p:nvPicPr>
          <p:cNvPr id="4098" name="Picture 2" descr="C:\Users\Larisa\Pictures\71977533_RooksBackOfSavraso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704" y="44624"/>
            <a:ext cx="4896544" cy="609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48064" y="502499"/>
            <a:ext cx="38164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Крамской объяснил, почему картина оказалась лучше всех других: у других художников тоже есть деревья, вода и даже воздух, но не более, «а душа есть только в «Грачах». </a:t>
            </a:r>
            <a:endParaRPr lang="ru-RU" sz="2400" dirty="0" smtClean="0"/>
          </a:p>
          <a:p>
            <a:pPr algn="just"/>
            <a:r>
              <a:rPr lang="ru-RU" sz="2400" dirty="0" smtClean="0"/>
              <a:t>А </a:t>
            </a:r>
            <a:r>
              <a:rPr lang="ru-RU" sz="2400" dirty="0"/>
              <a:t>Левитан продолжил: «Какая простота! Но за этой простотой вы чувствуете мягкую, хорошую душу художника, которому все это дорого и близко!»</a:t>
            </a:r>
          </a:p>
        </p:txBody>
      </p:sp>
    </p:spTree>
    <p:extLst>
      <p:ext uri="{BB962C8B-B14F-4D97-AF65-F5344CB8AC3E}">
        <p14:creationId xmlns:p14="http://schemas.microsoft.com/office/powerpoint/2010/main" xmlns="" val="57778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Словарная работа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u="sng" dirty="0"/>
              <a:t>Пейзаж</a:t>
            </a:r>
            <a:r>
              <a:rPr lang="ru-RU" dirty="0"/>
              <a:t> - (фр. </a:t>
            </a:r>
            <a:r>
              <a:rPr lang="fr-FR" i="1" dirty="0"/>
              <a:t>Paysage</a:t>
            </a:r>
            <a:r>
              <a:rPr lang="ru-RU" dirty="0"/>
              <a:t>, от </a:t>
            </a:r>
            <a:r>
              <a:rPr lang="ru-RU" dirty="0" err="1"/>
              <a:t>pays</a:t>
            </a:r>
            <a:r>
              <a:rPr lang="ru-RU" dirty="0"/>
              <a:t> — страна, местность) </a:t>
            </a:r>
            <a:r>
              <a:rPr lang="ru-RU" dirty="0" smtClean="0"/>
              <a:t>—рисунок</a:t>
            </a:r>
            <a:r>
              <a:rPr lang="ru-RU" dirty="0"/>
              <a:t>, картина, изображающая виды природы, а также описание природы в литературном </a:t>
            </a:r>
            <a:r>
              <a:rPr lang="ru-RU" dirty="0" smtClean="0"/>
              <a:t>произведении </a:t>
            </a:r>
            <a:r>
              <a:rPr lang="ru-RU" baseline="30000" dirty="0" smtClean="0"/>
              <a:t>2</a:t>
            </a:r>
            <a:r>
              <a:rPr lang="ru-RU" dirty="0" smtClean="0"/>
              <a:t>. </a:t>
            </a:r>
          </a:p>
          <a:p>
            <a:pPr algn="just"/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______________</a:t>
            </a:r>
          </a:p>
          <a:p>
            <a:pPr marL="0" indent="0" algn="just">
              <a:buNone/>
            </a:pPr>
            <a:r>
              <a:rPr lang="ru-RU" sz="1400" baseline="30000" dirty="0" smtClean="0"/>
              <a:t>2</a:t>
            </a:r>
            <a:r>
              <a:rPr lang="ru-RU" sz="1400" dirty="0" smtClean="0"/>
              <a:t> </a:t>
            </a:r>
            <a:r>
              <a:rPr lang="ru-RU" sz="1600" dirty="0" smtClean="0"/>
              <a:t>Толковый </a:t>
            </a:r>
            <a:r>
              <a:rPr lang="ru-RU" sz="1600" dirty="0"/>
              <a:t>словарь русского </a:t>
            </a:r>
            <a:r>
              <a:rPr lang="ru-RU" sz="1600" dirty="0" smtClean="0"/>
              <a:t>языка С.И. Ожегова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47401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Саврасов – родоначальник </a:t>
            </a:r>
            <a:br>
              <a:rPr lang="ru-RU" sz="3600" b="1" dirty="0" smtClean="0"/>
            </a:br>
            <a:r>
              <a:rPr lang="ru-RU" sz="3600" b="1" dirty="0" smtClean="0"/>
              <a:t>лирического русского пейзажа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12776"/>
            <a:ext cx="8496944" cy="473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Выберете из данных определений такое, которое характеризует значение сочетания</a:t>
            </a:r>
          </a:p>
          <a:p>
            <a:pPr algn="ctr"/>
            <a:r>
              <a:rPr lang="ru-RU" sz="2800" dirty="0" smtClean="0"/>
              <a:t>«</a:t>
            </a:r>
            <a:r>
              <a:rPr lang="ru-RU" sz="2800" u="sng" dirty="0" smtClean="0"/>
              <a:t>лирический русский пейзаж</a:t>
            </a:r>
            <a:r>
              <a:rPr lang="ru-RU" sz="2800" dirty="0" smtClean="0"/>
              <a:t>»</a:t>
            </a:r>
          </a:p>
          <a:p>
            <a:r>
              <a:rPr lang="ru-RU" sz="2800" u="sng" dirty="0" smtClean="0"/>
              <a:t>Лирический</a:t>
            </a:r>
            <a:r>
              <a:rPr lang="ru-RU" sz="2800" dirty="0" smtClean="0"/>
              <a:t> </a:t>
            </a:r>
            <a:r>
              <a:rPr lang="ru-RU" sz="2800" dirty="0"/>
              <a:t>— род поэзии;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u="sng" dirty="0" smtClean="0"/>
              <a:t>Лирический</a:t>
            </a:r>
            <a:r>
              <a:rPr lang="ru-RU" sz="2800" dirty="0" smtClean="0"/>
              <a:t> </a:t>
            </a:r>
            <a:r>
              <a:rPr lang="ru-RU" sz="2800" dirty="0"/>
              <a:t>— поэтический, взволнованный, задушевный;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u="sng" dirty="0" smtClean="0"/>
              <a:t>Лирический</a:t>
            </a:r>
            <a:r>
              <a:rPr lang="ru-RU" sz="2800" dirty="0" smtClean="0"/>
              <a:t> </a:t>
            </a:r>
            <a:r>
              <a:rPr lang="ru-RU" sz="2800" dirty="0"/>
              <a:t>— </a:t>
            </a:r>
            <a:r>
              <a:rPr lang="ru-RU" sz="2800" dirty="0" smtClean="0"/>
              <a:t>мягкий, </a:t>
            </a:r>
            <a:r>
              <a:rPr lang="ru-RU" sz="2800" dirty="0"/>
              <a:t>нежный тембр </a:t>
            </a:r>
            <a:r>
              <a:rPr lang="ru-RU" sz="2800" dirty="0" smtClean="0"/>
              <a:t>голоса </a:t>
            </a:r>
            <a:r>
              <a:rPr lang="ru-RU" sz="2800" baseline="30000" dirty="0" smtClean="0"/>
              <a:t>3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___________________</a:t>
            </a:r>
          </a:p>
          <a:p>
            <a:pPr lvl="0" algn="just">
              <a:spcBef>
                <a:spcPct val="20000"/>
              </a:spcBef>
            </a:pPr>
            <a:r>
              <a:rPr lang="ru-RU" sz="1600" baseline="30000" dirty="0" smtClean="0"/>
              <a:t>3</a:t>
            </a:r>
            <a:r>
              <a:rPr lang="ru-RU" sz="1600" dirty="0" smtClean="0">
                <a:solidFill>
                  <a:prstClr val="black"/>
                </a:solidFill>
              </a:rPr>
              <a:t> Толковый </a:t>
            </a:r>
            <a:r>
              <a:rPr lang="ru-RU" sz="1600" dirty="0">
                <a:solidFill>
                  <a:prstClr val="black"/>
                </a:solidFill>
              </a:rPr>
              <a:t>словарь русского языка С.И. Ожегова </a:t>
            </a:r>
          </a:p>
        </p:txBody>
      </p:sp>
    </p:spTree>
    <p:extLst>
      <p:ext uri="{BB962C8B-B14F-4D97-AF65-F5344CB8AC3E}">
        <p14:creationId xmlns:p14="http://schemas.microsoft.com/office/powerpoint/2010/main" xmlns="" val="320544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Словарная работа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/>
              <a:t>Передний </a:t>
            </a:r>
            <a:r>
              <a:rPr lang="ru-RU" u="sng" dirty="0"/>
              <a:t>план </a:t>
            </a:r>
            <a:r>
              <a:rPr lang="ru-RU" u="sng" dirty="0" smtClean="0"/>
              <a:t>картины </a:t>
            </a:r>
            <a:r>
              <a:rPr lang="ru-RU" dirty="0" smtClean="0"/>
              <a:t>– это то</a:t>
            </a:r>
            <a:r>
              <a:rPr lang="ru-RU" dirty="0"/>
              <a:t>, что изображено на картине ближе к зрителю, прямо перед </a:t>
            </a:r>
            <a:r>
              <a:rPr lang="ru-RU" dirty="0" smtClean="0"/>
              <a:t>нами. </a:t>
            </a:r>
          </a:p>
          <a:p>
            <a:r>
              <a:rPr lang="ru-RU" u="sng" dirty="0" smtClean="0"/>
              <a:t>Задний план  картины </a:t>
            </a:r>
            <a:r>
              <a:rPr lang="ru-RU" dirty="0" smtClean="0"/>
              <a:t>– это то</a:t>
            </a:r>
            <a:r>
              <a:rPr lang="ru-RU" dirty="0"/>
              <a:t>, что находится в отдалении </a:t>
            </a:r>
            <a:r>
              <a:rPr lang="ru-RU" dirty="0" smtClean="0"/>
              <a:t>от рассматривающего картину.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605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Работа по картине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u="sng" dirty="0" smtClean="0"/>
              <a:t>Передний план</a:t>
            </a:r>
            <a:r>
              <a:rPr lang="ru-RU" dirty="0" smtClean="0"/>
              <a:t>: весенняя </a:t>
            </a:r>
            <a:r>
              <a:rPr lang="ru-RU" dirty="0"/>
              <a:t>природа, грачиные гнезда, деревья с грачами, грачи, </a:t>
            </a:r>
            <a:r>
              <a:rPr lang="ru-RU" dirty="0" smtClean="0"/>
              <a:t>снег, домики.</a:t>
            </a:r>
          </a:p>
          <a:p>
            <a:endParaRPr lang="ru-RU" dirty="0"/>
          </a:p>
          <a:p>
            <a:r>
              <a:rPr lang="ru-RU" u="sng" dirty="0" smtClean="0"/>
              <a:t>Задний план</a:t>
            </a:r>
            <a:r>
              <a:rPr lang="ru-RU" dirty="0" smtClean="0"/>
              <a:t>: деревня, </a:t>
            </a:r>
            <a:r>
              <a:rPr lang="ru-RU" dirty="0"/>
              <a:t>бескрайние дали, просторы, </a:t>
            </a:r>
            <a:r>
              <a:rPr lang="ru-RU" dirty="0" smtClean="0"/>
              <a:t>широта </a:t>
            </a:r>
            <a:r>
              <a:rPr lang="ru-RU" dirty="0"/>
              <a:t>русской </a:t>
            </a:r>
            <a:r>
              <a:rPr lang="ru-RU" dirty="0" smtClean="0"/>
              <a:t>земли, небо, церквушка, пруд.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240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Работа в группах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u="sng" dirty="0" smtClean="0"/>
              <a:t>Группы описывают</a:t>
            </a:r>
            <a:r>
              <a:rPr lang="ru-RU" dirty="0" smtClean="0"/>
              <a:t>:</a:t>
            </a:r>
          </a:p>
          <a:p>
            <a:r>
              <a:rPr lang="ru-RU" u="sng" dirty="0" smtClean="0"/>
              <a:t>Первая группа</a:t>
            </a:r>
            <a:r>
              <a:rPr lang="ru-RU" dirty="0" smtClean="0"/>
              <a:t>: пейзаж, цвет, звук, ощущения.</a:t>
            </a:r>
          </a:p>
          <a:p>
            <a:r>
              <a:rPr lang="ru-RU" dirty="0" smtClean="0"/>
              <a:t> </a:t>
            </a:r>
            <a:r>
              <a:rPr lang="ru-RU" u="sng" dirty="0" smtClean="0"/>
              <a:t>Вторая группа</a:t>
            </a:r>
            <a:r>
              <a:rPr lang="ru-RU" dirty="0" smtClean="0"/>
              <a:t>: передний </a:t>
            </a:r>
            <a:r>
              <a:rPr lang="ru-RU" dirty="0"/>
              <a:t>план (грачи, берёзы, снег, домики)</a:t>
            </a:r>
          </a:p>
          <a:p>
            <a:r>
              <a:rPr lang="ru-RU" u="sng" dirty="0" smtClean="0"/>
              <a:t>Третья группа</a:t>
            </a:r>
            <a:r>
              <a:rPr lang="ru-RU" dirty="0" smtClean="0"/>
              <a:t>: задний </a:t>
            </a:r>
            <a:r>
              <a:rPr lang="ru-RU" dirty="0"/>
              <a:t>план (небо, церквушка, пруд)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205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Опорные слова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u="sng" dirty="0" smtClean="0"/>
              <a:t>Пейзаж: </a:t>
            </a:r>
            <a:r>
              <a:rPr lang="ru-RU" dirty="0" smtClean="0"/>
              <a:t>очень </a:t>
            </a:r>
            <a:r>
              <a:rPr lang="ru-RU" dirty="0"/>
              <a:t>простой, скромный, незамысловатый, непритязательный, но очень задушевный, навевающий легкую грусть. Все очень обыденно, но показано с каким-то волнующим </a:t>
            </a:r>
            <a:r>
              <a:rPr lang="ru-RU" dirty="0" smtClean="0"/>
              <a:t>чувством.</a:t>
            </a:r>
          </a:p>
          <a:p>
            <a:pPr marL="0" indent="0" algn="just">
              <a:buNone/>
            </a:pPr>
            <a:r>
              <a:rPr lang="ru-RU" u="sng" dirty="0" smtClean="0"/>
              <a:t>Цвет</a:t>
            </a:r>
            <a:r>
              <a:rPr lang="ru-RU" dirty="0" smtClean="0"/>
              <a:t>: желто-голубой, серовато-коричневый, желтовато-бурый, голубой, голубовато-серый.</a:t>
            </a:r>
          </a:p>
          <a:p>
            <a:pPr marL="0" indent="0" algn="just">
              <a:buNone/>
            </a:pPr>
            <a:r>
              <a:rPr lang="ru-RU" u="sng" dirty="0" smtClean="0"/>
              <a:t>Ощущения</a:t>
            </a:r>
            <a:r>
              <a:rPr lang="ru-RU" dirty="0" smtClean="0"/>
              <a:t>: </a:t>
            </a:r>
            <a:r>
              <a:rPr lang="ru-RU" dirty="0"/>
              <a:t>л</a:t>
            </a:r>
            <a:r>
              <a:rPr lang="ru-RU" dirty="0" smtClean="0"/>
              <a:t>егкий </a:t>
            </a:r>
            <a:r>
              <a:rPr lang="ru-RU" dirty="0"/>
              <a:t>ветерок, запах талой земли, ласковое весеннее солнышко, свежесть весеннего </a:t>
            </a:r>
            <a:r>
              <a:rPr lang="ru-RU" dirty="0" smtClean="0"/>
              <a:t>воздуха.</a:t>
            </a:r>
          </a:p>
          <a:p>
            <a:pPr marL="0" indent="0" algn="just">
              <a:buNone/>
            </a:pPr>
            <a:r>
              <a:rPr lang="ru-RU" u="sng" dirty="0" smtClean="0"/>
              <a:t>Звук</a:t>
            </a:r>
            <a:r>
              <a:rPr lang="ru-RU" dirty="0" smtClean="0"/>
              <a:t>: </a:t>
            </a:r>
            <a:r>
              <a:rPr lang="ru-RU" dirty="0"/>
              <a:t>п</a:t>
            </a:r>
            <a:r>
              <a:rPr lang="ru-RU" dirty="0" smtClean="0"/>
              <a:t>тичьи </a:t>
            </a:r>
            <a:r>
              <a:rPr lang="ru-RU" dirty="0"/>
              <a:t>крики, гомон, шум, взмах крыльев, журчание воды, стекающей в </a:t>
            </a:r>
            <a:r>
              <a:rPr lang="ru-RU" dirty="0" smtClean="0"/>
              <a:t>пруд.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294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Опорные слова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u="sng" dirty="0"/>
              <a:t>Грачи</a:t>
            </a:r>
            <a:r>
              <a:rPr lang="ru-RU" dirty="0"/>
              <a:t> – вестники весны, старожилы, неугомонные, шумливые, веселые, суетливые, трудолюбивые.</a:t>
            </a:r>
          </a:p>
          <a:p>
            <a:r>
              <a:rPr lang="ru-RU" u="sng" dirty="0"/>
              <a:t>Березы</a:t>
            </a:r>
            <a:r>
              <a:rPr lang="ru-RU" dirty="0"/>
              <a:t> – русские красавицы, белоствольные, сероглазые, ожившие, с тонким кружевом ветвей.</a:t>
            </a:r>
          </a:p>
          <a:p>
            <a:r>
              <a:rPr lang="ru-RU" u="sng" dirty="0"/>
              <a:t>Небо</a:t>
            </a:r>
            <a:r>
              <a:rPr lang="ru-RU" dirty="0"/>
              <a:t> – невысокое, весеннее, блеклое, светло-голубое.</a:t>
            </a:r>
          </a:p>
          <a:p>
            <a:r>
              <a:rPr lang="ru-RU" u="sng" dirty="0"/>
              <a:t>Снег</a:t>
            </a:r>
            <a:r>
              <a:rPr lang="ru-RU" dirty="0"/>
              <a:t> – талый, посеревший, рыхлый, с робкими тенями от берез.</a:t>
            </a:r>
          </a:p>
          <a:p>
            <a:r>
              <a:rPr lang="ru-RU" u="sng" dirty="0"/>
              <a:t>Пруд</a:t>
            </a:r>
            <a:r>
              <a:rPr lang="ru-RU" dirty="0"/>
              <a:t> – оттаявший, с темной холодной водой, с отражающимися облаками. </a:t>
            </a:r>
          </a:p>
          <a:p>
            <a:r>
              <a:rPr lang="ru-RU" u="sng" dirty="0"/>
              <a:t>Церквушка</a:t>
            </a:r>
            <a:r>
              <a:rPr lang="ru-RU" dirty="0"/>
              <a:t> – старая, обветшалая.</a:t>
            </a:r>
          </a:p>
          <a:p>
            <a:r>
              <a:rPr lang="ru-RU" u="sng" dirty="0"/>
              <a:t>Домики, домишки </a:t>
            </a:r>
            <a:r>
              <a:rPr lang="ru-RU" dirty="0"/>
              <a:t>– деревянные, состарившиеся, с пошатнувшимися заборами, ветхие.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814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План сочинения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Алексей Кондратьевич Саврасов– основоположник лирического русского пейзажа. Его картина «Грачи прилетели».</a:t>
            </a:r>
          </a:p>
          <a:p>
            <a:pPr marL="514350" indent="-514350">
              <a:buAutoNum type="arabicPeriod"/>
            </a:pPr>
            <a:r>
              <a:rPr lang="ru-RU" dirty="0" smtClean="0"/>
              <a:t>Описание картины А.К. Саврасова «Грачи прилетели»:</a:t>
            </a:r>
          </a:p>
          <a:p>
            <a:pPr marL="0" indent="0">
              <a:buNone/>
            </a:pPr>
            <a:r>
              <a:rPr lang="ru-RU" dirty="0" smtClean="0"/>
              <a:t>          -пробуждение весны;</a:t>
            </a:r>
          </a:p>
          <a:p>
            <a:pPr marL="0" indent="0">
              <a:buNone/>
            </a:pPr>
            <a:r>
              <a:rPr lang="ru-RU" dirty="0" smtClean="0"/>
              <a:t>          -грачи-главные герои картины;</a:t>
            </a:r>
          </a:p>
          <a:p>
            <a:pPr marL="0" indent="0">
              <a:buNone/>
            </a:pPr>
            <a:r>
              <a:rPr lang="ru-RU" dirty="0" smtClean="0"/>
              <a:t>          -изобразительные средства картины: цвет, ощущения, запах.</a:t>
            </a:r>
          </a:p>
          <a:p>
            <a:pPr marL="0" indent="0">
              <a:buNone/>
            </a:pPr>
            <a:r>
              <a:rPr lang="ru-RU" dirty="0" smtClean="0"/>
              <a:t>3. Чувства, которые вызвала у меня эта картина.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516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err="1" smtClean="0"/>
              <a:t>А.Жемчужников</a:t>
            </a:r>
            <a:r>
              <a:rPr lang="ru-RU" sz="3100" b="1" dirty="0" smtClean="0"/>
              <a:t> «ГРАЧИ»</a:t>
            </a:r>
            <a:r>
              <a:rPr lang="ru-RU" sz="3100" b="1" dirty="0"/>
              <a:t/>
            </a:r>
            <a:br>
              <a:rPr lang="ru-RU" sz="3100" b="1" dirty="0"/>
            </a:br>
            <a:endParaRPr lang="ru-RU" sz="31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400" dirty="0" smtClean="0"/>
              <a:t>Лесок </a:t>
            </a:r>
            <a:r>
              <a:rPr lang="ru-RU" sz="6400" dirty="0"/>
              <a:t>дремал. Приход ничей</a:t>
            </a:r>
          </a:p>
          <a:p>
            <a:pPr marL="0" indent="0">
              <a:buNone/>
            </a:pPr>
            <a:r>
              <a:rPr lang="ru-RU" sz="6400" dirty="0"/>
              <a:t>Его покуда не тревожил.</a:t>
            </a:r>
          </a:p>
          <a:p>
            <a:pPr marL="0" indent="0">
              <a:buNone/>
            </a:pPr>
            <a:r>
              <a:rPr lang="ru-RU" sz="6400" dirty="0"/>
              <a:t>Но я пришел, и сонм грачей</a:t>
            </a:r>
          </a:p>
          <a:p>
            <a:pPr marL="0" indent="0">
              <a:buNone/>
            </a:pPr>
            <a:r>
              <a:rPr lang="ru-RU" sz="6400" dirty="0"/>
              <a:t>Взлетел, крича, и весь он ожил.</a:t>
            </a:r>
          </a:p>
          <a:p>
            <a:pPr marL="0" indent="0">
              <a:buNone/>
            </a:pPr>
            <a:r>
              <a:rPr lang="ru-RU" sz="6400" dirty="0"/>
              <a:t>Они, к полудню прилетев</a:t>
            </a:r>
          </a:p>
          <a:p>
            <a:pPr marL="0" indent="0">
              <a:buNone/>
            </a:pPr>
            <a:r>
              <a:rPr lang="ru-RU" sz="6400" dirty="0"/>
              <a:t>С прогулок утренних по нивам,</a:t>
            </a:r>
          </a:p>
          <a:p>
            <a:pPr marL="0" indent="0">
              <a:buNone/>
            </a:pPr>
            <a:r>
              <a:rPr lang="ru-RU" sz="6400" dirty="0"/>
              <a:t>Качались на верхах дерев</a:t>
            </a:r>
          </a:p>
          <a:p>
            <a:pPr marL="0" indent="0">
              <a:buNone/>
            </a:pPr>
            <a:r>
              <a:rPr lang="ru-RU" sz="6400" dirty="0"/>
              <a:t>В расположении сонливом.</a:t>
            </a:r>
          </a:p>
          <a:p>
            <a:pPr marL="0" indent="0">
              <a:buNone/>
            </a:pPr>
            <a:r>
              <a:rPr lang="ru-RU" sz="6400" dirty="0"/>
              <a:t>Я помешал; я их спугнул.</a:t>
            </a:r>
          </a:p>
          <a:p>
            <a:pPr marL="0" indent="0">
              <a:buNone/>
            </a:pPr>
            <a:r>
              <a:rPr lang="ru-RU" sz="6400" dirty="0"/>
              <a:t>Над рощей долго в шумной свалке</a:t>
            </a:r>
          </a:p>
          <a:p>
            <a:pPr marL="0" indent="0">
              <a:buNone/>
            </a:pPr>
            <a:r>
              <a:rPr lang="ru-RU" sz="6400" dirty="0"/>
              <a:t>Стоял грачей басистый гул,</a:t>
            </a:r>
          </a:p>
          <a:p>
            <a:pPr marL="0" indent="0">
              <a:buNone/>
            </a:pPr>
            <a:r>
              <a:rPr lang="ru-RU" sz="6400" dirty="0"/>
              <a:t>И звонко вторили им галки.</a:t>
            </a:r>
          </a:p>
          <a:p>
            <a:pPr marL="0" indent="0">
              <a:buNone/>
            </a:pPr>
            <a:r>
              <a:rPr lang="ru-RU" sz="6400" dirty="0"/>
              <a:t>Иным грачей несносен крик;</a:t>
            </a:r>
          </a:p>
          <a:p>
            <a:pPr marL="0" indent="0">
              <a:buNone/>
            </a:pPr>
            <a:r>
              <a:rPr lang="ru-RU" sz="6400" dirty="0"/>
              <a:t>А я его люблю, напротив.</a:t>
            </a:r>
          </a:p>
          <a:p>
            <a:pPr marL="0" indent="0">
              <a:buNone/>
            </a:pPr>
            <a:r>
              <a:rPr lang="ru-RU" sz="6400" dirty="0"/>
              <a:t>Я с детских лет к грачам привык,</a:t>
            </a:r>
          </a:p>
          <a:p>
            <a:pPr marL="0" indent="0">
              <a:buNone/>
            </a:pPr>
            <a:r>
              <a:rPr lang="ru-RU" sz="6400" dirty="0"/>
              <a:t>Себя их слушать приохотив.</a:t>
            </a:r>
          </a:p>
          <a:p>
            <a:pPr marL="0" indent="0">
              <a:buNone/>
            </a:pPr>
            <a:r>
              <a:rPr lang="ru-RU" sz="6400" dirty="0"/>
              <a:t>Друзья родной земли моей,</a:t>
            </a:r>
          </a:p>
          <a:p>
            <a:pPr marL="0" indent="0">
              <a:buNone/>
            </a:pPr>
            <a:r>
              <a:rPr lang="ru-RU" sz="6400" dirty="0"/>
              <a:t>Они, как я, здесь летом - дома.</a:t>
            </a:r>
          </a:p>
          <a:p>
            <a:pPr marL="0" indent="0">
              <a:buNone/>
            </a:pPr>
            <a:r>
              <a:rPr lang="ru-RU" sz="6400" dirty="0"/>
              <a:t>Непостижима без грачей</a:t>
            </a:r>
          </a:p>
          <a:p>
            <a:pPr marL="0" indent="0">
              <a:buNone/>
            </a:pPr>
            <a:r>
              <a:rPr lang="ru-RU" sz="6400" dirty="0"/>
              <a:t>Страна дубов и чернозема. </a:t>
            </a:r>
          </a:p>
          <a:p>
            <a:endParaRPr lang="ru-RU" dirty="0"/>
          </a:p>
        </p:txBody>
      </p:sp>
      <p:pic>
        <p:nvPicPr>
          <p:cNvPr id="4" name="Picture 2" descr="C:\Users\Larisa\Pictures\71977533_RooksBackOfSavraso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4686" y="1628800"/>
            <a:ext cx="3731036" cy="46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haykovskiy-Petr-Рl_ich-Vremena-goda-Vesna-Mart-Pesnya-zhavoronka(muzofon.com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email"/>
          <a:stretch>
            <a:fillRect/>
          </a:stretch>
        </p:blipFill>
        <p:spPr>
          <a:xfrm>
            <a:off x="467544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451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9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/>
              <a:t>Отрывок </a:t>
            </a:r>
            <a:r>
              <a:rPr lang="ru-RU" sz="3100" b="1" dirty="0"/>
              <a:t>из рассказа 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Г</a:t>
            </a:r>
            <a:r>
              <a:rPr lang="ru-RU" sz="3100" b="1" dirty="0"/>
              <a:t>. А. Скребицкого «Грачи прилетели</a:t>
            </a:r>
            <a:r>
              <a:rPr lang="ru-RU" sz="3100" b="1" dirty="0" smtClean="0"/>
              <a:t>»</a:t>
            </a:r>
            <a:r>
              <a:rPr lang="ru-RU" sz="3100" b="1" dirty="0"/>
              <a:t/>
            </a:r>
            <a:br>
              <a:rPr lang="ru-RU" sz="3100" b="1" dirty="0"/>
            </a:br>
            <a:endParaRPr lang="ru-RU" sz="31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Вот </a:t>
            </a:r>
            <a:r>
              <a:rPr lang="ru-RU" dirty="0"/>
              <a:t>и грачи прилетели. Как они хороши! Все черные, только вокруг клюва широкое белое пятно. За это грачей и зовут </a:t>
            </a:r>
            <a:r>
              <a:rPr lang="ru-RU" dirty="0" err="1"/>
              <a:t>белоносыми</a:t>
            </a:r>
            <a:r>
              <a:rPr lang="ru-RU" dirty="0"/>
              <a:t>. В нашем саду грачи на всех березах гнезда построили. Из одного гнезда черный хвост торчит, из другого тоже. Чуть-чуть друг друга хвостами не задевают. И ничего, сидят, не ссорятся. А вечером гвалт поднимут. </a:t>
            </a:r>
            <a:r>
              <a:rPr lang="ru-RU" dirty="0" err="1"/>
              <a:t>Михайлыч</a:t>
            </a:r>
            <a:r>
              <a:rPr lang="ru-RU" dirty="0"/>
              <a:t> слушает и похваливает:</a:t>
            </a:r>
          </a:p>
          <a:p>
            <a:pPr marL="0" indent="0" algn="just">
              <a:buNone/>
            </a:pPr>
            <a:r>
              <a:rPr lang="ru-RU" dirty="0" smtClean="0"/>
              <a:t>   - </a:t>
            </a:r>
            <a:r>
              <a:rPr lang="ru-RU" dirty="0"/>
              <a:t>Отлично поют! Милые птицы, первые весной прилетают. Послушав грачей, </a:t>
            </a:r>
            <a:r>
              <a:rPr lang="ru-RU" dirty="0" err="1"/>
              <a:t>Михайлыч</a:t>
            </a:r>
            <a:r>
              <a:rPr lang="ru-RU" dirty="0"/>
              <a:t> возвращается домой, идет в кабинет. Там, на стене, напротив письменного стола висит его любимая картина «Грачи прилетели». Я тоже очень люблю смотреть на эту картину, особенно под вечер. Лучи заходящего солнца розоватым светом разливаются по стене. Вот они осветили картину, и вмиг ожила березовая роща, и старая колокольня за ней, и уходящие вдаль весенние поля. Мне кажется, что я вижу это не на картине, а просто гляжу через окно на двор, на березы, на поля за рекой. </a:t>
            </a:r>
            <a:r>
              <a:rPr lang="ru-RU" dirty="0" err="1"/>
              <a:t>Михайлыч</a:t>
            </a:r>
            <a:r>
              <a:rPr lang="ru-RU" dirty="0"/>
              <a:t> тоже смотрит на эту картину и улыбается. И лицо у него такое доброе, счастливое и немножко грустное.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6149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Работа с текстом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Какова тема текста?</a:t>
            </a:r>
          </a:p>
          <a:p>
            <a:r>
              <a:rPr lang="ru-RU" dirty="0" smtClean="0"/>
              <a:t>Какова основная мысль текста?</a:t>
            </a:r>
          </a:p>
          <a:p>
            <a:r>
              <a:rPr lang="ru-RU" dirty="0"/>
              <a:t>Каков тип речи </a:t>
            </a:r>
            <a:r>
              <a:rPr lang="ru-RU" dirty="0" smtClean="0"/>
              <a:t>текста?</a:t>
            </a:r>
            <a:endParaRPr lang="ru-RU" dirty="0"/>
          </a:p>
          <a:p>
            <a:r>
              <a:rPr lang="ru-RU" dirty="0" smtClean="0"/>
              <a:t>Назовите стиль текста.</a:t>
            </a:r>
            <a:endParaRPr lang="ru-RU" dirty="0"/>
          </a:p>
          <a:p>
            <a:r>
              <a:rPr lang="ru-RU" dirty="0" smtClean="0"/>
              <a:t>Найдите в тексте эпитеты, с помощью которых автор описывает грачей.</a:t>
            </a:r>
          </a:p>
          <a:p>
            <a:r>
              <a:rPr lang="ru-RU" dirty="0" smtClean="0"/>
              <a:t>Скажите значение слова «гвалт».</a:t>
            </a:r>
          </a:p>
          <a:p>
            <a:r>
              <a:rPr lang="ru-RU" dirty="0" smtClean="0"/>
              <a:t>Объясните написание подчёркнутых орфограмм: </a:t>
            </a:r>
            <a:r>
              <a:rPr lang="ru-RU" dirty="0" err="1" smtClean="0"/>
              <a:t>бел</a:t>
            </a:r>
            <a:r>
              <a:rPr lang="ru-RU" u="sng" dirty="0" err="1" smtClean="0"/>
              <a:t>о</a:t>
            </a:r>
            <a:r>
              <a:rPr lang="ru-RU" dirty="0" err="1" smtClean="0"/>
              <a:t>носые</a:t>
            </a:r>
            <a:r>
              <a:rPr lang="ru-RU" dirty="0" smtClean="0"/>
              <a:t>, </a:t>
            </a:r>
            <a:r>
              <a:rPr lang="ru-RU" u="sng" dirty="0" smtClean="0"/>
              <a:t>сс</a:t>
            </a:r>
            <a:r>
              <a:rPr lang="ru-RU" dirty="0" smtClean="0"/>
              <a:t>орятся, чуть</a:t>
            </a:r>
            <a:r>
              <a:rPr lang="ru-RU" u="sng" dirty="0" smtClean="0"/>
              <a:t>-</a:t>
            </a:r>
            <a:r>
              <a:rPr lang="ru-RU" dirty="0" smtClean="0"/>
              <a:t>чуть, письме</a:t>
            </a:r>
            <a:r>
              <a:rPr lang="ru-RU" u="sng" dirty="0" smtClean="0"/>
              <a:t>нн</a:t>
            </a:r>
            <a:r>
              <a:rPr lang="ru-RU" dirty="0" smtClean="0"/>
              <a:t>ый (стол), </a:t>
            </a:r>
            <a:r>
              <a:rPr lang="ru-RU" u="sng" dirty="0" smtClean="0"/>
              <a:t>сч</a:t>
            </a:r>
            <a:r>
              <a:rPr lang="ru-RU" dirty="0" smtClean="0"/>
              <a:t>ас</a:t>
            </a:r>
            <a:r>
              <a:rPr lang="ru-RU" u="sng" dirty="0" smtClean="0"/>
              <a:t>т</a:t>
            </a:r>
            <a:r>
              <a:rPr lang="ru-RU" dirty="0" smtClean="0"/>
              <a:t>ливый, грус</a:t>
            </a:r>
            <a:r>
              <a:rPr lang="ru-RU" u="sng" dirty="0" smtClean="0"/>
              <a:t>т</a:t>
            </a:r>
            <a:r>
              <a:rPr lang="ru-RU" dirty="0" smtClean="0"/>
              <a:t>ный.</a:t>
            </a:r>
          </a:p>
          <a:p>
            <a:r>
              <a:rPr lang="ru-RU" dirty="0" smtClean="0"/>
              <a:t>Объясните знаки препинания в данном случае.</a:t>
            </a:r>
          </a:p>
          <a:p>
            <a:pPr marL="0" indent="0">
              <a:buNone/>
            </a:pPr>
            <a:r>
              <a:rPr lang="ru-RU" i="1" dirty="0" smtClean="0"/>
              <a:t>  </a:t>
            </a:r>
            <a:r>
              <a:rPr lang="ru-RU" i="1" dirty="0" err="1" smtClean="0"/>
              <a:t>Михайлыч</a:t>
            </a:r>
            <a:r>
              <a:rPr lang="ru-RU" i="1" dirty="0" smtClean="0"/>
              <a:t> </a:t>
            </a:r>
            <a:r>
              <a:rPr lang="ru-RU" i="1" dirty="0"/>
              <a:t>слушает и похваливает:</a:t>
            </a:r>
          </a:p>
          <a:p>
            <a:pPr marL="0" indent="0">
              <a:buNone/>
            </a:pPr>
            <a:r>
              <a:rPr lang="ru-RU" i="1" dirty="0"/>
              <a:t>   - Отлично поют! </a:t>
            </a:r>
            <a:endParaRPr lang="ru-RU" i="1" dirty="0" smtClean="0"/>
          </a:p>
          <a:p>
            <a:r>
              <a:rPr lang="ru-RU" dirty="0" smtClean="0"/>
              <a:t>Начертите схему данного предложения и объясните знаки препинания. </a:t>
            </a:r>
          </a:p>
          <a:p>
            <a:pPr marL="0" indent="0">
              <a:buNone/>
            </a:pPr>
            <a:r>
              <a:rPr lang="ru-RU" i="1" dirty="0"/>
              <a:t> </a:t>
            </a:r>
            <a:r>
              <a:rPr lang="ru-RU" i="1" dirty="0" smtClean="0"/>
              <a:t>Послушав </a:t>
            </a:r>
            <a:r>
              <a:rPr lang="ru-RU" i="1" dirty="0"/>
              <a:t>грачей, </a:t>
            </a:r>
            <a:r>
              <a:rPr lang="ru-RU" i="1" dirty="0" err="1"/>
              <a:t>Михайлыч</a:t>
            </a:r>
            <a:r>
              <a:rPr lang="ru-RU" i="1" dirty="0"/>
              <a:t> возвращается домой, идет в кабинет.</a:t>
            </a:r>
            <a:endParaRPr lang="ru-RU" i="1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4827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Возьмите на заметку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ru-RU" sz="2400" b="1" u="sng" dirty="0" err="1" smtClean="0"/>
              <a:t>Михайлыч</a:t>
            </a:r>
            <a:r>
              <a:rPr lang="ru-RU" sz="2400" dirty="0"/>
              <a:t>. В разговорных формах отчеств от мужских имен суффиксы -</a:t>
            </a:r>
            <a:r>
              <a:rPr lang="ru-RU" sz="2400" dirty="0" err="1"/>
              <a:t>ович</a:t>
            </a:r>
            <a:r>
              <a:rPr lang="ru-RU" sz="2400" dirty="0"/>
              <a:t>, -</a:t>
            </a:r>
            <a:r>
              <a:rPr lang="ru-RU" sz="2400" dirty="0" err="1"/>
              <a:t>евич</a:t>
            </a:r>
            <a:r>
              <a:rPr lang="ru-RU" sz="2400" dirty="0"/>
              <a:t> заменяются суффиксами -</a:t>
            </a:r>
            <a:r>
              <a:rPr lang="ru-RU" sz="2400" dirty="0" err="1"/>
              <a:t>ыч</a:t>
            </a:r>
            <a:r>
              <a:rPr lang="ru-RU" sz="2400" dirty="0"/>
              <a:t>, -</a:t>
            </a:r>
            <a:r>
              <a:rPr lang="ru-RU" sz="2400" dirty="0" err="1"/>
              <a:t>ич</a:t>
            </a:r>
            <a:r>
              <a:rPr lang="ru-RU" sz="2400" dirty="0"/>
              <a:t> (Александрович — </a:t>
            </a:r>
            <a:r>
              <a:rPr lang="ru-RU" sz="2400" dirty="0" err="1"/>
              <a:t>Александрыч</a:t>
            </a:r>
            <a:r>
              <a:rPr lang="ru-RU" sz="2400" dirty="0"/>
              <a:t>; Михайлович - </a:t>
            </a:r>
            <a:r>
              <a:rPr lang="ru-RU" sz="2400" dirty="0" err="1"/>
              <a:t>Михайлыч</a:t>
            </a:r>
            <a:r>
              <a:rPr lang="ru-RU" sz="2400" dirty="0"/>
              <a:t>).</a:t>
            </a:r>
            <a:endParaRPr lang="en-US" sz="2400" dirty="0"/>
          </a:p>
          <a:p>
            <a:pPr algn="just"/>
            <a:r>
              <a:rPr lang="ru-RU" sz="2400" dirty="0" smtClean="0"/>
              <a:t>Трехчленное </a:t>
            </a:r>
            <a:r>
              <a:rPr lang="ru-RU" sz="2400" dirty="0"/>
              <a:t>именование людей — имя, отчество, фамилия — особенность русского языка. </a:t>
            </a:r>
            <a:r>
              <a:rPr lang="ru-RU" sz="2400" dirty="0" smtClean="0"/>
              <a:t>Отчество</a:t>
            </a:r>
            <a:r>
              <a:rPr lang="ru-RU" sz="2400" dirty="0"/>
              <a:t> — знак вежливости, почтительного отношения к человеку. В просторечии существует обычай называть человека в знак глубокого уважения к нему не по имени, а только по отчеству (</a:t>
            </a:r>
            <a:r>
              <a:rPr lang="ru-RU" sz="2400" i="1" dirty="0"/>
              <a:t>Михайлович, Андреевич</a:t>
            </a:r>
            <a:r>
              <a:rPr lang="ru-RU" sz="2400" dirty="0"/>
              <a:t> или </a:t>
            </a:r>
            <a:r>
              <a:rPr lang="ru-RU" sz="2400" i="1" dirty="0" err="1"/>
              <a:t>Михайлыч</a:t>
            </a:r>
            <a:r>
              <a:rPr lang="ru-RU" sz="2400" i="1" dirty="0"/>
              <a:t>, </a:t>
            </a:r>
            <a:r>
              <a:rPr lang="ru-RU" sz="2400" i="1" dirty="0" err="1" smtClean="0"/>
              <a:t>Анд</a:t>
            </a:r>
            <a:r>
              <a:rPr lang="ru-RU" sz="2800" i="1" dirty="0" err="1" smtClean="0"/>
              <a:t>реич</a:t>
            </a:r>
            <a:r>
              <a:rPr lang="ru-RU" sz="2400" dirty="0" smtClean="0"/>
              <a:t>) </a:t>
            </a:r>
            <a:r>
              <a:rPr lang="ru-RU" sz="2400" baseline="30000" dirty="0" smtClean="0"/>
              <a:t>4</a:t>
            </a:r>
            <a:r>
              <a:rPr lang="ru-RU" sz="2400" dirty="0" smtClean="0"/>
              <a:t>. </a:t>
            </a: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 smtClean="0"/>
              <a:t>________________________</a:t>
            </a:r>
            <a:endParaRPr lang="ru-RU" sz="2400" dirty="0" smtClean="0"/>
          </a:p>
          <a:p>
            <a:pPr marL="0" indent="0">
              <a:buNone/>
            </a:pPr>
            <a:r>
              <a:rPr lang="ru-RU" sz="1600" baseline="30000" dirty="0"/>
              <a:t>4</a:t>
            </a:r>
            <a:r>
              <a:rPr lang="ru-RU" sz="1600" baseline="30000" dirty="0" smtClean="0"/>
              <a:t> </a:t>
            </a:r>
            <a:r>
              <a:rPr lang="ru-RU" sz="1600" dirty="0" smtClean="0"/>
              <a:t>Портал </a:t>
            </a:r>
            <a:r>
              <a:rPr lang="en-US" sz="1600" dirty="0" smtClean="0"/>
              <a:t>gramota.ru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72411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6632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    </a:t>
            </a:r>
            <a:r>
              <a:rPr lang="ru-RU" sz="11200" b="1" dirty="0" smtClean="0"/>
              <a:t>Пример сочинения</a:t>
            </a:r>
          </a:p>
          <a:p>
            <a:pPr marL="0" indent="0" algn="just">
              <a:buNone/>
            </a:pPr>
            <a:r>
              <a:rPr lang="ru-RU" sz="8000" dirty="0" smtClean="0"/>
              <a:t>«Грачи прилетели» представляет собой </a:t>
            </a:r>
            <a:r>
              <a:rPr lang="ru-RU" sz="8000" u="sng" dirty="0" smtClean="0"/>
              <a:t>скромный пейзаж</a:t>
            </a:r>
            <a:r>
              <a:rPr lang="ru-RU" sz="8000" dirty="0" smtClean="0"/>
              <a:t>, до мельчайших подробностей </a:t>
            </a:r>
            <a:r>
              <a:rPr lang="ru-RU" sz="8000" u="sng" dirty="0" smtClean="0"/>
              <a:t>знакомый любому жителю </a:t>
            </a:r>
            <a:r>
              <a:rPr lang="ru-RU" sz="8000" dirty="0" smtClean="0"/>
              <a:t>средней полосы </a:t>
            </a:r>
            <a:r>
              <a:rPr lang="ru-RU" sz="8000" u="sng" dirty="0" smtClean="0"/>
              <a:t>России</a:t>
            </a:r>
            <a:r>
              <a:rPr lang="ru-RU" sz="8000" dirty="0" smtClean="0"/>
              <a:t>, наполненный </a:t>
            </a:r>
            <a:r>
              <a:rPr lang="ru-RU" sz="8000" u="sng" dirty="0" smtClean="0"/>
              <a:t>высокой поэзией и лиризмом</a:t>
            </a:r>
            <a:r>
              <a:rPr lang="ru-RU" sz="8000" dirty="0" smtClean="0"/>
              <a:t>. Под </a:t>
            </a:r>
            <a:r>
              <a:rPr lang="ru-RU" sz="8000" u="sng" dirty="0" smtClean="0"/>
              <a:t>пасмурным</a:t>
            </a:r>
            <a:r>
              <a:rPr lang="ru-RU" sz="8000" dirty="0" smtClean="0"/>
              <a:t> и </a:t>
            </a:r>
            <a:r>
              <a:rPr lang="ru-RU" sz="8000" u="sng" dirty="0" smtClean="0"/>
              <a:t>промозглым небом </a:t>
            </a:r>
            <a:r>
              <a:rPr lang="ru-RU" sz="8000" dirty="0" smtClean="0"/>
              <a:t>окраины </a:t>
            </a:r>
            <a:r>
              <a:rPr lang="ru-RU" sz="8000" u="sng" dirty="0" smtClean="0"/>
              <a:t>глухого провинциального городка </a:t>
            </a:r>
            <a:r>
              <a:rPr lang="ru-RU" sz="8000" dirty="0" smtClean="0"/>
              <a:t>чувствуется </a:t>
            </a:r>
            <a:r>
              <a:rPr lang="ru-RU" sz="8000" u="sng" dirty="0" smtClean="0"/>
              <a:t>душа</a:t>
            </a:r>
            <a:r>
              <a:rPr lang="ru-RU" sz="8000" dirty="0" smtClean="0"/>
              <a:t> и </a:t>
            </a:r>
            <a:r>
              <a:rPr lang="ru-RU" sz="8000" u="sng" dirty="0" smtClean="0"/>
              <a:t>боль</a:t>
            </a:r>
            <a:r>
              <a:rPr lang="ru-RU" sz="8000" dirty="0" smtClean="0"/>
              <a:t> русского человека. </a:t>
            </a:r>
          </a:p>
          <a:p>
            <a:pPr marL="0" indent="0" algn="just">
              <a:buNone/>
            </a:pPr>
            <a:r>
              <a:rPr lang="ru-RU" sz="8000" dirty="0" smtClean="0"/>
              <a:t>     На </a:t>
            </a:r>
            <a:r>
              <a:rPr lang="ru-RU" sz="8000" u="sng" dirty="0" smtClean="0"/>
              <a:t>переднем плане </a:t>
            </a:r>
            <a:r>
              <a:rPr lang="ru-RU" sz="8000" dirty="0" smtClean="0"/>
              <a:t>изображена группа </a:t>
            </a:r>
            <a:r>
              <a:rPr lang="ru-RU" sz="8000" u="sng" dirty="0" smtClean="0"/>
              <a:t>кривых берёз</a:t>
            </a:r>
            <a:r>
              <a:rPr lang="ru-RU" sz="8000" dirty="0" smtClean="0"/>
              <a:t>, в ветвях которых прилетевшие грачи обустраивают свои </a:t>
            </a:r>
            <a:r>
              <a:rPr lang="ru-RU" sz="8000" u="sng" dirty="0" smtClean="0"/>
              <a:t>массивные гнёзда</a:t>
            </a:r>
            <a:r>
              <a:rPr lang="ru-RU" sz="8000" dirty="0" smtClean="0"/>
              <a:t>. За ними среди </a:t>
            </a:r>
            <a:r>
              <a:rPr lang="ru-RU" sz="8000" u="sng" dirty="0" smtClean="0"/>
              <a:t>серых бревенчатых домов </a:t>
            </a:r>
            <a:r>
              <a:rPr lang="ru-RU" sz="8000" dirty="0" smtClean="0"/>
              <a:t>возвышается </a:t>
            </a:r>
            <a:r>
              <a:rPr lang="ru-RU" sz="8000" u="sng" dirty="0" smtClean="0"/>
              <a:t>шатровая колокольня сельской церкви</a:t>
            </a:r>
            <a:r>
              <a:rPr lang="ru-RU" sz="8000" dirty="0" smtClean="0"/>
              <a:t>, а вдали </a:t>
            </a:r>
            <a:r>
              <a:rPr lang="ru-RU" sz="8000" u="sng" dirty="0" smtClean="0"/>
              <a:t>талым снегом </a:t>
            </a:r>
            <a:r>
              <a:rPr lang="ru-RU" sz="8000" dirty="0" smtClean="0"/>
              <a:t>синеют </a:t>
            </a:r>
            <a:r>
              <a:rPr lang="ru-RU" sz="8000" u="sng" dirty="0" smtClean="0"/>
              <a:t>обширные поля</a:t>
            </a:r>
            <a:r>
              <a:rPr lang="ru-RU" sz="8000" dirty="0" smtClean="0"/>
              <a:t>. Сквозь </a:t>
            </a:r>
            <a:r>
              <a:rPr lang="ru-RU" sz="8000" u="sng" dirty="0" smtClean="0"/>
              <a:t>прозрачный</a:t>
            </a:r>
            <a:r>
              <a:rPr lang="ru-RU" sz="8000" dirty="0" smtClean="0"/>
              <a:t> и </a:t>
            </a:r>
            <a:r>
              <a:rPr lang="ru-RU" sz="8000" u="sng" dirty="0" smtClean="0"/>
              <a:t>влажный воздух </a:t>
            </a:r>
            <a:r>
              <a:rPr lang="ru-RU" sz="8000" dirty="0" smtClean="0"/>
              <a:t>передано движение справа налево мягкого света от </a:t>
            </a:r>
            <a:r>
              <a:rPr lang="ru-RU" sz="8000" u="sng" dirty="0" smtClean="0"/>
              <a:t>косых лучей весеннего солнца</a:t>
            </a:r>
            <a:r>
              <a:rPr lang="ru-RU" sz="8000" dirty="0" smtClean="0"/>
              <a:t>. На </a:t>
            </a:r>
            <a:r>
              <a:rPr lang="ru-RU" sz="8000" u="sng" dirty="0" smtClean="0"/>
              <a:t>чуть потемневшем</a:t>
            </a:r>
            <a:r>
              <a:rPr lang="ru-RU" sz="8000" dirty="0" smtClean="0"/>
              <a:t>, но всё ещё </a:t>
            </a:r>
            <a:r>
              <a:rPr lang="ru-RU" sz="8000" u="sng" dirty="0" smtClean="0"/>
              <a:t>белом снегу </a:t>
            </a:r>
            <a:r>
              <a:rPr lang="ru-RU" sz="8000" dirty="0" smtClean="0"/>
              <a:t>лежат лёгкие </a:t>
            </a:r>
            <a:r>
              <a:rPr lang="ru-RU" sz="8000" u="sng" dirty="0" smtClean="0"/>
              <a:t>тени берёз</a:t>
            </a:r>
            <a:r>
              <a:rPr lang="ru-RU" sz="8000" dirty="0" smtClean="0"/>
              <a:t>, а на бугре у забора заметен </a:t>
            </a:r>
            <a:r>
              <a:rPr lang="ru-RU" sz="8000" u="sng" dirty="0" smtClean="0"/>
              <a:t>розовато-золотистый</a:t>
            </a:r>
            <a:r>
              <a:rPr lang="ru-RU" sz="8000" dirty="0" smtClean="0"/>
              <a:t> отсвет от солнца, которое, очевидно, клонится к закату. Мягкая, </a:t>
            </a:r>
            <a:r>
              <a:rPr lang="ru-RU" sz="8000" u="sng" dirty="0" smtClean="0"/>
              <a:t>тонко разработанная лаконичная колористическая гамма</a:t>
            </a:r>
            <a:r>
              <a:rPr lang="ru-RU" sz="8000" dirty="0" smtClean="0"/>
              <a:t>, у которой в пределах одного цвета малозаметно меняются холодные и тёплые тона, наиболее достоверно передаёт состояние природы, </a:t>
            </a:r>
            <a:r>
              <a:rPr lang="ru-RU" sz="8000" u="sng" dirty="0" smtClean="0"/>
              <a:t>только что разбуженной от долгого зимнего сна </a:t>
            </a:r>
            <a:r>
              <a:rPr lang="ru-RU" sz="8000" dirty="0" smtClean="0"/>
              <a:t>лёгким дуновением </a:t>
            </a:r>
            <a:r>
              <a:rPr lang="ru-RU" sz="8000" u="sng" dirty="0" smtClean="0"/>
              <a:t>тёплого ветра</a:t>
            </a:r>
            <a:r>
              <a:rPr lang="ru-RU" sz="8000" dirty="0" smtClean="0"/>
              <a:t>.</a:t>
            </a:r>
          </a:p>
          <a:p>
            <a:pPr marL="0" indent="0" algn="just">
              <a:buNone/>
            </a:pPr>
            <a:r>
              <a:rPr lang="ru-RU" sz="8000" dirty="0"/>
              <a:t> </a:t>
            </a:r>
            <a:r>
              <a:rPr lang="ru-RU" sz="8000" dirty="0" smtClean="0"/>
              <a:t>   В этой работе художник не только проявил высокое мастерство в поэтическом выражении обыденного мотива, но и достиг удивительного состояния </a:t>
            </a:r>
            <a:r>
              <a:rPr lang="ru-RU" sz="8000" u="sng" dirty="0" smtClean="0"/>
              <a:t>единства русской природы </a:t>
            </a:r>
            <a:r>
              <a:rPr lang="ru-RU" sz="8000" dirty="0" smtClean="0"/>
              <a:t>и </a:t>
            </a:r>
            <a:r>
              <a:rPr lang="ru-RU" sz="8000" u="sng" dirty="0" smtClean="0"/>
              <a:t>народного настроения </a:t>
            </a:r>
            <a:r>
              <a:rPr lang="ru-RU" sz="8000" baseline="30000" dirty="0" smtClean="0"/>
              <a:t>5</a:t>
            </a:r>
            <a:r>
              <a:rPr lang="ru-RU" sz="8000" dirty="0"/>
              <a:t>.</a:t>
            </a:r>
          </a:p>
          <a:p>
            <a:pPr marL="0" indent="0" algn="just">
              <a:buNone/>
            </a:pPr>
            <a:r>
              <a:rPr lang="ru-RU" sz="8000" dirty="0" smtClean="0"/>
              <a:t>_____________________________</a:t>
            </a:r>
          </a:p>
          <a:p>
            <a:pPr marL="0" indent="0" algn="just">
              <a:buNone/>
            </a:pPr>
            <a:r>
              <a:rPr lang="ru-RU" sz="5600" dirty="0" smtClean="0"/>
              <a:t>         </a:t>
            </a:r>
            <a:r>
              <a:rPr lang="ru-RU" sz="6000" baseline="30000" dirty="0" smtClean="0"/>
              <a:t>5 </a:t>
            </a:r>
            <a:r>
              <a:rPr lang="ru-RU" sz="5600" dirty="0" smtClean="0"/>
              <a:t>Алексей </a:t>
            </a:r>
            <a:r>
              <a:rPr lang="ru-RU" sz="5600" dirty="0"/>
              <a:t>Кондратьевич Саврасов. Том 22. </a:t>
            </a:r>
            <a:r>
              <a:rPr lang="ru-RU" sz="5600" dirty="0" err="1"/>
              <a:t>Изд.дом</a:t>
            </a:r>
            <a:r>
              <a:rPr lang="ru-RU" sz="5600" dirty="0"/>
              <a:t> «Комсомольская правда»: М., </a:t>
            </a:r>
            <a:r>
              <a:rPr lang="ru-RU" sz="5600" dirty="0" smtClean="0"/>
              <a:t>2010 [с.18-21]</a:t>
            </a:r>
            <a:endParaRPr lang="ru-RU" sz="5600" dirty="0"/>
          </a:p>
        </p:txBody>
      </p:sp>
    </p:spTree>
    <p:extLst>
      <p:ext uri="{BB962C8B-B14F-4D97-AF65-F5344CB8AC3E}">
        <p14:creationId xmlns:p14="http://schemas.microsoft.com/office/powerpoint/2010/main" xmlns="" val="60835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Литература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http://</a:t>
            </a:r>
            <a:r>
              <a:rPr lang="en-US" dirty="0" smtClean="0"/>
              <a:t>ru.wikipedia.org</a:t>
            </a:r>
            <a:r>
              <a:rPr lang="ru-RU" dirty="0" smtClean="0"/>
              <a:t>;</a:t>
            </a:r>
          </a:p>
          <a:p>
            <a:r>
              <a:rPr lang="ru-RU" dirty="0" smtClean="0"/>
              <a:t>Алексей Кондратьевич Саврасов. Том 22. </a:t>
            </a:r>
            <a:r>
              <a:rPr lang="ru-RU" dirty="0" err="1" smtClean="0"/>
              <a:t>Изд.дом</a:t>
            </a:r>
            <a:r>
              <a:rPr lang="ru-RU" dirty="0" smtClean="0"/>
              <a:t> «Комсомольская правда»: М., 2010;</a:t>
            </a:r>
          </a:p>
          <a:p>
            <a:r>
              <a:rPr lang="ru-RU" dirty="0" smtClean="0"/>
              <a:t>Портал </a:t>
            </a:r>
            <a:r>
              <a:rPr lang="en-US" dirty="0" smtClean="0"/>
              <a:t>gramota.ru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smtClean="0"/>
              <a:t>Толковый </a:t>
            </a:r>
            <a:r>
              <a:rPr lang="ru-RU" dirty="0"/>
              <a:t>словарь русского языка С.И. </a:t>
            </a:r>
            <a:r>
              <a:rPr lang="ru-RU" dirty="0" smtClean="0"/>
              <a:t>Ожегова; </a:t>
            </a:r>
            <a:endParaRPr lang="ru-RU" dirty="0"/>
          </a:p>
          <a:p>
            <a:r>
              <a:rPr lang="ru-RU" dirty="0"/>
              <a:t>Яндекс. Словари. Словарь изобразительного искусства. – 2004 </a:t>
            </a:r>
            <a:r>
              <a:rPr lang="ru-RU" dirty="0" smtClean="0"/>
              <a:t>– 2009.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156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340768"/>
            <a:ext cx="4114800" cy="2880320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200" b="1" dirty="0" smtClean="0"/>
              <a:t>Алексей </a:t>
            </a:r>
            <a:r>
              <a:rPr lang="ru-RU" sz="2200" b="1" dirty="0"/>
              <a:t>Кондратьевич Саврасов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(</a:t>
            </a:r>
            <a:r>
              <a:rPr lang="ru-RU" sz="2200" b="1" dirty="0"/>
              <a:t>1830-1897)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800" dirty="0"/>
              <a:t>Р</a:t>
            </a:r>
            <a:r>
              <a:rPr lang="ru-RU" sz="2000" dirty="0" smtClean="0"/>
              <a:t>усский </a:t>
            </a:r>
            <a:r>
              <a:rPr lang="ru-RU" sz="2000" dirty="0"/>
              <a:t>художник-пейзажист, один из членов-учредителей Товарищества передвижников, автор хрестоматийного пейзажа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/>
              <a:t>Грачи прилетели».</a:t>
            </a:r>
            <a:br>
              <a:rPr lang="ru-RU" sz="2000" dirty="0"/>
            </a:br>
            <a:r>
              <a:rPr lang="ru-RU" sz="1800" dirty="0" smtClean="0"/>
              <a:t>Б</a:t>
            </a:r>
            <a:r>
              <a:rPr lang="ru-RU" sz="2000" dirty="0" smtClean="0">
                <a:cs typeface="FreesiaUPC" pitchFamily="34" charset="-34"/>
              </a:rPr>
              <a:t>ыл </a:t>
            </a:r>
            <a:r>
              <a:rPr lang="ru-RU" sz="2000" dirty="0">
                <a:cs typeface="FreesiaUPC" pitchFamily="34" charset="-34"/>
              </a:rPr>
              <a:t>одним из основоположников русской пейзажной живописи. </a:t>
            </a:r>
            <a:r>
              <a:rPr lang="ru-RU" sz="2000" dirty="0" smtClean="0">
                <a:cs typeface="FreesiaUPC" pitchFamily="34" charset="-34"/>
              </a:rPr>
              <a:t/>
            </a:r>
            <a:br>
              <a:rPr lang="ru-RU" sz="2000" dirty="0" smtClean="0">
                <a:cs typeface="FreesiaUPC" pitchFamily="34" charset="-34"/>
              </a:rPr>
            </a:br>
            <a:r>
              <a:rPr lang="ru-RU" sz="2000" dirty="0" smtClean="0">
                <a:cs typeface="FreesiaUPC" pitchFamily="34" charset="-34"/>
              </a:rPr>
              <a:t>В </a:t>
            </a:r>
            <a:r>
              <a:rPr lang="ru-RU" sz="2000" dirty="0">
                <a:cs typeface="FreesiaUPC" pitchFamily="34" charset="-34"/>
              </a:rPr>
              <a:t>1850 году он </a:t>
            </a:r>
            <a:r>
              <a:rPr lang="ru-RU" sz="2000" dirty="0" smtClean="0">
                <a:cs typeface="FreesiaUPC" pitchFamily="34" charset="-34"/>
              </a:rPr>
              <a:t>окон­чил </a:t>
            </a:r>
            <a:r>
              <a:rPr lang="ru-RU" sz="2000" dirty="0">
                <a:cs typeface="FreesiaUPC" pitchFamily="34" charset="-34"/>
              </a:rPr>
              <a:t>училище живописи, ваяния и зодчества, получил звание художника. </a:t>
            </a:r>
            <a:r>
              <a:rPr lang="ru-RU" sz="2000" dirty="0" smtClean="0">
                <a:cs typeface="FreesiaUPC" pitchFamily="34" charset="-34"/>
              </a:rPr>
              <a:t/>
            </a:r>
            <a:br>
              <a:rPr lang="ru-RU" sz="2000" dirty="0" smtClean="0">
                <a:cs typeface="FreesiaUPC" pitchFamily="34" charset="-34"/>
              </a:rPr>
            </a:br>
            <a:endParaRPr lang="ru-RU" sz="2000" dirty="0">
              <a:cs typeface="FreesiaUPC" pitchFamily="34" charset="-34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3" y="6021288"/>
            <a:ext cx="4680521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 smtClean="0"/>
              <a:t>А.К. Саврасов. 1870-е гг. Автор неизвестен	</a:t>
            </a:r>
            <a:endParaRPr lang="ru-RU" sz="1600" dirty="0"/>
          </a:p>
        </p:txBody>
      </p:sp>
      <p:pic>
        <p:nvPicPr>
          <p:cNvPr id="1027" name="Picture 3" descr="C:\Users\Larisa\Pictures\399px-Savrasov_phot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672408" cy="551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512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013176"/>
            <a:ext cx="8229600" cy="6809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cs typeface="FreesiaUPC" pitchFamily="34" charset="-34"/>
              </a:rPr>
              <a:t> «</a:t>
            </a:r>
            <a:r>
              <a:rPr lang="ru-RU" sz="1800" b="1" dirty="0">
                <a:cs typeface="FreesiaUPC" pitchFamily="34" charset="-34"/>
              </a:rPr>
              <a:t>Вид в окрестностях </a:t>
            </a:r>
            <a:r>
              <a:rPr lang="ru-RU" sz="1800" b="1" dirty="0" smtClean="0">
                <a:cs typeface="FreesiaUPC" pitchFamily="34" charset="-34"/>
              </a:rPr>
              <a:t>Ораниенбаума» 1854</a:t>
            </a:r>
          </a:p>
          <a:p>
            <a:pPr marL="0" indent="0" algn="ctr">
              <a:buNone/>
            </a:pPr>
            <a:r>
              <a:rPr lang="ru-RU" sz="1800" dirty="0"/>
              <a:t>В 1854 </a:t>
            </a:r>
            <a:r>
              <a:rPr lang="ru-RU" sz="1800" dirty="0" smtClean="0"/>
              <a:t>году Саврасов </a:t>
            </a:r>
            <a:r>
              <a:rPr lang="ru-RU" sz="1800" dirty="0"/>
              <a:t>написал </a:t>
            </a:r>
            <a:r>
              <a:rPr lang="ru-RU" sz="1800" dirty="0" smtClean="0"/>
              <a:t>картину «Вид </a:t>
            </a:r>
            <a:r>
              <a:rPr lang="ru-RU" sz="1800" dirty="0"/>
              <a:t>в окрестностях Ораниенбаума». Полотно было исполне­но с таким мастерством и искренним чувством, что императорская Академия художеств присвоила Саврасову почетное звание </a:t>
            </a:r>
            <a:r>
              <a:rPr lang="ru-RU" sz="1800" u="sng" dirty="0"/>
              <a:t>академика живописи</a:t>
            </a:r>
            <a:r>
              <a:rPr lang="ru-RU" sz="1800" dirty="0"/>
              <a:t>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2050" name="Picture 2" descr="C:\Users\Larisa\Pictures\0711081106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8680"/>
            <a:ext cx="5803404" cy="393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189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4088" y="332656"/>
            <a:ext cx="34918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«</a:t>
            </a:r>
            <a:r>
              <a:rPr lang="ru-RU" b="1" dirty="0" smtClean="0"/>
              <a:t>Грачи прилетели» (1871)</a:t>
            </a:r>
            <a:r>
              <a:rPr lang="ru-RU" dirty="0" smtClean="0"/>
              <a:t> </a:t>
            </a:r>
            <a:r>
              <a:rPr lang="ru-RU" dirty="0"/>
              <a:t>— знаменитая картина русского художника </a:t>
            </a:r>
            <a:r>
              <a:rPr lang="ru-RU" dirty="0" smtClean="0"/>
              <a:t>Алексея Саврасова, </a:t>
            </a:r>
            <a:r>
              <a:rPr lang="ru-RU" dirty="0"/>
              <a:t>созданная в </a:t>
            </a:r>
            <a:r>
              <a:rPr lang="ru-RU" dirty="0" smtClean="0"/>
              <a:t>1871 году.</a:t>
            </a:r>
          </a:p>
          <a:p>
            <a:pPr algn="just"/>
            <a:r>
              <a:rPr lang="ru-RU" dirty="0" smtClean="0"/>
              <a:t>Она </a:t>
            </a:r>
            <a:r>
              <a:rPr lang="ru-RU" dirty="0"/>
              <a:t>является самым известным произведением </a:t>
            </a:r>
            <a:r>
              <a:rPr lang="ru-RU" dirty="0" smtClean="0"/>
              <a:t>Саврасова.</a:t>
            </a:r>
            <a:endParaRPr lang="ru-RU" dirty="0"/>
          </a:p>
          <a:p>
            <a:pPr algn="just"/>
            <a:r>
              <a:rPr lang="ru-RU" dirty="0" smtClean="0"/>
              <a:t>В </a:t>
            </a:r>
            <a:r>
              <a:rPr lang="ru-RU" dirty="0"/>
              <a:t>конце </a:t>
            </a:r>
            <a:r>
              <a:rPr lang="ru-RU" dirty="0" smtClean="0"/>
              <a:t>1871 года картина впервые </a:t>
            </a:r>
            <a:r>
              <a:rPr lang="ru-RU" dirty="0"/>
              <a:t>предстала перед </a:t>
            </a:r>
            <a:r>
              <a:rPr lang="ru-RU" dirty="0" smtClean="0"/>
              <a:t>публикой.</a:t>
            </a:r>
          </a:p>
          <a:p>
            <a:pPr algn="just"/>
            <a:r>
              <a:rPr lang="ru-RU" dirty="0" smtClean="0"/>
              <a:t> «Грачи прилетели» </a:t>
            </a:r>
            <a:r>
              <a:rPr lang="ru-RU" dirty="0"/>
              <a:t>стали открытием в живописи. </a:t>
            </a:r>
            <a:endParaRPr lang="ru-RU" dirty="0" smtClean="0"/>
          </a:p>
          <a:p>
            <a:pPr algn="just"/>
            <a:r>
              <a:rPr lang="ru-RU" dirty="0" smtClean="0"/>
              <a:t>Произведение </a:t>
            </a:r>
            <a:r>
              <a:rPr lang="ru-RU" dirty="0"/>
              <a:t>было сразу же куплено </a:t>
            </a:r>
            <a:r>
              <a:rPr lang="ru-RU" dirty="0" smtClean="0"/>
              <a:t>Павлом Третьяковым </a:t>
            </a:r>
            <a:r>
              <a:rPr lang="ru-RU" dirty="0"/>
              <a:t>для его коллекции. </a:t>
            </a:r>
            <a:r>
              <a:rPr lang="ru-RU" dirty="0" smtClean="0"/>
              <a:t>Сейчас картина </a:t>
            </a:r>
            <a:r>
              <a:rPr lang="ru-RU" dirty="0"/>
              <a:t>хранится в Третьяковской галерее. </a:t>
            </a:r>
            <a:endParaRPr lang="ru-RU" dirty="0" smtClean="0"/>
          </a:p>
          <a:p>
            <a:pPr algn="just"/>
            <a:r>
              <a:rPr lang="ru-RU" dirty="0" smtClean="0"/>
              <a:t>В 1872 году Саврасову </a:t>
            </a:r>
            <a:r>
              <a:rPr lang="ru-RU" dirty="0"/>
              <a:t>было впервые заказано повторение картины «Грачи прилетели». Позже А. Саврасовым было сделано ещё несколько </a:t>
            </a:r>
            <a:r>
              <a:rPr lang="ru-RU" dirty="0" smtClean="0"/>
              <a:t>реплик картины</a:t>
            </a:r>
            <a:r>
              <a:rPr lang="ru-RU" dirty="0"/>
              <a:t>.</a:t>
            </a:r>
          </a:p>
        </p:txBody>
      </p:sp>
      <p:pic>
        <p:nvPicPr>
          <p:cNvPr id="1026" name="Picture 2" descr="C:\Users\Larisa\Pictures\71977533_RooksBackOfSavraso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39" y="188640"/>
            <a:ext cx="497895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386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Словарная работа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dirty="0" smtClean="0"/>
              <a:t>РЕПЛИКА </a:t>
            </a:r>
            <a:r>
              <a:rPr lang="ru-RU" sz="2800" dirty="0" smtClean="0"/>
              <a:t>(от </a:t>
            </a:r>
            <a:r>
              <a:rPr lang="ru-RU" sz="2800" dirty="0"/>
              <a:t>лат. </a:t>
            </a:r>
            <a:r>
              <a:rPr lang="ru-RU" sz="2800" dirty="0" smtClean="0"/>
              <a:t>"</a:t>
            </a:r>
            <a:r>
              <a:rPr lang="ru-RU" sz="2800" dirty="0"/>
              <a:t>обратное движение, поворот, возобновление") </a:t>
            </a:r>
            <a:r>
              <a:rPr lang="ru-RU" sz="2800" dirty="0" smtClean="0"/>
              <a:t>—повторение </a:t>
            </a:r>
            <a:r>
              <a:rPr lang="ru-RU" sz="2800" dirty="0"/>
              <a:t>ранее существовавшей или существующей </a:t>
            </a:r>
            <a:r>
              <a:rPr lang="ru-RU" sz="2800" dirty="0" smtClean="0"/>
              <a:t>композиции. </a:t>
            </a:r>
            <a:r>
              <a:rPr lang="ru-RU" sz="2800" dirty="0"/>
              <a:t>В отличие от </a:t>
            </a:r>
            <a:r>
              <a:rPr lang="ru-RU" sz="2800" dirty="0" smtClean="0"/>
              <a:t>копирования</a:t>
            </a:r>
            <a:r>
              <a:rPr lang="ru-RU" sz="2800" i="1" dirty="0" smtClean="0"/>
              <a:t> </a:t>
            </a:r>
            <a:r>
              <a:rPr lang="ru-RU" sz="2800" dirty="0" smtClean="0"/>
              <a:t>или реставрации, способ реплики </a:t>
            </a:r>
            <a:r>
              <a:rPr lang="ru-RU" sz="2800" dirty="0"/>
              <a:t>имеет </a:t>
            </a:r>
            <a:r>
              <a:rPr lang="ru-RU" sz="2800" dirty="0" smtClean="0"/>
              <a:t>творческий</a:t>
            </a:r>
            <a:r>
              <a:rPr lang="ru-RU" sz="2800" i="1" dirty="0" smtClean="0"/>
              <a:t> </a:t>
            </a:r>
            <a:r>
              <a:rPr lang="ru-RU" sz="2800" dirty="0" smtClean="0"/>
              <a:t>характер</a:t>
            </a:r>
            <a:r>
              <a:rPr lang="ru-RU" sz="2800" dirty="0"/>
              <a:t>, поскольку предполагает </a:t>
            </a:r>
            <a:r>
              <a:rPr lang="ru-RU" sz="2800" dirty="0" smtClean="0"/>
              <a:t>вариацию, </a:t>
            </a:r>
            <a:r>
              <a:rPr lang="ru-RU" sz="2800" u="sng" dirty="0"/>
              <a:t>изменения в деталях, </a:t>
            </a:r>
            <a:r>
              <a:rPr lang="ru-RU" sz="2800" u="sng" dirty="0" smtClean="0"/>
              <a:t>нюансах формы</a:t>
            </a:r>
            <a:r>
              <a:rPr lang="ru-RU" sz="2800" u="sng" dirty="0"/>
              <a:t>, </a:t>
            </a:r>
            <a:r>
              <a:rPr lang="ru-RU" sz="2800" u="sng" dirty="0" smtClean="0"/>
              <a:t>рисунка, цвета</a:t>
            </a:r>
            <a:r>
              <a:rPr lang="ru-RU" sz="2800" dirty="0" smtClean="0"/>
              <a:t>. </a:t>
            </a:r>
            <a:r>
              <a:rPr lang="ru-RU" sz="2800" dirty="0"/>
              <a:t>Обычно художники выполняют реплики картин, пользующихся </a:t>
            </a:r>
            <a:r>
              <a:rPr lang="ru-RU" sz="2800" dirty="0" smtClean="0"/>
              <a:t>популярностью</a:t>
            </a:r>
            <a:r>
              <a:rPr lang="ru-RU" sz="2800" baseline="30000" dirty="0" smtClean="0"/>
              <a:t>1</a:t>
            </a:r>
            <a:r>
              <a:rPr lang="ru-RU" sz="2800" dirty="0" smtClean="0"/>
              <a:t>.</a:t>
            </a:r>
            <a:r>
              <a:rPr lang="ru-RU" sz="2800" b="1" dirty="0" smtClean="0"/>
              <a:t> </a:t>
            </a:r>
          </a:p>
          <a:p>
            <a:pPr marL="0" indent="0">
              <a:buNone/>
            </a:pPr>
            <a:r>
              <a:rPr lang="ru-RU" sz="2400" b="1" dirty="0" smtClean="0"/>
              <a:t>__________________________</a:t>
            </a:r>
          </a:p>
          <a:p>
            <a:pPr marL="0" indent="0">
              <a:buNone/>
            </a:pPr>
            <a:r>
              <a:rPr lang="ru-RU" sz="2400" baseline="30000" dirty="0"/>
              <a:t>1</a:t>
            </a:r>
            <a:r>
              <a:rPr lang="ru-RU" sz="2200" dirty="0" smtClean="0"/>
              <a:t> </a:t>
            </a:r>
            <a:r>
              <a:rPr lang="ru-RU" sz="1700" dirty="0" smtClean="0"/>
              <a:t>Яндекс. Словари. Словарь изобразительного искусства. – 2004 - 2009</a:t>
            </a:r>
            <a:endParaRPr lang="ru-RU" sz="1700" dirty="0"/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55499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Сравните следующие две реплики картины </a:t>
            </a:r>
            <a:r>
              <a:rPr lang="ru-RU" dirty="0"/>
              <a:t>А.К. Саврасова </a:t>
            </a:r>
            <a:r>
              <a:rPr lang="ru-RU" dirty="0" smtClean="0"/>
              <a:t>«Грачи прилетели». </a:t>
            </a:r>
          </a:p>
          <a:p>
            <a:r>
              <a:rPr lang="ru-RU" dirty="0" smtClean="0"/>
              <a:t>Какие изменения в </a:t>
            </a:r>
            <a:r>
              <a:rPr lang="ru-RU" dirty="0"/>
              <a:t>деталях, </a:t>
            </a:r>
            <a:r>
              <a:rPr lang="ru-RU" dirty="0" smtClean="0"/>
              <a:t>форме, рисунке, цвете вы заметили?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500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Реплики картины А.К. Саврасова «Грачи прилетели»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053960"/>
            <a:ext cx="8291264" cy="680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«Весна. Грачи прилетели</a:t>
            </a:r>
            <a:r>
              <a:rPr lang="ru-RU" sz="2400" dirty="0" smtClean="0"/>
              <a:t>» 1872  	 </a:t>
            </a:r>
            <a:r>
              <a:rPr lang="ru-RU" sz="2400" dirty="0"/>
              <a:t>«Грачи прилетели</a:t>
            </a:r>
            <a:r>
              <a:rPr lang="ru-RU" sz="2400" dirty="0" smtClean="0"/>
              <a:t>» </a:t>
            </a:r>
            <a:r>
              <a:rPr lang="ru-RU" sz="2400" dirty="0"/>
              <a:t>1879 </a:t>
            </a:r>
            <a:r>
              <a:rPr lang="ru-RU" sz="2400" dirty="0" smtClean="0"/>
              <a:t>              </a:t>
            </a:r>
            <a:endParaRPr lang="ru-RU" sz="2400" dirty="0"/>
          </a:p>
        </p:txBody>
      </p:sp>
      <p:pic>
        <p:nvPicPr>
          <p:cNvPr id="2050" name="Picture 2" descr="C:\Users\Larisa\Pictures\800px-Savrasov_Vesna_Grachi_prileteli-18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4211960" cy="241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arisa\Pictures\459px-Savrasov_Grachi_prileteli-187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7555"/>
            <a:ext cx="3600400" cy="470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43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Реплики картины А.К. Саврасова «Грачи прилетели»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093296"/>
            <a:ext cx="8421101" cy="72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«Грачи </a:t>
            </a:r>
            <a:r>
              <a:rPr lang="ru-RU" sz="1800" dirty="0"/>
              <a:t>прилетели</a:t>
            </a:r>
            <a:r>
              <a:rPr lang="ru-RU" sz="1800" dirty="0" smtClean="0"/>
              <a:t>» </a:t>
            </a:r>
            <a:r>
              <a:rPr lang="ru-RU" sz="1800" dirty="0"/>
              <a:t>1880-е годы</a:t>
            </a:r>
            <a:r>
              <a:rPr lang="ru-RU" sz="1800" dirty="0" smtClean="0"/>
              <a:t>	   «</a:t>
            </a:r>
            <a:r>
              <a:rPr lang="ru-RU" sz="1800" dirty="0"/>
              <a:t>Грачи прилетели. Пейзаж с церковью</a:t>
            </a:r>
            <a:r>
              <a:rPr lang="ru-RU" sz="1800" dirty="0" smtClean="0"/>
              <a:t>» </a:t>
            </a:r>
            <a:r>
              <a:rPr lang="ru-RU" sz="1800" dirty="0"/>
              <a:t>1894 </a:t>
            </a:r>
          </a:p>
        </p:txBody>
      </p:sp>
      <p:pic>
        <p:nvPicPr>
          <p:cNvPr id="3074" name="Picture 2" descr="C:\Users\Larisa\Pictures\287px-Savrasov_Grachi_prileteli-1880-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2291015" cy="478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arisa\Pictures\415px-Savrasov_Grachi_prileteli-189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3024336" cy="436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543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1505</Words>
  <Application>Microsoft Office PowerPoint</Application>
  <PresentationFormat>Экран (4:3)</PresentationFormat>
  <Paragraphs>123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УРОК РАЗВИТИЯ РЕЧИ Сочинение по картине  А.К. Саврасова «Грачи прилетели»</vt:lpstr>
      <vt:lpstr> А.Жемчужников «ГРАЧИ» </vt:lpstr>
      <vt:lpstr>    Алексей Кондратьевич Саврасов  (1830-1897)   Русский художник-пейзажист, один из членов-учредителей Товарищества передвижников, автор хрестоматийного пейзажа  «Грачи прилетели». Был одним из основоположников русской пейзажной живописи.  В 1850 году он окон­чил училище живописи, ваяния и зодчества, получил звание художника.  </vt:lpstr>
      <vt:lpstr>Слайд 4</vt:lpstr>
      <vt:lpstr>Слайд 5</vt:lpstr>
      <vt:lpstr>Словарная работа </vt:lpstr>
      <vt:lpstr>Слайд 7</vt:lpstr>
      <vt:lpstr>Реплики картины А.К. Саврасова «Грачи прилетели»</vt:lpstr>
      <vt:lpstr>Реплики картины А.К. Саврасова «Грачи прилетели»</vt:lpstr>
      <vt:lpstr>Реплики картины А.К. Саврасова «Грачи прилетели»</vt:lpstr>
      <vt:lpstr>Слайд 11</vt:lpstr>
      <vt:lpstr>Словарная работа</vt:lpstr>
      <vt:lpstr>Саврасов – родоначальник  лирического русского пейзажа</vt:lpstr>
      <vt:lpstr>Словарная работа</vt:lpstr>
      <vt:lpstr>Работа по картине</vt:lpstr>
      <vt:lpstr>Работа в группах</vt:lpstr>
      <vt:lpstr>Опорные слова</vt:lpstr>
      <vt:lpstr>Опорные слова</vt:lpstr>
      <vt:lpstr>План сочинения</vt:lpstr>
      <vt:lpstr> Отрывок из рассказа  Г. А. Скребицкого «Грачи прилетели» </vt:lpstr>
      <vt:lpstr>Работа с текстом</vt:lpstr>
      <vt:lpstr>Возьмите на заметку</vt:lpstr>
      <vt:lpstr>Слайд 23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РАЗВИТИЯ РЕЧИ Сочинение по картине И.Т. Хруцкого «Цветы и плоды»</dc:title>
  <dc:creator>Larisa</dc:creator>
  <cp:lastModifiedBy>re</cp:lastModifiedBy>
  <cp:revision>148</cp:revision>
  <dcterms:created xsi:type="dcterms:W3CDTF">2013-03-02T14:12:15Z</dcterms:created>
  <dcterms:modified xsi:type="dcterms:W3CDTF">2014-04-16T00:00:55Z</dcterms:modified>
</cp:coreProperties>
</file>