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6"/>
  </p:notesMasterIdLst>
  <p:sldIdLst>
    <p:sldId id="386" r:id="rId2"/>
    <p:sldId id="256" r:id="rId3"/>
    <p:sldId id="387" r:id="rId4"/>
    <p:sldId id="316" r:id="rId5"/>
    <p:sldId id="384" r:id="rId6"/>
    <p:sldId id="315" r:id="rId7"/>
    <p:sldId id="381" r:id="rId8"/>
    <p:sldId id="326" r:id="rId9"/>
    <p:sldId id="318" r:id="rId10"/>
    <p:sldId id="311" r:id="rId11"/>
    <p:sldId id="320" r:id="rId12"/>
    <p:sldId id="367" r:id="rId13"/>
    <p:sldId id="368" r:id="rId14"/>
    <p:sldId id="382" r:id="rId15"/>
    <p:sldId id="361" r:id="rId16"/>
    <p:sldId id="371" r:id="rId17"/>
    <p:sldId id="373" r:id="rId18"/>
    <p:sldId id="359" r:id="rId19"/>
    <p:sldId id="357" r:id="rId20"/>
    <p:sldId id="385" r:id="rId21"/>
    <p:sldId id="353" r:id="rId22"/>
    <p:sldId id="354" r:id="rId23"/>
    <p:sldId id="355" r:id="rId24"/>
    <p:sldId id="356" r:id="rId25"/>
    <p:sldId id="377" r:id="rId26"/>
    <p:sldId id="378" r:id="rId27"/>
    <p:sldId id="364" r:id="rId28"/>
    <p:sldId id="365" r:id="rId29"/>
    <p:sldId id="374" r:id="rId30"/>
    <p:sldId id="380" r:id="rId31"/>
    <p:sldId id="389" r:id="rId32"/>
    <p:sldId id="376" r:id="rId33"/>
    <p:sldId id="383" r:id="rId34"/>
    <p:sldId id="388" r:id="rId3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699" autoAdjust="0"/>
    <p:restoredTop sz="91219" autoAdjust="0"/>
  </p:normalViewPr>
  <p:slideViewPr>
    <p:cSldViewPr>
      <p:cViewPr>
        <p:scale>
          <a:sx n="70" d="100"/>
          <a:sy n="70" d="100"/>
        </p:scale>
        <p:origin x="-438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4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189AAB7-1CAA-44BA-856E-AB1A17352C43}" type="datetimeFigureOut">
              <a:rPr lang="ru-RU"/>
              <a:pPr>
                <a:defRPr/>
              </a:pPr>
              <a:t>22.03.2014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649FB17-2B6E-49F7-A342-7FAED8EE1D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506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608B8D-86CD-4626-828F-97E3FFC44270}" type="slidenum">
              <a:rPr lang="ru-RU" smtClean="0">
                <a:latin typeface="Arial" pitchFamily="34" charset="0"/>
                <a:cs typeface="Arial" pitchFamily="34" charset="0"/>
              </a:rPr>
              <a:pPr/>
              <a:t>12</a:t>
            </a:fld>
            <a:endParaRPr lang="ru-RU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608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08216CB-819E-48BF-B8C7-3563F1AACA18}" type="slidenum">
              <a:rPr lang="ru-RU" smtClean="0">
                <a:latin typeface="Arial" pitchFamily="34" charset="0"/>
                <a:cs typeface="Arial" pitchFamily="34" charset="0"/>
              </a:rPr>
              <a:pPr/>
              <a:t>13</a:t>
            </a:fld>
            <a:endParaRPr lang="ru-RU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710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4E45ED5-676A-4F17-9691-98B09A8E43C5}" type="slidenum">
              <a:rPr lang="ru-RU" smtClean="0">
                <a:latin typeface="Arial" pitchFamily="34" charset="0"/>
                <a:cs typeface="Arial" pitchFamily="34" charset="0"/>
              </a:rPr>
              <a:pPr/>
              <a:t>16</a:t>
            </a:fld>
            <a:endParaRPr lang="ru-RU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813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F188E0B-85D6-4E44-BFFB-657B3384F4A7}" type="slidenum">
              <a:rPr lang="ru-RU" smtClean="0">
                <a:latin typeface="Arial" pitchFamily="34" charset="0"/>
                <a:cs typeface="Arial" pitchFamily="34" charset="0"/>
              </a:rPr>
              <a:pPr/>
              <a:t>31</a:t>
            </a:fld>
            <a:endParaRPr lang="ru-RU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7C9A34F-A025-4754-B829-1058C927015E}" type="datetimeFigureOut">
              <a:rPr lang="ru-RU"/>
              <a:pPr>
                <a:defRPr/>
              </a:pPr>
              <a:t>22.03.2014</a:t>
            </a:fld>
            <a:endParaRPr lang="ru-RU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307F8BB9-8146-4CC2-A3BA-CBA6D1E4EB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375AD7-C344-4D7D-9D79-BE9A8D3D5E19}" type="datetimeFigureOut">
              <a:rPr lang="ru-RU"/>
              <a:pPr>
                <a:defRPr/>
              </a:pPr>
              <a:t>22.03.2014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2C87D0-4CA2-47B0-A07E-337F1D2D99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0C236-4FDF-4CCB-9952-E4F4A9B87A76}" type="datetimeFigureOut">
              <a:rPr lang="ru-RU"/>
              <a:pPr>
                <a:defRPr/>
              </a:pPr>
              <a:t>22.03.2014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E402BC-9820-483C-9B2B-2F2F906221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1AAD3-16E1-4C77-B756-A5C9CE5891E2}" type="datetimeFigureOut">
              <a:rPr lang="ru-RU"/>
              <a:pPr>
                <a:defRPr/>
              </a:pPr>
              <a:t>22.03.2014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4D0C0-1CAD-46AC-BBD0-BAB9430C5E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A23E3A-8EB0-467B-B68A-9DD0F294FAF9}" type="datetimeFigureOut">
              <a:rPr lang="ru-RU"/>
              <a:pPr>
                <a:defRPr/>
              </a:pPr>
              <a:t>22.03.2014</a:t>
            </a:fld>
            <a:endParaRPr lang="ru-RU"/>
          </a:p>
        </p:txBody>
      </p:sp>
      <p:sp>
        <p:nvSpPr>
          <p:cNvPr id="8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B22AD50-D0FF-490D-A3A2-A00B6EFA89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445BEC4-3797-4DCF-9EC8-31E0411A6CB2}" type="datetimeFigureOut">
              <a:rPr lang="ru-RU"/>
              <a:pPr>
                <a:defRPr/>
              </a:pPr>
              <a:t>22.03.2014</a:t>
            </a:fld>
            <a:endParaRPr lang="ru-RU"/>
          </a:p>
        </p:txBody>
      </p:sp>
      <p:sp>
        <p:nvSpPr>
          <p:cNvPr id="6" name="Номер слайда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DD4EBF4-8FA7-476D-B5DF-6D5705AA98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ижний колонтитул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BD8FF1B-9685-4D1A-83A7-8CF57C3CBFBE}" type="datetimeFigureOut">
              <a:rPr lang="ru-RU"/>
              <a:pPr>
                <a:defRPr/>
              </a:pPr>
              <a:t>22.03.2014</a:t>
            </a:fld>
            <a:endParaRPr lang="ru-RU"/>
          </a:p>
        </p:txBody>
      </p:sp>
      <p:sp>
        <p:nvSpPr>
          <p:cNvPr id="8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570188D-A1C1-494F-9A81-EF6F1E8A72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F5774-5793-4873-B581-358CDE02991E}" type="datetimeFigureOut">
              <a:rPr lang="ru-RU"/>
              <a:pPr>
                <a:defRPr/>
              </a:pPr>
              <a:t>22.03.2014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A5A55-CF2E-421A-A72F-5A6387CFD7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F0001E-91C4-4F22-B5D2-185AFCE4D57C}" type="datetimeFigureOut">
              <a:rPr lang="ru-RU"/>
              <a:pPr>
                <a:defRPr/>
              </a:pPr>
              <a:t>22.03.2014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5311F05-7968-4C3F-A061-00E3258062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2F3E90-10F1-4056-B029-ACDA420C9777}" type="datetimeFigureOut">
              <a:rPr lang="ru-RU"/>
              <a:pPr>
                <a:defRPr/>
              </a:pPr>
              <a:t>22.03.2014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E09054-87A3-4F4E-B4B8-94E505EE89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A30F131-14DB-4C0F-AFAC-F34A67CA4591}" type="datetimeFigureOut">
              <a:rPr lang="ru-RU"/>
              <a:pPr>
                <a:defRPr/>
              </a:pPr>
              <a:t>22.03.2014</a:t>
            </a:fld>
            <a:endParaRPr lang="ru-RU"/>
          </a:p>
        </p:txBody>
      </p:sp>
      <p:sp>
        <p:nvSpPr>
          <p:cNvPr id="10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A9360C5C-854B-4302-8103-DC15D16DA7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0581923-C094-4215-B002-5F95F247C85A}" type="datetimeFigureOut">
              <a:rPr lang="ru-RU"/>
              <a:pPr>
                <a:defRPr/>
              </a:pPr>
              <a:t>22.03.2014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A86499D-75B6-4E3D-B540-3101DE196B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46" r:id="rId1"/>
    <p:sldLayoutId id="2147484542" r:id="rId2"/>
    <p:sldLayoutId id="2147484547" r:id="rId3"/>
    <p:sldLayoutId id="2147484548" r:id="rId4"/>
    <p:sldLayoutId id="2147484549" r:id="rId5"/>
    <p:sldLayoutId id="2147484543" r:id="rId6"/>
    <p:sldLayoutId id="2147484550" r:id="rId7"/>
    <p:sldLayoutId id="2147484544" r:id="rId8"/>
    <p:sldLayoutId id="2147484551" r:id="rId9"/>
    <p:sldLayoutId id="2147484545" r:id="rId10"/>
    <p:sldLayoutId id="214748455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9BBB59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8064A2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://fluentbrain.com/wp-content/uploads/2011/01/Six-Thinking-Hats.pn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Признаки делимости на 2, 3, 4, 5, 9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62200" y="6049963"/>
            <a:ext cx="6705600" cy="6858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1600" dirty="0" smtClean="0"/>
              <a:t>ГПОУ </a:t>
            </a:r>
            <a:r>
              <a:rPr lang="ru-RU" sz="1600" cap="all" dirty="0" smtClean="0"/>
              <a:t>«Сыктывкарский гуманитарно-педагогический колледж </a:t>
            </a:r>
            <a:r>
              <a:rPr lang="ru-RU" sz="1600" dirty="0" smtClean="0"/>
              <a:t>имени</a:t>
            </a:r>
            <a:r>
              <a:rPr lang="ru-RU" sz="1600" cap="all" dirty="0" smtClean="0"/>
              <a:t> И.А. Куратова». </a:t>
            </a:r>
            <a:r>
              <a:rPr lang="ru-RU" sz="1600" dirty="0" smtClean="0"/>
              <a:t>Преподаватель Н. С. Лыюрова.</a:t>
            </a:r>
            <a:endParaRPr lang="ru-RU" sz="1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Группа 56"/>
          <p:cNvGrpSpPr>
            <a:grpSpLocks/>
          </p:cNvGrpSpPr>
          <p:nvPr/>
        </p:nvGrpSpPr>
        <p:grpSpPr bwMode="auto">
          <a:xfrm>
            <a:off x="684213" y="2349500"/>
            <a:ext cx="3095625" cy="3743325"/>
            <a:chOff x="683568" y="2348880"/>
            <a:chExt cx="3095625" cy="3744466"/>
          </a:xfrm>
        </p:grpSpPr>
        <p:sp>
          <p:nvSpPr>
            <p:cNvPr id="43" name="Прямоугольник 42"/>
            <p:cNvSpPr/>
            <p:nvPr/>
          </p:nvSpPr>
          <p:spPr>
            <a:xfrm>
              <a:off x="683568" y="2348880"/>
              <a:ext cx="3095625" cy="3742879"/>
            </a:xfrm>
            <a:prstGeom prst="rect">
              <a:avLst/>
            </a:prstGeom>
            <a:noFill/>
            <a:ln w="254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4" name="Полилиния 43"/>
            <p:cNvSpPr/>
            <p:nvPr/>
          </p:nvSpPr>
          <p:spPr>
            <a:xfrm flipH="1">
              <a:off x="2556818" y="2499739"/>
              <a:ext cx="900112" cy="3593607"/>
            </a:xfrm>
            <a:custGeom>
              <a:avLst/>
              <a:gdLst>
                <a:gd name="connsiteX0" fmla="*/ 971550 w 971550"/>
                <a:gd name="connsiteY0" fmla="*/ 0 h 3594100"/>
                <a:gd name="connsiteX1" fmla="*/ 514350 w 971550"/>
                <a:gd name="connsiteY1" fmla="*/ 3067050 h 3594100"/>
                <a:gd name="connsiteX2" fmla="*/ 0 w 971550"/>
                <a:gd name="connsiteY2" fmla="*/ 3162300 h 3594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71550" h="3594100">
                  <a:moveTo>
                    <a:pt x="971550" y="0"/>
                  </a:moveTo>
                  <a:cubicBezTo>
                    <a:pt x="823912" y="1270000"/>
                    <a:pt x="676275" y="2540000"/>
                    <a:pt x="514350" y="3067050"/>
                  </a:cubicBezTo>
                  <a:cubicBezTo>
                    <a:pt x="352425" y="3594100"/>
                    <a:pt x="176212" y="3378200"/>
                    <a:pt x="0" y="3162300"/>
                  </a:cubicBezTo>
                </a:path>
              </a:pathLst>
            </a:cu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5" name="Полилиния 44"/>
            <p:cNvSpPr/>
            <p:nvPr/>
          </p:nvSpPr>
          <p:spPr>
            <a:xfrm>
              <a:off x="1115368" y="2493387"/>
              <a:ext cx="971550" cy="3593607"/>
            </a:xfrm>
            <a:custGeom>
              <a:avLst/>
              <a:gdLst>
                <a:gd name="connsiteX0" fmla="*/ 971550 w 971550"/>
                <a:gd name="connsiteY0" fmla="*/ 0 h 3594100"/>
                <a:gd name="connsiteX1" fmla="*/ 514350 w 971550"/>
                <a:gd name="connsiteY1" fmla="*/ 3067050 h 3594100"/>
                <a:gd name="connsiteX2" fmla="*/ 0 w 971550"/>
                <a:gd name="connsiteY2" fmla="*/ 3162300 h 3594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71550" h="3594100">
                  <a:moveTo>
                    <a:pt x="971550" y="0"/>
                  </a:moveTo>
                  <a:cubicBezTo>
                    <a:pt x="823912" y="1270000"/>
                    <a:pt x="676275" y="2540000"/>
                    <a:pt x="514350" y="3067050"/>
                  </a:cubicBezTo>
                  <a:cubicBezTo>
                    <a:pt x="352425" y="3594100"/>
                    <a:pt x="176212" y="3378200"/>
                    <a:pt x="0" y="3162300"/>
                  </a:cubicBezTo>
                </a:path>
              </a:pathLst>
            </a:cu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cxnSp>
          <p:nvCxnSpPr>
            <p:cNvPr id="46" name="Прямая соединительная линия 45"/>
            <p:cNvCxnSpPr/>
            <p:nvPr/>
          </p:nvCxnSpPr>
          <p:spPr>
            <a:xfrm>
              <a:off x="1115368" y="2709353"/>
              <a:ext cx="865187" cy="79081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46"/>
            <p:cNvCxnSpPr/>
            <p:nvPr/>
          </p:nvCxnSpPr>
          <p:spPr>
            <a:xfrm>
              <a:off x="1043930" y="3860641"/>
              <a:ext cx="720725" cy="7924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единительная линия 47"/>
            <p:cNvCxnSpPr/>
            <p:nvPr/>
          </p:nvCxnSpPr>
          <p:spPr>
            <a:xfrm flipH="1">
              <a:off x="2699693" y="2493387"/>
              <a:ext cx="504825" cy="107824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 стрелкой 48"/>
            <p:cNvCxnSpPr/>
            <p:nvPr/>
          </p:nvCxnSpPr>
          <p:spPr>
            <a:xfrm>
              <a:off x="3060055" y="2780812"/>
              <a:ext cx="504825" cy="431932"/>
            </a:xfrm>
            <a:prstGeom prst="straightConnector1">
              <a:avLst/>
            </a:prstGeom>
            <a:ln w="254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 стрелкой 49"/>
            <p:cNvCxnSpPr/>
            <p:nvPr/>
          </p:nvCxnSpPr>
          <p:spPr>
            <a:xfrm>
              <a:off x="2844155" y="3285790"/>
              <a:ext cx="504825" cy="430344"/>
            </a:xfrm>
            <a:prstGeom prst="straightConnector1">
              <a:avLst/>
            </a:prstGeom>
            <a:ln w="254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 стрелкой 50"/>
            <p:cNvCxnSpPr/>
            <p:nvPr/>
          </p:nvCxnSpPr>
          <p:spPr>
            <a:xfrm flipH="1">
              <a:off x="1043930" y="2925319"/>
              <a:ext cx="288925" cy="431932"/>
            </a:xfrm>
            <a:prstGeom prst="straightConnector1">
              <a:avLst/>
            </a:prstGeom>
            <a:ln w="254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Прямая со стрелкой 51"/>
            <p:cNvCxnSpPr/>
            <p:nvPr/>
          </p:nvCxnSpPr>
          <p:spPr>
            <a:xfrm flipV="1">
              <a:off x="1548755" y="2780812"/>
              <a:ext cx="215900" cy="289013"/>
            </a:xfrm>
            <a:prstGeom prst="straightConnector1">
              <a:avLst/>
            </a:prstGeom>
            <a:ln w="254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Прямая со стрелкой 52"/>
            <p:cNvCxnSpPr/>
            <p:nvPr/>
          </p:nvCxnSpPr>
          <p:spPr>
            <a:xfrm flipH="1">
              <a:off x="1475730" y="3285790"/>
              <a:ext cx="288925" cy="430344"/>
            </a:xfrm>
            <a:prstGeom prst="straightConnector1">
              <a:avLst/>
            </a:prstGeom>
            <a:ln w="254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Прямая со стрелкой 53"/>
            <p:cNvCxnSpPr/>
            <p:nvPr/>
          </p:nvCxnSpPr>
          <p:spPr>
            <a:xfrm flipH="1">
              <a:off x="1043930" y="4221114"/>
              <a:ext cx="288925" cy="431932"/>
            </a:xfrm>
            <a:prstGeom prst="straightConnector1">
              <a:avLst/>
            </a:prstGeom>
            <a:ln w="254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 стрелкой 54"/>
            <p:cNvCxnSpPr/>
            <p:nvPr/>
          </p:nvCxnSpPr>
          <p:spPr>
            <a:xfrm flipH="1">
              <a:off x="1259830" y="4437079"/>
              <a:ext cx="288925" cy="431932"/>
            </a:xfrm>
            <a:prstGeom prst="straightConnector1">
              <a:avLst/>
            </a:prstGeom>
            <a:ln w="254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2123430" y="3141284"/>
              <a:ext cx="433388" cy="2677341"/>
            </a:xfrm>
            <a:prstGeom prst="rect">
              <a:avLst/>
            </a:prstGeom>
            <a:noFill/>
            <a:ln w="25400">
              <a:noFill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2400" dirty="0">
                  <a:latin typeface="+mn-lt"/>
                  <a:cs typeface="Arial" charset="0"/>
                </a:rPr>
                <a:t>Т</a:t>
              </a:r>
            </a:p>
            <a:p>
              <a:pPr>
                <a:defRPr/>
              </a:pPr>
              <a:endParaRPr lang="ru-RU" sz="2400" dirty="0">
                <a:latin typeface="+mn-lt"/>
                <a:cs typeface="Arial" charset="0"/>
              </a:endParaRPr>
            </a:p>
            <a:p>
              <a:pPr>
                <a:defRPr/>
              </a:pPr>
              <a:r>
                <a:rPr lang="ru-RU" sz="2400" dirty="0">
                  <a:latin typeface="+mn-lt"/>
                  <a:cs typeface="Arial" charset="0"/>
                </a:rPr>
                <a:t>Е</a:t>
              </a:r>
            </a:p>
            <a:p>
              <a:pPr>
                <a:defRPr/>
              </a:pPr>
              <a:endParaRPr lang="ru-RU" sz="2400" dirty="0">
                <a:latin typeface="+mn-lt"/>
                <a:cs typeface="Arial" charset="0"/>
              </a:endParaRPr>
            </a:p>
            <a:p>
              <a:pPr>
                <a:defRPr/>
              </a:pPr>
              <a:r>
                <a:rPr lang="ru-RU" sz="2400" dirty="0">
                  <a:latin typeface="+mn-lt"/>
                  <a:cs typeface="Arial" charset="0"/>
                </a:rPr>
                <a:t>М</a:t>
              </a:r>
            </a:p>
            <a:p>
              <a:pPr>
                <a:defRPr/>
              </a:pPr>
              <a:endParaRPr lang="ru-RU" sz="2400" dirty="0">
                <a:latin typeface="+mn-lt"/>
                <a:cs typeface="Arial" charset="0"/>
              </a:endParaRPr>
            </a:p>
            <a:p>
              <a:pPr>
                <a:defRPr/>
              </a:pPr>
              <a:r>
                <a:rPr lang="ru-RU" sz="2400" dirty="0">
                  <a:latin typeface="+mn-lt"/>
                  <a:cs typeface="Arial" charset="0"/>
                </a:rPr>
                <a:t>А</a:t>
              </a:r>
            </a:p>
          </p:txBody>
        </p:sp>
      </p:grpSp>
      <p:sp>
        <p:nvSpPr>
          <p:cNvPr id="18435" name="Заголовок 1"/>
          <p:cNvSpPr>
            <a:spLocks noGrp="1"/>
          </p:cNvSpPr>
          <p:nvPr>
            <p:ph type="title"/>
          </p:nvPr>
        </p:nvSpPr>
        <p:spPr>
          <a:xfrm>
            <a:off x="468313" y="1668463"/>
            <a:ext cx="4391025" cy="392112"/>
          </a:xfrm>
        </p:spPr>
        <p:txBody>
          <a:bodyPr/>
          <a:lstStyle/>
          <a:p>
            <a:r>
              <a:rPr lang="ru-RU" sz="2400" smtClean="0">
                <a:solidFill>
                  <a:srgbClr val="C00000"/>
                </a:solidFill>
              </a:rPr>
              <a:t>Приём «Дерево предсказаний» </a:t>
            </a:r>
            <a:endParaRPr lang="ru-RU" sz="4000" smtClean="0">
              <a:solidFill>
                <a:srgbClr val="C00000"/>
              </a:solidFill>
            </a:endParaRPr>
          </a:p>
        </p:txBody>
      </p:sp>
      <p:sp>
        <p:nvSpPr>
          <p:cNvPr id="57" name="Заголовок 1"/>
          <p:cNvSpPr txBox="1">
            <a:spLocks/>
          </p:cNvSpPr>
          <p:nvPr/>
        </p:nvSpPr>
        <p:spPr bwMode="auto">
          <a:xfrm>
            <a:off x="522288" y="493713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ru-RU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Фаза занятия «Вызов»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Прямоугольник 13"/>
          <p:cNvSpPr>
            <a:spLocks noChangeArrowheads="1"/>
          </p:cNvSpPr>
          <p:nvPr/>
        </p:nvSpPr>
        <p:spPr bwMode="auto">
          <a:xfrm>
            <a:off x="1116013" y="2276475"/>
            <a:ext cx="3671887" cy="1200150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«V» – уже знал</a:t>
            </a:r>
            <a:br>
              <a:rPr lang="ru-RU"/>
            </a:br>
            <a:r>
              <a:rPr lang="ru-RU"/>
              <a:t>«+» – новое</a:t>
            </a:r>
            <a:br>
              <a:rPr lang="ru-RU"/>
            </a:br>
            <a:r>
              <a:rPr lang="ru-RU"/>
              <a:t>«–» – думал иначе</a:t>
            </a:r>
            <a:br>
              <a:rPr lang="ru-RU"/>
            </a:br>
            <a:r>
              <a:rPr lang="ru-RU"/>
              <a:t>«?» – не понял, есть вопросы </a:t>
            </a:r>
          </a:p>
        </p:txBody>
      </p:sp>
      <p:sp>
        <p:nvSpPr>
          <p:cNvPr id="19459" name="Заголовок 1"/>
          <p:cNvSpPr>
            <a:spLocks noGrp="1"/>
          </p:cNvSpPr>
          <p:nvPr>
            <p:ph type="title"/>
          </p:nvPr>
        </p:nvSpPr>
        <p:spPr>
          <a:xfrm>
            <a:off x="1044575" y="1573213"/>
            <a:ext cx="4895850" cy="560387"/>
          </a:xfrm>
        </p:spPr>
        <p:txBody>
          <a:bodyPr/>
          <a:lstStyle/>
          <a:p>
            <a:r>
              <a:rPr lang="ru-RU" sz="2400" smtClean="0">
                <a:solidFill>
                  <a:srgbClr val="C00000"/>
                </a:solidFill>
              </a:rPr>
              <a:t/>
            </a:r>
            <a:br>
              <a:rPr lang="ru-RU" sz="2400" smtClean="0">
                <a:solidFill>
                  <a:srgbClr val="C00000"/>
                </a:solidFill>
              </a:rPr>
            </a:br>
            <a:r>
              <a:rPr lang="ru-RU" sz="2400" smtClean="0">
                <a:solidFill>
                  <a:srgbClr val="C00000"/>
                </a:solidFill>
              </a:rPr>
              <a:t>Приём «ИНСЕРТ»</a:t>
            </a:r>
            <a:br>
              <a:rPr lang="ru-RU" sz="2400" smtClean="0">
                <a:solidFill>
                  <a:srgbClr val="C00000"/>
                </a:solidFill>
              </a:rPr>
            </a:br>
            <a:endParaRPr lang="ru-RU" sz="2400" smtClean="0">
              <a:solidFill>
                <a:srgbClr val="C00000"/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522288" y="493713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ru-RU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Фаза занятия «Осмысление»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Месяц 27"/>
          <p:cNvSpPr/>
          <p:nvPr/>
        </p:nvSpPr>
        <p:spPr bwMode="auto">
          <a:xfrm rot="5400000">
            <a:off x="1914525" y="2203451"/>
            <a:ext cx="839787" cy="1706562"/>
          </a:xfrm>
          <a:prstGeom prst="moon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0" name="Прямоугольник 29"/>
          <p:cNvSpPr/>
          <p:nvPr/>
        </p:nvSpPr>
        <p:spPr bwMode="auto">
          <a:xfrm rot="5400000">
            <a:off x="1169988" y="4192587"/>
            <a:ext cx="2362200" cy="92075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31" name="Прямая соединительная линия 30"/>
          <p:cNvCxnSpPr>
            <a:stCxn id="30" idx="0"/>
          </p:cNvCxnSpPr>
          <p:nvPr/>
        </p:nvCxnSpPr>
        <p:spPr bwMode="auto">
          <a:xfrm rot="5400000" flipV="1">
            <a:off x="2655093" y="3980657"/>
            <a:ext cx="341313" cy="857250"/>
          </a:xfrm>
          <a:prstGeom prst="line">
            <a:avLst/>
          </a:prstGeom>
          <a:solidFill>
            <a:srgbClr val="FFC000"/>
          </a:solidFill>
          <a:ln w="444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 bwMode="auto">
          <a:xfrm rot="5400000" flipV="1">
            <a:off x="2655093" y="4583907"/>
            <a:ext cx="341313" cy="857250"/>
          </a:xfrm>
          <a:prstGeom prst="line">
            <a:avLst/>
          </a:prstGeom>
          <a:solidFill>
            <a:srgbClr val="FFC000"/>
          </a:solidFill>
          <a:ln w="444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 bwMode="auto">
          <a:xfrm rot="5400000" flipV="1">
            <a:off x="2655093" y="3428207"/>
            <a:ext cx="341313" cy="857250"/>
          </a:xfrm>
          <a:prstGeom prst="line">
            <a:avLst/>
          </a:prstGeom>
          <a:solidFill>
            <a:srgbClr val="FFC000"/>
          </a:solidFill>
          <a:ln w="444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 bwMode="auto">
          <a:xfrm rot="21360000" flipV="1">
            <a:off x="1425575" y="3689350"/>
            <a:ext cx="946150" cy="309563"/>
          </a:xfrm>
          <a:prstGeom prst="line">
            <a:avLst/>
          </a:prstGeom>
          <a:solidFill>
            <a:srgbClr val="FFC000"/>
          </a:solidFill>
          <a:ln w="444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 bwMode="auto">
          <a:xfrm rot="21360000" flipV="1">
            <a:off x="1403350" y="4259263"/>
            <a:ext cx="946150" cy="307975"/>
          </a:xfrm>
          <a:prstGeom prst="line">
            <a:avLst/>
          </a:prstGeom>
          <a:solidFill>
            <a:srgbClr val="FFC000"/>
          </a:solidFill>
          <a:ln w="444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 bwMode="auto">
          <a:xfrm rot="21360000" flipV="1">
            <a:off x="1403350" y="4852988"/>
            <a:ext cx="946150" cy="307975"/>
          </a:xfrm>
          <a:prstGeom prst="line">
            <a:avLst/>
          </a:prstGeom>
          <a:solidFill>
            <a:srgbClr val="FFC000"/>
          </a:solidFill>
          <a:ln w="444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Заголовок 1"/>
          <p:cNvSpPr txBox="1">
            <a:spLocks/>
          </p:cNvSpPr>
          <p:nvPr/>
        </p:nvSpPr>
        <p:spPr bwMode="auto">
          <a:xfrm>
            <a:off x="539750" y="1557338"/>
            <a:ext cx="81534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lnSpc>
                <a:spcPct val="80000"/>
              </a:lnSpc>
              <a:defRPr/>
            </a:pPr>
            <a:r>
              <a:rPr lang="ru-RU" sz="240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240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</a:br>
            <a:r>
              <a:rPr lang="ru-RU" sz="240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Приём </a:t>
            </a:r>
            <a:r>
              <a:rPr lang="ru-RU" sz="2400" dirty="0">
                <a:solidFill>
                  <a:srgbClr val="C00000"/>
                </a:solidFill>
                <a:latin typeface="+mn-lt"/>
                <a:cs typeface="Arial" charset="0"/>
              </a:rPr>
              <a:t>«Рыбий скелет» или «</a:t>
            </a:r>
            <a:r>
              <a:rPr lang="ru-RU" sz="2400" dirty="0" err="1">
                <a:solidFill>
                  <a:srgbClr val="C00000"/>
                </a:solidFill>
                <a:latin typeface="+mn-lt"/>
                <a:cs typeface="Arial" charset="0"/>
              </a:rPr>
              <a:t>Фишбоун</a:t>
            </a:r>
            <a:r>
              <a:rPr lang="ru-RU" sz="2400" dirty="0">
                <a:solidFill>
                  <a:srgbClr val="C00000"/>
                </a:solidFill>
                <a:latin typeface="+mn-lt"/>
                <a:cs typeface="Arial" charset="0"/>
              </a:rPr>
              <a:t>»</a:t>
            </a:r>
            <a:r>
              <a:rPr lang="ru-RU" sz="2400" dirty="0">
                <a:solidFill>
                  <a:srgbClr val="C00000"/>
                </a:solidFill>
                <a:latin typeface="+mn-lt"/>
                <a:ea typeface="+mj-ea"/>
                <a:cs typeface="+mj-cs"/>
              </a:rPr>
              <a:t> </a:t>
            </a:r>
            <a:r>
              <a:rPr lang="ru-RU" sz="240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240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</a:br>
            <a:endParaRPr lang="ru-RU" sz="2400" dirty="0">
              <a:solidFill>
                <a:srgbClr val="C00000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60" name="TextBox 79"/>
          <p:cNvSpPr txBox="1">
            <a:spLocks noChangeArrowheads="1"/>
          </p:cNvSpPr>
          <p:nvPr/>
        </p:nvSpPr>
        <p:spPr bwMode="auto">
          <a:xfrm>
            <a:off x="1546225" y="2700338"/>
            <a:ext cx="16573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Тема</a:t>
            </a:r>
          </a:p>
        </p:txBody>
      </p:sp>
      <p:sp>
        <p:nvSpPr>
          <p:cNvPr id="29" name="Нашивка 28"/>
          <p:cNvSpPr/>
          <p:nvPr/>
        </p:nvSpPr>
        <p:spPr bwMode="auto">
          <a:xfrm rot="5400000" flipH="1">
            <a:off x="1925638" y="4868863"/>
            <a:ext cx="865187" cy="1728787"/>
          </a:xfrm>
          <a:prstGeom prst="chevron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61" name="TextBox 81"/>
          <p:cNvSpPr txBox="1">
            <a:spLocks noChangeArrowheads="1"/>
          </p:cNvSpPr>
          <p:nvPr/>
        </p:nvSpPr>
        <p:spPr bwMode="auto">
          <a:xfrm>
            <a:off x="1763713" y="5435600"/>
            <a:ext cx="12239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Вывод</a:t>
            </a:r>
          </a:p>
        </p:txBody>
      </p:sp>
      <p:sp>
        <p:nvSpPr>
          <p:cNvPr id="62" name="Прямоугольник 61"/>
          <p:cNvSpPr/>
          <p:nvPr/>
        </p:nvSpPr>
        <p:spPr>
          <a:xfrm>
            <a:off x="504825" y="4017963"/>
            <a:ext cx="1258888" cy="64611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dirty="0">
                <a:latin typeface="+mn-lt"/>
                <a:cs typeface="Arial" charset="0"/>
              </a:rPr>
              <a:t>Основные</a:t>
            </a:r>
          </a:p>
          <a:p>
            <a:pPr>
              <a:defRPr/>
            </a:pPr>
            <a:r>
              <a:rPr lang="ru-RU" dirty="0">
                <a:latin typeface="+mn-lt"/>
                <a:cs typeface="Arial" charset="0"/>
              </a:rPr>
              <a:t>понятия</a:t>
            </a:r>
          </a:p>
        </p:txBody>
      </p:sp>
      <p:sp>
        <p:nvSpPr>
          <p:cNvPr id="63" name="Прямоугольник 62"/>
          <p:cNvSpPr/>
          <p:nvPr/>
        </p:nvSpPr>
        <p:spPr>
          <a:xfrm>
            <a:off x="3203575" y="4089400"/>
            <a:ext cx="1260475" cy="64611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dirty="0">
                <a:latin typeface="+mn-lt"/>
                <a:cs typeface="Arial" charset="0"/>
              </a:rPr>
              <a:t>Суть</a:t>
            </a:r>
          </a:p>
          <a:p>
            <a:pPr>
              <a:defRPr/>
            </a:pPr>
            <a:r>
              <a:rPr lang="ru-RU" dirty="0">
                <a:latin typeface="+mn-lt"/>
                <a:cs typeface="Arial" charset="0"/>
              </a:rPr>
              <a:t>понятий</a:t>
            </a:r>
          </a:p>
        </p:txBody>
      </p:sp>
      <p:sp>
        <p:nvSpPr>
          <p:cNvPr id="64" name="Месяц 63"/>
          <p:cNvSpPr/>
          <p:nvPr/>
        </p:nvSpPr>
        <p:spPr bwMode="auto">
          <a:xfrm rot="5400000">
            <a:off x="6162675" y="2203451"/>
            <a:ext cx="839787" cy="1706562"/>
          </a:xfrm>
          <a:prstGeom prst="moon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6" name="Прямоугольник 65"/>
          <p:cNvSpPr/>
          <p:nvPr/>
        </p:nvSpPr>
        <p:spPr bwMode="auto">
          <a:xfrm rot="5400000">
            <a:off x="5418138" y="4192587"/>
            <a:ext cx="2362200" cy="92075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67" name="Прямая соединительная линия 66"/>
          <p:cNvCxnSpPr>
            <a:stCxn id="66" idx="0"/>
          </p:cNvCxnSpPr>
          <p:nvPr/>
        </p:nvCxnSpPr>
        <p:spPr bwMode="auto">
          <a:xfrm rot="5400000" flipV="1">
            <a:off x="6903243" y="3980657"/>
            <a:ext cx="341313" cy="857250"/>
          </a:xfrm>
          <a:prstGeom prst="line">
            <a:avLst/>
          </a:prstGeom>
          <a:solidFill>
            <a:srgbClr val="FFC000"/>
          </a:solidFill>
          <a:ln w="444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 bwMode="auto">
          <a:xfrm rot="5400000" flipV="1">
            <a:off x="6903243" y="4583907"/>
            <a:ext cx="341313" cy="857250"/>
          </a:xfrm>
          <a:prstGeom prst="line">
            <a:avLst/>
          </a:prstGeom>
          <a:solidFill>
            <a:srgbClr val="FFC000"/>
          </a:solidFill>
          <a:ln w="444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 bwMode="auto">
          <a:xfrm rot="5400000" flipV="1">
            <a:off x="6903243" y="3428207"/>
            <a:ext cx="341313" cy="857250"/>
          </a:xfrm>
          <a:prstGeom prst="line">
            <a:avLst/>
          </a:prstGeom>
          <a:solidFill>
            <a:srgbClr val="FFC000"/>
          </a:solidFill>
          <a:ln w="444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 bwMode="auto">
          <a:xfrm rot="21360000" flipV="1">
            <a:off x="5673725" y="3689350"/>
            <a:ext cx="946150" cy="309563"/>
          </a:xfrm>
          <a:prstGeom prst="line">
            <a:avLst/>
          </a:prstGeom>
          <a:solidFill>
            <a:srgbClr val="FFC000"/>
          </a:solidFill>
          <a:ln w="444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 bwMode="auto">
          <a:xfrm rot="21360000" flipV="1">
            <a:off x="5651500" y="4259263"/>
            <a:ext cx="946150" cy="307975"/>
          </a:xfrm>
          <a:prstGeom prst="line">
            <a:avLst/>
          </a:prstGeom>
          <a:solidFill>
            <a:srgbClr val="FFC000"/>
          </a:solidFill>
          <a:ln w="444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 bwMode="auto">
          <a:xfrm rot="21360000" flipV="1">
            <a:off x="5651500" y="4852988"/>
            <a:ext cx="946150" cy="307975"/>
          </a:xfrm>
          <a:prstGeom prst="line">
            <a:avLst/>
          </a:prstGeom>
          <a:solidFill>
            <a:srgbClr val="FFC000"/>
          </a:solidFill>
          <a:ln w="444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9"/>
          <p:cNvSpPr txBox="1">
            <a:spLocks noChangeArrowheads="1"/>
          </p:cNvSpPr>
          <p:nvPr/>
        </p:nvSpPr>
        <p:spPr bwMode="auto">
          <a:xfrm>
            <a:off x="5795963" y="2700338"/>
            <a:ext cx="16573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Тема</a:t>
            </a:r>
          </a:p>
        </p:txBody>
      </p:sp>
      <p:sp>
        <p:nvSpPr>
          <p:cNvPr id="75" name="Прямоугольник 74"/>
          <p:cNvSpPr/>
          <p:nvPr/>
        </p:nvSpPr>
        <p:spPr>
          <a:xfrm>
            <a:off x="5040313" y="4017963"/>
            <a:ext cx="1260475" cy="36988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dirty="0">
                <a:latin typeface="+mn-lt"/>
                <a:cs typeface="Arial" charset="0"/>
              </a:rPr>
              <a:t>Причины</a:t>
            </a:r>
          </a:p>
        </p:txBody>
      </p:sp>
      <p:sp>
        <p:nvSpPr>
          <p:cNvPr id="76" name="Прямоугольник 75"/>
          <p:cNvSpPr/>
          <p:nvPr/>
        </p:nvSpPr>
        <p:spPr>
          <a:xfrm>
            <a:off x="6804025" y="4005263"/>
            <a:ext cx="1260475" cy="36988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dirty="0">
                <a:latin typeface="+mn-lt"/>
                <a:cs typeface="Arial" charset="0"/>
              </a:rPr>
              <a:t>Следствия</a:t>
            </a:r>
          </a:p>
        </p:txBody>
      </p:sp>
      <p:sp>
        <p:nvSpPr>
          <p:cNvPr id="77" name="Заголовок 1"/>
          <p:cNvSpPr txBox="1">
            <a:spLocks/>
          </p:cNvSpPr>
          <p:nvPr/>
        </p:nvSpPr>
        <p:spPr bwMode="auto">
          <a:xfrm>
            <a:off x="522288" y="493713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ru-RU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Фаза занятия «Осмысление»</a:t>
            </a:r>
          </a:p>
        </p:txBody>
      </p:sp>
      <p:sp>
        <p:nvSpPr>
          <p:cNvPr id="39" name="Нашивка 38"/>
          <p:cNvSpPr/>
          <p:nvPr/>
        </p:nvSpPr>
        <p:spPr bwMode="auto">
          <a:xfrm rot="5400000" flipH="1">
            <a:off x="6174582" y="4941094"/>
            <a:ext cx="863600" cy="1728787"/>
          </a:xfrm>
          <a:prstGeom prst="chevron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40" name="TextBox 81"/>
          <p:cNvSpPr txBox="1">
            <a:spLocks noChangeArrowheads="1"/>
          </p:cNvSpPr>
          <p:nvPr/>
        </p:nvSpPr>
        <p:spPr bwMode="auto">
          <a:xfrm>
            <a:off x="6011863" y="5508625"/>
            <a:ext cx="12239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Вывод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1" grpId="0"/>
      <p:bldP spid="62" grpId="0"/>
      <p:bldP spid="63" grpId="0"/>
      <p:bldP spid="73" grpId="0"/>
      <p:bldP spid="75" grpId="0"/>
      <p:bldP spid="76" grpId="0"/>
      <p:bldP spid="4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Нашивка 63"/>
          <p:cNvSpPr/>
          <p:nvPr/>
        </p:nvSpPr>
        <p:spPr bwMode="auto">
          <a:xfrm rot="5400000" flipH="1">
            <a:off x="5940425" y="4941888"/>
            <a:ext cx="863600" cy="1727200"/>
          </a:xfrm>
          <a:prstGeom prst="chevron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60" name="Нашивка 59"/>
          <p:cNvSpPr/>
          <p:nvPr/>
        </p:nvSpPr>
        <p:spPr bwMode="auto">
          <a:xfrm rot="5400000" flipH="1">
            <a:off x="1925638" y="4868863"/>
            <a:ext cx="865187" cy="1728787"/>
          </a:xfrm>
          <a:prstGeom prst="chevron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8" name="Месяц 27"/>
          <p:cNvSpPr/>
          <p:nvPr/>
        </p:nvSpPr>
        <p:spPr bwMode="auto">
          <a:xfrm rot="5400000">
            <a:off x="1914525" y="2203451"/>
            <a:ext cx="839787" cy="1706562"/>
          </a:xfrm>
          <a:prstGeom prst="moon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0" name="Прямоугольник 29"/>
          <p:cNvSpPr/>
          <p:nvPr/>
        </p:nvSpPr>
        <p:spPr bwMode="auto">
          <a:xfrm rot="5400000">
            <a:off x="1169988" y="4192587"/>
            <a:ext cx="2362200" cy="92075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31" name="Прямая соединительная линия 30"/>
          <p:cNvCxnSpPr>
            <a:stCxn id="30" idx="0"/>
          </p:cNvCxnSpPr>
          <p:nvPr/>
        </p:nvCxnSpPr>
        <p:spPr bwMode="auto">
          <a:xfrm rot="5400000" flipV="1">
            <a:off x="2655093" y="3980657"/>
            <a:ext cx="341313" cy="857250"/>
          </a:xfrm>
          <a:prstGeom prst="line">
            <a:avLst/>
          </a:prstGeom>
          <a:solidFill>
            <a:srgbClr val="FFC000"/>
          </a:solidFill>
          <a:ln w="444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 bwMode="auto">
          <a:xfrm rot="5400000" flipV="1">
            <a:off x="2655093" y="4583907"/>
            <a:ext cx="341313" cy="857250"/>
          </a:xfrm>
          <a:prstGeom prst="line">
            <a:avLst/>
          </a:prstGeom>
          <a:solidFill>
            <a:srgbClr val="FFC000"/>
          </a:solidFill>
          <a:ln w="444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 bwMode="auto">
          <a:xfrm rot="5400000" flipV="1">
            <a:off x="2655093" y="3428207"/>
            <a:ext cx="341313" cy="857250"/>
          </a:xfrm>
          <a:prstGeom prst="line">
            <a:avLst/>
          </a:prstGeom>
          <a:solidFill>
            <a:srgbClr val="FFC000"/>
          </a:solidFill>
          <a:ln w="444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 bwMode="auto">
          <a:xfrm rot="21360000" flipV="1">
            <a:off x="1425575" y="3689350"/>
            <a:ext cx="946150" cy="309563"/>
          </a:xfrm>
          <a:prstGeom prst="line">
            <a:avLst/>
          </a:prstGeom>
          <a:solidFill>
            <a:srgbClr val="FFC000"/>
          </a:solidFill>
          <a:ln w="444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 bwMode="auto">
          <a:xfrm rot="21360000" flipV="1">
            <a:off x="1403350" y="4259263"/>
            <a:ext cx="946150" cy="307975"/>
          </a:xfrm>
          <a:prstGeom prst="line">
            <a:avLst/>
          </a:prstGeom>
          <a:solidFill>
            <a:srgbClr val="FFC000"/>
          </a:solidFill>
          <a:ln w="444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 bwMode="auto">
          <a:xfrm rot="21360000" flipV="1">
            <a:off x="1403350" y="4852988"/>
            <a:ext cx="946150" cy="307975"/>
          </a:xfrm>
          <a:prstGeom prst="line">
            <a:avLst/>
          </a:prstGeom>
          <a:solidFill>
            <a:srgbClr val="FFC000"/>
          </a:solidFill>
          <a:ln w="444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Заголовок 1"/>
          <p:cNvSpPr txBox="1">
            <a:spLocks/>
          </p:cNvSpPr>
          <p:nvPr/>
        </p:nvSpPr>
        <p:spPr bwMode="auto">
          <a:xfrm>
            <a:off x="539750" y="1557338"/>
            <a:ext cx="81534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lnSpc>
                <a:spcPct val="80000"/>
              </a:lnSpc>
              <a:defRPr/>
            </a:pPr>
            <a:r>
              <a:rPr lang="ru-RU" sz="2400" dirty="0">
                <a:solidFill>
                  <a:srgbClr val="C00000"/>
                </a:solidFill>
                <a:latin typeface="+mn-lt"/>
                <a:ea typeface="+mj-ea"/>
                <a:cs typeface="+mj-cs"/>
              </a:rPr>
              <a:t/>
            </a:r>
            <a:br>
              <a:rPr lang="ru-RU" sz="2400" dirty="0">
                <a:solidFill>
                  <a:srgbClr val="C00000"/>
                </a:solidFill>
                <a:latin typeface="+mn-lt"/>
                <a:ea typeface="+mj-ea"/>
                <a:cs typeface="+mj-cs"/>
              </a:rPr>
            </a:br>
            <a:r>
              <a:rPr lang="ru-RU" sz="2400" dirty="0">
                <a:solidFill>
                  <a:srgbClr val="C00000"/>
                </a:solidFill>
                <a:latin typeface="+mn-lt"/>
                <a:ea typeface="+mj-ea"/>
                <a:cs typeface="+mj-cs"/>
              </a:rPr>
              <a:t>Приём </a:t>
            </a:r>
            <a:r>
              <a:rPr lang="ru-RU" sz="2400" dirty="0">
                <a:solidFill>
                  <a:srgbClr val="C00000"/>
                </a:solidFill>
                <a:latin typeface="+mn-lt"/>
                <a:cs typeface="Arial" charset="0"/>
              </a:rPr>
              <a:t>«Рыбий скелет» или «</a:t>
            </a:r>
            <a:r>
              <a:rPr lang="ru-RU" sz="2400" dirty="0" err="1">
                <a:solidFill>
                  <a:srgbClr val="C00000"/>
                </a:solidFill>
                <a:latin typeface="+mn-lt"/>
                <a:cs typeface="Arial" charset="0"/>
              </a:rPr>
              <a:t>Фишбоун</a:t>
            </a:r>
            <a:r>
              <a:rPr lang="ru-RU" sz="2400" dirty="0">
                <a:solidFill>
                  <a:srgbClr val="C00000"/>
                </a:solidFill>
                <a:latin typeface="+mn-lt"/>
                <a:cs typeface="Arial" charset="0"/>
              </a:rPr>
              <a:t>»</a:t>
            </a:r>
            <a:r>
              <a:rPr lang="ru-RU" sz="2400" dirty="0">
                <a:solidFill>
                  <a:srgbClr val="C00000"/>
                </a:solidFill>
                <a:latin typeface="+mn-lt"/>
                <a:ea typeface="+mj-ea"/>
                <a:cs typeface="+mj-cs"/>
              </a:rPr>
              <a:t> </a:t>
            </a:r>
            <a:br>
              <a:rPr lang="ru-RU" sz="2400" dirty="0">
                <a:solidFill>
                  <a:srgbClr val="C00000"/>
                </a:solidFill>
                <a:latin typeface="+mn-lt"/>
                <a:ea typeface="+mj-ea"/>
                <a:cs typeface="+mj-cs"/>
              </a:rPr>
            </a:br>
            <a:endParaRPr lang="ru-RU" sz="2400" dirty="0">
              <a:solidFill>
                <a:srgbClr val="C00000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22542" name="TextBox 81"/>
          <p:cNvSpPr txBox="1">
            <a:spLocks noChangeArrowheads="1"/>
          </p:cNvSpPr>
          <p:nvPr/>
        </p:nvSpPr>
        <p:spPr bwMode="auto">
          <a:xfrm>
            <a:off x="755650" y="5516563"/>
            <a:ext cx="338455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Смотри на </a:t>
            </a:r>
          </a:p>
          <a:p>
            <a:pPr algn="ctr"/>
            <a:r>
              <a:rPr lang="ru-RU"/>
              <a:t>последнюю(ие) цифру(ы)! </a:t>
            </a:r>
          </a:p>
        </p:txBody>
      </p:sp>
      <p:sp>
        <p:nvSpPr>
          <p:cNvPr id="22543" name="TextBox 84"/>
          <p:cNvSpPr txBox="1">
            <a:spLocks noChangeArrowheads="1"/>
          </p:cNvSpPr>
          <p:nvPr/>
        </p:nvSpPr>
        <p:spPr bwMode="auto">
          <a:xfrm rot="-1168737">
            <a:off x="1789113" y="3359150"/>
            <a:ext cx="5032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2</a:t>
            </a:r>
          </a:p>
        </p:txBody>
      </p:sp>
      <p:sp>
        <p:nvSpPr>
          <p:cNvPr id="22545" name="TextBox 86"/>
          <p:cNvSpPr txBox="1">
            <a:spLocks noChangeArrowheads="1"/>
          </p:cNvSpPr>
          <p:nvPr/>
        </p:nvSpPr>
        <p:spPr bwMode="auto">
          <a:xfrm rot="-1168737">
            <a:off x="1789113" y="3933825"/>
            <a:ext cx="5032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5</a:t>
            </a:r>
          </a:p>
        </p:txBody>
      </p:sp>
      <p:sp>
        <p:nvSpPr>
          <p:cNvPr id="22547" name="TextBox 88"/>
          <p:cNvSpPr txBox="1">
            <a:spLocks noChangeArrowheads="1"/>
          </p:cNvSpPr>
          <p:nvPr/>
        </p:nvSpPr>
        <p:spPr bwMode="auto">
          <a:xfrm rot="-1168737">
            <a:off x="1860550" y="4510088"/>
            <a:ext cx="5048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4</a:t>
            </a:r>
          </a:p>
        </p:txBody>
      </p:sp>
      <p:grpSp>
        <p:nvGrpSpPr>
          <p:cNvPr id="2" name="Группа 61"/>
          <p:cNvGrpSpPr>
            <a:grpSpLocks/>
          </p:cNvGrpSpPr>
          <p:nvPr/>
        </p:nvGrpSpPr>
        <p:grpSpPr bwMode="auto">
          <a:xfrm>
            <a:off x="2370138" y="4611688"/>
            <a:ext cx="1055687" cy="401637"/>
            <a:chOff x="2370909" y="4611688"/>
            <a:chExt cx="1054567" cy="401644"/>
          </a:xfrm>
        </p:grpSpPr>
        <p:sp>
          <p:nvSpPr>
            <p:cNvPr id="21555" name="TextBox 89"/>
            <p:cNvSpPr txBox="1">
              <a:spLocks noChangeArrowheads="1"/>
            </p:cNvSpPr>
            <p:nvPr/>
          </p:nvSpPr>
          <p:spPr bwMode="auto">
            <a:xfrm rot="1260000">
              <a:off x="2370909" y="4644000"/>
              <a:ext cx="105456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/>
                <a:t>         : 4</a:t>
              </a:r>
            </a:p>
          </p:txBody>
        </p:sp>
        <p:sp>
          <p:nvSpPr>
            <p:cNvPr id="102" name="Прямоугольник 101"/>
            <p:cNvSpPr/>
            <p:nvPr/>
          </p:nvSpPr>
          <p:spPr bwMode="auto">
            <a:xfrm rot="1366426">
              <a:off x="2546934" y="4611688"/>
              <a:ext cx="212499" cy="247654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03" name="Прямоугольник 102"/>
            <p:cNvSpPr/>
            <p:nvPr/>
          </p:nvSpPr>
          <p:spPr bwMode="auto">
            <a:xfrm rot="1366426">
              <a:off x="2741990" y="4692651"/>
              <a:ext cx="210913" cy="247654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sp>
        <p:nvSpPr>
          <p:cNvPr id="108" name="Месяц 107"/>
          <p:cNvSpPr/>
          <p:nvPr/>
        </p:nvSpPr>
        <p:spPr bwMode="auto">
          <a:xfrm rot="5400000">
            <a:off x="5913438" y="2203450"/>
            <a:ext cx="839787" cy="1706563"/>
          </a:xfrm>
          <a:prstGeom prst="moon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0" name="Прямоугольник 109"/>
          <p:cNvSpPr/>
          <p:nvPr/>
        </p:nvSpPr>
        <p:spPr bwMode="auto">
          <a:xfrm rot="5400000">
            <a:off x="5168901" y="4192587"/>
            <a:ext cx="2362200" cy="92075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111" name="Прямая соединительная линия 110"/>
          <p:cNvCxnSpPr/>
          <p:nvPr/>
        </p:nvCxnSpPr>
        <p:spPr bwMode="auto">
          <a:xfrm rot="5400000" flipV="1">
            <a:off x="6654007" y="4341019"/>
            <a:ext cx="341312" cy="857250"/>
          </a:xfrm>
          <a:prstGeom prst="line">
            <a:avLst/>
          </a:prstGeom>
          <a:solidFill>
            <a:srgbClr val="FFC000"/>
          </a:solidFill>
          <a:ln w="444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 bwMode="auto">
          <a:xfrm rot="5400000" flipV="1">
            <a:off x="6654006" y="3428207"/>
            <a:ext cx="341313" cy="857250"/>
          </a:xfrm>
          <a:prstGeom prst="line">
            <a:avLst/>
          </a:prstGeom>
          <a:solidFill>
            <a:srgbClr val="FFC000"/>
          </a:solidFill>
          <a:ln w="444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Прямая соединительная линия 113"/>
          <p:cNvCxnSpPr/>
          <p:nvPr/>
        </p:nvCxnSpPr>
        <p:spPr bwMode="auto">
          <a:xfrm rot="21360000" flipV="1">
            <a:off x="5424488" y="3689350"/>
            <a:ext cx="946150" cy="309563"/>
          </a:xfrm>
          <a:prstGeom prst="line">
            <a:avLst/>
          </a:prstGeom>
          <a:solidFill>
            <a:srgbClr val="FFC000"/>
          </a:solidFill>
          <a:ln w="444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единительная линия 114"/>
          <p:cNvCxnSpPr/>
          <p:nvPr/>
        </p:nvCxnSpPr>
        <p:spPr bwMode="auto">
          <a:xfrm rot="21360000" flipV="1">
            <a:off x="5402263" y="4619625"/>
            <a:ext cx="946150" cy="307975"/>
          </a:xfrm>
          <a:prstGeom prst="line">
            <a:avLst/>
          </a:prstGeom>
          <a:solidFill>
            <a:srgbClr val="FFC000"/>
          </a:solidFill>
          <a:ln w="444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58" name="TextBox 116"/>
          <p:cNvSpPr txBox="1">
            <a:spLocks noChangeArrowheads="1"/>
          </p:cNvSpPr>
          <p:nvPr/>
        </p:nvSpPr>
        <p:spPr bwMode="auto">
          <a:xfrm>
            <a:off x="5762625" y="2708275"/>
            <a:ext cx="12239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на 3 и 9</a:t>
            </a:r>
          </a:p>
        </p:txBody>
      </p:sp>
      <p:sp>
        <p:nvSpPr>
          <p:cNvPr id="22559" name="TextBox 117"/>
          <p:cNvSpPr txBox="1">
            <a:spLocks noChangeArrowheads="1"/>
          </p:cNvSpPr>
          <p:nvPr/>
        </p:nvSpPr>
        <p:spPr bwMode="auto">
          <a:xfrm>
            <a:off x="4897438" y="5445125"/>
            <a:ext cx="302418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Вычисляй </a:t>
            </a:r>
          </a:p>
          <a:p>
            <a:pPr algn="ctr"/>
            <a:r>
              <a:rPr lang="ru-RU"/>
              <a:t>сумму цифр!</a:t>
            </a:r>
          </a:p>
        </p:txBody>
      </p:sp>
      <p:sp>
        <p:nvSpPr>
          <p:cNvPr id="22560" name="TextBox 118"/>
          <p:cNvSpPr txBox="1">
            <a:spLocks noChangeArrowheads="1"/>
          </p:cNvSpPr>
          <p:nvPr/>
        </p:nvSpPr>
        <p:spPr bwMode="auto">
          <a:xfrm rot="-1168737">
            <a:off x="5786438" y="3359150"/>
            <a:ext cx="5048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3</a:t>
            </a:r>
          </a:p>
        </p:txBody>
      </p:sp>
      <p:sp>
        <p:nvSpPr>
          <p:cNvPr id="120" name="TextBox 119"/>
          <p:cNvSpPr txBox="1">
            <a:spLocks noChangeArrowheads="1"/>
          </p:cNvSpPr>
          <p:nvPr/>
        </p:nvSpPr>
        <p:spPr bwMode="auto">
          <a:xfrm rot="1339453">
            <a:off x="6337300" y="3568700"/>
            <a:ext cx="17589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сумма цифр : 3</a:t>
            </a:r>
          </a:p>
        </p:txBody>
      </p:sp>
      <p:sp>
        <p:nvSpPr>
          <p:cNvPr id="22562" name="TextBox 120"/>
          <p:cNvSpPr txBox="1">
            <a:spLocks noChangeArrowheads="1"/>
          </p:cNvSpPr>
          <p:nvPr/>
        </p:nvSpPr>
        <p:spPr bwMode="auto">
          <a:xfrm rot="-1168737">
            <a:off x="5786438" y="4294188"/>
            <a:ext cx="5048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9</a:t>
            </a:r>
          </a:p>
        </p:txBody>
      </p:sp>
      <p:sp>
        <p:nvSpPr>
          <p:cNvPr id="129" name="TextBox 128"/>
          <p:cNvSpPr txBox="1">
            <a:spLocks noChangeArrowheads="1"/>
          </p:cNvSpPr>
          <p:nvPr/>
        </p:nvSpPr>
        <p:spPr bwMode="auto">
          <a:xfrm rot="1350063">
            <a:off x="6337300" y="4521200"/>
            <a:ext cx="17589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сумма цифр : 3</a:t>
            </a:r>
          </a:p>
        </p:txBody>
      </p:sp>
      <p:grpSp>
        <p:nvGrpSpPr>
          <p:cNvPr id="3" name="Группа 59"/>
          <p:cNvGrpSpPr>
            <a:grpSpLocks/>
          </p:cNvGrpSpPr>
          <p:nvPr/>
        </p:nvGrpSpPr>
        <p:grpSpPr bwMode="auto">
          <a:xfrm>
            <a:off x="2484438" y="3357563"/>
            <a:ext cx="1570037" cy="600075"/>
            <a:chOff x="2483768" y="3356992"/>
            <a:chExt cx="1570072" cy="601040"/>
          </a:xfrm>
        </p:grpSpPr>
        <p:sp>
          <p:nvSpPr>
            <p:cNvPr id="45" name="Прямоугольник 44"/>
            <p:cNvSpPr/>
            <p:nvPr/>
          </p:nvSpPr>
          <p:spPr>
            <a:xfrm rot="987885">
              <a:off x="2483768" y="3356992"/>
              <a:ext cx="215905" cy="287799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6" name="Овальная выноска 45"/>
            <p:cNvSpPr/>
            <p:nvPr/>
          </p:nvSpPr>
          <p:spPr>
            <a:xfrm rot="6290764">
              <a:off x="3235174" y="3250484"/>
              <a:ext cx="367303" cy="1035073"/>
            </a:xfrm>
            <a:prstGeom prst="wedgeEllipseCallout">
              <a:avLst>
                <a:gd name="adj1" fmla="val -1906"/>
                <a:gd name="adj2" fmla="val 72798"/>
              </a:avLst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1554" name="TextBox 46"/>
            <p:cNvSpPr txBox="1">
              <a:spLocks noChangeArrowheads="1"/>
            </p:cNvSpPr>
            <p:nvPr/>
          </p:nvSpPr>
          <p:spPr bwMode="auto">
            <a:xfrm rot="987885">
              <a:off x="2802559" y="3588700"/>
              <a:ext cx="1251281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/>
                <a:t>0,2,4,6,8 </a:t>
              </a:r>
            </a:p>
          </p:txBody>
        </p:sp>
      </p:grpSp>
      <p:grpSp>
        <p:nvGrpSpPr>
          <p:cNvPr id="4" name="Группа 60"/>
          <p:cNvGrpSpPr>
            <a:grpSpLocks/>
          </p:cNvGrpSpPr>
          <p:nvPr/>
        </p:nvGrpSpPr>
        <p:grpSpPr bwMode="auto">
          <a:xfrm>
            <a:off x="2484438" y="3933825"/>
            <a:ext cx="1216025" cy="519113"/>
            <a:chOff x="2483768" y="3933056"/>
            <a:chExt cx="1217090" cy="519607"/>
          </a:xfrm>
        </p:grpSpPr>
        <p:sp>
          <p:nvSpPr>
            <p:cNvPr id="50" name="Прямоугольник 49"/>
            <p:cNvSpPr/>
            <p:nvPr/>
          </p:nvSpPr>
          <p:spPr>
            <a:xfrm rot="987885">
              <a:off x="2483768" y="3933056"/>
              <a:ext cx="216089" cy="287611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1" name="Овальная выноска 50"/>
            <p:cNvSpPr/>
            <p:nvPr/>
          </p:nvSpPr>
          <p:spPr>
            <a:xfrm rot="6285522">
              <a:off x="2984257" y="4006170"/>
              <a:ext cx="295556" cy="524334"/>
            </a:xfrm>
            <a:prstGeom prst="wedgeEllipseCallout">
              <a:avLst>
                <a:gd name="adj1" fmla="val -13559"/>
                <a:gd name="adj2" fmla="val 84175"/>
              </a:avLst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1551" name="TextBox 51"/>
            <p:cNvSpPr txBox="1">
              <a:spLocks noChangeArrowheads="1"/>
            </p:cNvSpPr>
            <p:nvPr/>
          </p:nvSpPr>
          <p:spPr bwMode="auto">
            <a:xfrm rot="1165372">
              <a:off x="2585242" y="4083331"/>
              <a:ext cx="111561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/>
                <a:t>0, 5</a:t>
              </a:r>
            </a:p>
          </p:txBody>
        </p:sp>
      </p:grpSp>
      <p:sp>
        <p:nvSpPr>
          <p:cNvPr id="44" name="TextBox 79"/>
          <p:cNvSpPr txBox="1">
            <a:spLocks noChangeArrowheads="1"/>
          </p:cNvSpPr>
          <p:nvPr/>
        </p:nvSpPr>
        <p:spPr bwMode="auto">
          <a:xfrm>
            <a:off x="1763713" y="2708275"/>
            <a:ext cx="12239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на 2, 5, 4</a:t>
            </a:r>
          </a:p>
        </p:txBody>
      </p:sp>
      <p:grpSp>
        <p:nvGrpSpPr>
          <p:cNvPr id="21537" name="Группа 63"/>
          <p:cNvGrpSpPr>
            <a:grpSpLocks/>
          </p:cNvGrpSpPr>
          <p:nvPr/>
        </p:nvGrpSpPr>
        <p:grpSpPr bwMode="auto">
          <a:xfrm>
            <a:off x="1403350" y="2095500"/>
            <a:ext cx="5400675" cy="369888"/>
            <a:chOff x="1403648" y="2095643"/>
            <a:chExt cx="5400600" cy="370043"/>
          </a:xfrm>
        </p:grpSpPr>
        <p:sp>
          <p:nvSpPr>
            <p:cNvPr id="55" name="Блок-схема: документ 54"/>
            <p:cNvSpPr/>
            <p:nvPr/>
          </p:nvSpPr>
          <p:spPr>
            <a:xfrm rot="16200000" flipV="1">
              <a:off x="5543728" y="1160697"/>
              <a:ext cx="289046" cy="2231994"/>
            </a:xfrm>
            <a:prstGeom prst="flowChartDocumen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anchor="ctr"/>
            <a:lstStyle/>
            <a:p>
              <a:pPr algn="r">
                <a:defRPr/>
              </a:pPr>
              <a:r>
                <a:rPr lang="ru-RU" dirty="0"/>
                <a:t>…</a:t>
              </a:r>
            </a:p>
          </p:txBody>
        </p:sp>
        <p:sp>
          <p:nvSpPr>
            <p:cNvPr id="21540" name="TextBox 78"/>
            <p:cNvSpPr txBox="1">
              <a:spLocks noChangeArrowheads="1"/>
            </p:cNvSpPr>
            <p:nvPr/>
          </p:nvSpPr>
          <p:spPr bwMode="auto">
            <a:xfrm>
              <a:off x="1403648" y="2095643"/>
              <a:ext cx="3888747" cy="3700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/>
                <a:t> Признаки делимости числа      … </a:t>
              </a:r>
            </a:p>
          </p:txBody>
        </p:sp>
        <p:sp>
          <p:nvSpPr>
            <p:cNvPr id="53" name="Прямоугольник 52"/>
            <p:cNvSpPr/>
            <p:nvPr/>
          </p:nvSpPr>
          <p:spPr bwMode="auto">
            <a:xfrm>
              <a:off x="6375629" y="2132171"/>
              <a:ext cx="212722" cy="289046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4" name="Прямоугольник 53"/>
            <p:cNvSpPr/>
            <p:nvPr/>
          </p:nvSpPr>
          <p:spPr bwMode="auto">
            <a:xfrm>
              <a:off x="6588351" y="2132171"/>
              <a:ext cx="211135" cy="289046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6" name="Прямоугольник 55"/>
            <p:cNvSpPr/>
            <p:nvPr/>
          </p:nvSpPr>
          <p:spPr bwMode="auto">
            <a:xfrm>
              <a:off x="6159732" y="2132171"/>
              <a:ext cx="212722" cy="28904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7" name="Прямоугольник 56"/>
            <p:cNvSpPr/>
            <p:nvPr/>
          </p:nvSpPr>
          <p:spPr bwMode="auto">
            <a:xfrm>
              <a:off x="5947010" y="2132171"/>
              <a:ext cx="212722" cy="28904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8" name="Прямоугольник 57"/>
            <p:cNvSpPr/>
            <p:nvPr/>
          </p:nvSpPr>
          <p:spPr bwMode="auto">
            <a:xfrm>
              <a:off x="5734288" y="2132171"/>
              <a:ext cx="212722" cy="28904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9" name="Прямоугольник 58"/>
            <p:cNvSpPr/>
            <p:nvPr/>
          </p:nvSpPr>
          <p:spPr bwMode="auto">
            <a:xfrm>
              <a:off x="5521566" y="2132171"/>
              <a:ext cx="212722" cy="28904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61" name="Прямоугольник 60"/>
            <p:cNvSpPr/>
            <p:nvPr/>
          </p:nvSpPr>
          <p:spPr bwMode="auto">
            <a:xfrm>
              <a:off x="5310432" y="2132171"/>
              <a:ext cx="212722" cy="28904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62" name="Прямоугольник 61"/>
            <p:cNvSpPr/>
            <p:nvPr/>
          </p:nvSpPr>
          <p:spPr bwMode="auto">
            <a:xfrm>
              <a:off x="5097710" y="2132171"/>
              <a:ext cx="212722" cy="28904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sp>
        <p:nvSpPr>
          <p:cNvPr id="63" name="Заголовок 1"/>
          <p:cNvSpPr txBox="1">
            <a:spLocks/>
          </p:cNvSpPr>
          <p:nvPr/>
        </p:nvSpPr>
        <p:spPr bwMode="auto">
          <a:xfrm>
            <a:off x="522288" y="493713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ru-RU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Фаза занятия «Осмысление»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42" grpId="0"/>
      <p:bldP spid="22543" grpId="0"/>
      <p:bldP spid="22545" grpId="0"/>
      <p:bldP spid="22547" grpId="0"/>
      <p:bldP spid="22558" grpId="0"/>
      <p:bldP spid="22559" grpId="0"/>
      <p:bldP spid="22560" grpId="0"/>
      <p:bldP spid="120" grpId="0"/>
      <p:bldP spid="22562" grpId="0"/>
      <p:bldP spid="129" grpId="0"/>
      <p:bldP spid="4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>
          <a:xfrm>
            <a:off x="1243013" y="1789113"/>
            <a:ext cx="6713537" cy="487362"/>
          </a:xfrm>
        </p:spPr>
        <p:txBody>
          <a:bodyPr/>
          <a:lstStyle/>
          <a:p>
            <a:r>
              <a:rPr lang="ru-RU" sz="2800" smtClean="0">
                <a:solidFill>
                  <a:schemeClr val="accent2"/>
                </a:solidFill>
              </a:rPr>
              <a:t>Тема. Признаки делимости на 2, 3, 4, 5, 9.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522288" y="493713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ru-RU" sz="3200" dirty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Фаза </a:t>
            </a:r>
            <a:r>
              <a:rPr lang="ru-RU" sz="3200" dirty="0">
                <a:solidFill>
                  <a:schemeClr val="tx2"/>
                </a:solidFill>
                <a:latin typeface="+mn-lt"/>
              </a:rPr>
              <a:t>занятия </a:t>
            </a:r>
            <a:r>
              <a:rPr lang="ru-RU" sz="3200" dirty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«Осмысление»</a:t>
            </a:r>
          </a:p>
        </p:txBody>
      </p:sp>
      <p:sp>
        <p:nvSpPr>
          <p:cNvPr id="5" name="TextBox 9"/>
          <p:cNvSpPr txBox="1">
            <a:spLocks noChangeArrowheads="1"/>
          </p:cNvSpPr>
          <p:nvPr/>
        </p:nvSpPr>
        <p:spPr bwMode="auto">
          <a:xfrm>
            <a:off x="1187450" y="4437063"/>
            <a:ext cx="4105275" cy="1016000"/>
          </a:xfrm>
          <a:prstGeom prst="rect">
            <a:avLst/>
          </a:prstGeom>
          <a:noFill/>
          <a:ln w="19050">
            <a:solidFill>
              <a:srgbClr val="0070C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chemeClr val="accent2"/>
              </a:buClr>
              <a:buSzPct val="60000"/>
              <a:defRPr/>
            </a:pPr>
            <a:r>
              <a:rPr lang="ru-RU" sz="2000" dirty="0">
                <a:solidFill>
                  <a:schemeClr val="accent2"/>
                </a:solidFill>
                <a:latin typeface="+mn-lt"/>
                <a:cs typeface="Times New Roman" pitchFamily="18" charset="0"/>
              </a:rPr>
              <a:t>З</a:t>
            </a:r>
            <a:r>
              <a:rPr lang="ru-RU" sz="2000" dirty="0">
                <a:latin typeface="+mn-lt"/>
                <a:cs typeface="Times New Roman" pitchFamily="18" charset="0"/>
              </a:rPr>
              <a:t> – что знаю</a:t>
            </a:r>
          </a:p>
          <a:p>
            <a:pPr>
              <a:buClr>
                <a:schemeClr val="accent2"/>
              </a:buClr>
              <a:buSzPct val="60000"/>
              <a:defRPr/>
            </a:pPr>
            <a:r>
              <a:rPr lang="ru-RU" sz="2000" dirty="0">
                <a:solidFill>
                  <a:schemeClr val="accent2"/>
                </a:solidFill>
                <a:latin typeface="+mn-lt"/>
                <a:cs typeface="Times New Roman" pitchFamily="18" charset="0"/>
              </a:rPr>
              <a:t>Х</a:t>
            </a:r>
            <a:r>
              <a:rPr lang="ru-RU" sz="2000" dirty="0">
                <a:latin typeface="+mn-lt"/>
                <a:cs typeface="Times New Roman" pitchFamily="18" charset="0"/>
              </a:rPr>
              <a:t> – что хочу узнать</a:t>
            </a:r>
          </a:p>
          <a:p>
            <a:pPr>
              <a:buClr>
                <a:schemeClr val="accent2"/>
              </a:buClr>
              <a:buSzPct val="60000"/>
              <a:defRPr/>
            </a:pPr>
            <a:r>
              <a:rPr lang="ru-RU" sz="2000" dirty="0">
                <a:solidFill>
                  <a:schemeClr val="accent2"/>
                </a:solidFill>
                <a:latin typeface="+mn-lt"/>
                <a:cs typeface="Times New Roman" pitchFamily="18" charset="0"/>
              </a:rPr>
              <a:t>У</a:t>
            </a:r>
            <a:r>
              <a:rPr lang="ru-RU" sz="2000" dirty="0">
                <a:latin typeface="+mn-lt"/>
                <a:cs typeface="Times New Roman" pitchFamily="18" charset="0"/>
              </a:rPr>
              <a:t> – что узнал, и, </a:t>
            </a:r>
            <a:endParaRPr lang="ru-RU" sz="2000" dirty="0">
              <a:latin typeface="+mn-lt"/>
              <a:cs typeface="Arial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187450" y="3086100"/>
          <a:ext cx="6696744" cy="10632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32248"/>
                <a:gridCol w="2232248"/>
                <a:gridCol w="2232248"/>
              </a:tblGrid>
              <a:tr h="20573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Знаю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Хочу  узнать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Узнал</a:t>
                      </a:r>
                      <a:endParaRPr lang="ru-RU" sz="2000" dirty="0"/>
                    </a:p>
                  </a:txBody>
                  <a:tcPr/>
                </a:tc>
              </a:tr>
              <a:tr h="666998"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Заголовок 1"/>
          <p:cNvSpPr txBox="1">
            <a:spLocks/>
          </p:cNvSpPr>
          <p:nvPr/>
        </p:nvSpPr>
        <p:spPr bwMode="auto">
          <a:xfrm>
            <a:off x="595313" y="2349500"/>
            <a:ext cx="3976687" cy="39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ru-RU" sz="24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Приём «Таблица З-Х-У» </a:t>
            </a:r>
            <a:endParaRPr lang="ru-RU" sz="40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2916238" y="5073650"/>
            <a:ext cx="24479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 что осталось узнать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66750" y="2124075"/>
            <a:ext cx="1511300" cy="460375"/>
          </a:xfrm>
        </p:spPr>
        <p:txBody>
          <a:bodyPr/>
          <a:lstStyle/>
          <a:p>
            <a:pPr marL="1255713" indent="-1255713">
              <a:buFont typeface="Wingdings" pitchFamily="2" charset="2"/>
              <a:buNone/>
              <a:defRPr/>
            </a:pPr>
            <a:r>
              <a:rPr lang="ru-RU" sz="2000" dirty="0" smtClean="0">
                <a:solidFill>
                  <a:schemeClr val="accent2"/>
                </a:solidFill>
              </a:rPr>
              <a:t>Теорема 1а.</a:t>
            </a:r>
            <a:r>
              <a:rPr lang="ru-RU" sz="2000" dirty="0" smtClean="0"/>
              <a:t> </a:t>
            </a:r>
          </a:p>
          <a:p>
            <a:pPr marL="0" indent="0">
              <a:buFont typeface="Wingdings" pitchFamily="2" charset="2"/>
              <a:buNone/>
              <a:defRPr/>
            </a:pPr>
            <a:endParaRPr lang="ru-RU" sz="2000" dirty="0"/>
          </a:p>
        </p:txBody>
      </p:sp>
      <p:sp>
        <p:nvSpPr>
          <p:cNvPr id="5" name="Содержимое 2"/>
          <p:cNvSpPr txBox="1">
            <a:spLocks/>
          </p:cNvSpPr>
          <p:nvPr/>
        </p:nvSpPr>
        <p:spPr bwMode="auto">
          <a:xfrm>
            <a:off x="4699000" y="2124075"/>
            <a:ext cx="18891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255713" indent="-1255713"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r>
              <a:rPr lang="ru-RU" sz="2000" dirty="0">
                <a:solidFill>
                  <a:schemeClr val="accent2"/>
                </a:solidFill>
                <a:latin typeface="+mn-lt"/>
                <a:cs typeface="+mn-cs"/>
              </a:rPr>
              <a:t>Теорема 1б.</a:t>
            </a:r>
            <a:r>
              <a:rPr lang="ru-RU" sz="2000" dirty="0">
                <a:latin typeface="+mn-lt"/>
                <a:cs typeface="+mn-cs"/>
              </a:rPr>
              <a:t> </a:t>
            </a:r>
          </a:p>
          <a:p>
            <a: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endParaRPr lang="ru-RU" sz="2000" dirty="0">
              <a:latin typeface="+mn-lt"/>
              <a:cs typeface="+mn-cs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 bwMode="auto">
          <a:xfrm>
            <a:off x="811213" y="3933825"/>
            <a:ext cx="8153400" cy="89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r>
              <a:rPr lang="ru-RU" sz="2000" dirty="0">
                <a:latin typeface="+mn-lt"/>
                <a:cs typeface="+mn-cs"/>
              </a:rPr>
              <a:t>             </a:t>
            </a:r>
            <a:r>
              <a:rPr lang="ru-RU" sz="2000" dirty="0" err="1">
                <a:latin typeface="+mn-lt"/>
                <a:cs typeface="+mn-cs"/>
              </a:rPr>
              <a:t>х</a:t>
            </a:r>
            <a:r>
              <a:rPr lang="en-US" sz="2000" dirty="0">
                <a:solidFill>
                  <a:srgbClr val="C0504D"/>
                </a:solidFill>
                <a:latin typeface="+mn-lt"/>
                <a:cs typeface="+mn-cs"/>
              </a:rPr>
              <a:t> </a:t>
            </a:r>
            <a:r>
              <a:rPr lang="en-US" sz="2000" dirty="0">
                <a:latin typeface="Calibri" pitchFamily="34" charset="0"/>
                <a:cs typeface="+mn-cs"/>
              </a:rPr>
              <a:t>=</a:t>
            </a:r>
            <a:r>
              <a:rPr lang="en-US" sz="2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 </a:t>
            </a:r>
            <a:r>
              <a:rPr lang="ru-RU" sz="2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а</a:t>
            </a:r>
            <a:r>
              <a:rPr lang="en-US" sz="2000" baseline="-25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n</a:t>
            </a:r>
            <a:r>
              <a:rPr lang="ru-RU" sz="2000" baseline="-25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 </a:t>
            </a:r>
            <a:r>
              <a:rPr lang="ru-RU" sz="2000" dirty="0">
                <a:solidFill>
                  <a:prstClr val="black"/>
                </a:solidFill>
                <a:latin typeface="Calibri" pitchFamily="34" charset="0"/>
                <a:cs typeface="+mn-cs"/>
              </a:rPr>
              <a:t>·10</a:t>
            </a:r>
            <a:r>
              <a:rPr lang="en-US" sz="2000" baseline="30000" dirty="0">
                <a:solidFill>
                  <a:prstClr val="black"/>
                </a:solidFill>
                <a:latin typeface="Calibri" pitchFamily="34" charset="0"/>
                <a:cs typeface="+mn-cs"/>
              </a:rPr>
              <a:t>n</a:t>
            </a:r>
            <a:r>
              <a:rPr lang="en-US" sz="2000" dirty="0">
                <a:solidFill>
                  <a:prstClr val="black"/>
                </a:solidFill>
                <a:latin typeface="Calibri" pitchFamily="34" charset="0"/>
                <a:cs typeface="+mn-cs"/>
              </a:rPr>
              <a:t> + </a:t>
            </a:r>
            <a:r>
              <a:rPr lang="ru-RU" sz="2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а</a:t>
            </a:r>
            <a:r>
              <a:rPr lang="en-US" sz="2000" baseline="-25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n-1</a:t>
            </a:r>
            <a:r>
              <a:rPr lang="ru-RU" sz="2000" dirty="0">
                <a:solidFill>
                  <a:prstClr val="black"/>
                </a:solidFill>
                <a:latin typeface="Calibri" pitchFamily="34" charset="0"/>
                <a:cs typeface="+mn-cs"/>
              </a:rPr>
              <a:t>·10</a:t>
            </a:r>
            <a:r>
              <a:rPr lang="en-US" sz="2000" baseline="30000" dirty="0">
                <a:solidFill>
                  <a:prstClr val="black"/>
                </a:solidFill>
                <a:latin typeface="Calibri" pitchFamily="34" charset="0"/>
                <a:cs typeface="+mn-cs"/>
              </a:rPr>
              <a:t>n -1 </a:t>
            </a:r>
            <a:r>
              <a:rPr lang="en-US" sz="2000" dirty="0">
                <a:solidFill>
                  <a:prstClr val="black"/>
                </a:solidFill>
                <a:latin typeface="Calibri" pitchFamily="34" charset="0"/>
                <a:cs typeface="+mn-cs"/>
              </a:rPr>
              <a:t>+</a:t>
            </a:r>
            <a:r>
              <a:rPr lang="ru-RU" sz="2000" dirty="0">
                <a:solidFill>
                  <a:prstClr val="black"/>
                </a:solidFill>
                <a:latin typeface="Calibri" pitchFamily="34" charset="0"/>
                <a:cs typeface="+mn-cs"/>
              </a:rPr>
              <a:t>…</a:t>
            </a:r>
            <a:r>
              <a:rPr lang="en-US" sz="2000" dirty="0">
                <a:solidFill>
                  <a:prstClr val="black"/>
                </a:solidFill>
                <a:latin typeface="Calibri" pitchFamily="34" charset="0"/>
                <a:cs typeface="+mn-cs"/>
              </a:rPr>
              <a:t> +</a:t>
            </a:r>
            <a:r>
              <a:rPr lang="en-US" sz="2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 </a:t>
            </a:r>
            <a:r>
              <a:rPr lang="ru-RU" sz="2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а</a:t>
            </a:r>
            <a:r>
              <a:rPr lang="en-US" sz="2000" baseline="-25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3</a:t>
            </a:r>
            <a:r>
              <a:rPr lang="ru-RU" sz="2000" baseline="-25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 </a:t>
            </a:r>
            <a:r>
              <a:rPr lang="ru-RU" sz="2000" dirty="0">
                <a:solidFill>
                  <a:prstClr val="black"/>
                </a:solidFill>
                <a:latin typeface="Calibri" pitchFamily="34" charset="0"/>
                <a:cs typeface="+mn-cs"/>
              </a:rPr>
              <a:t>·10</a:t>
            </a:r>
            <a:r>
              <a:rPr lang="en-US" sz="2000" baseline="30000" dirty="0">
                <a:solidFill>
                  <a:prstClr val="black"/>
                </a:solidFill>
                <a:latin typeface="Calibri" pitchFamily="34" charset="0"/>
                <a:cs typeface="+mn-cs"/>
              </a:rPr>
              <a:t>3</a:t>
            </a:r>
            <a:r>
              <a:rPr lang="en-US" sz="2000" dirty="0">
                <a:solidFill>
                  <a:prstClr val="black"/>
                </a:solidFill>
                <a:latin typeface="Calibri" pitchFamily="34" charset="0"/>
                <a:cs typeface="+mn-cs"/>
              </a:rPr>
              <a:t> + </a:t>
            </a:r>
            <a:r>
              <a:rPr lang="ru-RU" sz="2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а</a:t>
            </a:r>
            <a:r>
              <a:rPr lang="en-US" sz="2000" baseline="-25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2</a:t>
            </a:r>
            <a:r>
              <a:rPr lang="ru-RU" sz="2000" baseline="-25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 </a:t>
            </a:r>
            <a:r>
              <a:rPr lang="ru-RU" sz="2000" dirty="0">
                <a:solidFill>
                  <a:prstClr val="black"/>
                </a:solidFill>
                <a:latin typeface="Calibri" pitchFamily="34" charset="0"/>
                <a:cs typeface="+mn-cs"/>
              </a:rPr>
              <a:t>·10</a:t>
            </a:r>
            <a:r>
              <a:rPr lang="en-US" sz="2000" baseline="30000" dirty="0">
                <a:solidFill>
                  <a:prstClr val="black"/>
                </a:solidFill>
                <a:latin typeface="Calibri" pitchFamily="34" charset="0"/>
                <a:cs typeface="+mn-cs"/>
              </a:rPr>
              <a:t>2</a:t>
            </a:r>
            <a:r>
              <a:rPr lang="en-US" sz="2000" dirty="0">
                <a:solidFill>
                  <a:prstClr val="black"/>
                </a:solidFill>
                <a:latin typeface="Calibri" pitchFamily="34" charset="0"/>
                <a:cs typeface="+mn-cs"/>
              </a:rPr>
              <a:t> + </a:t>
            </a:r>
            <a:r>
              <a:rPr lang="ru-RU" sz="2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а</a:t>
            </a:r>
            <a:r>
              <a:rPr lang="en-US" sz="2000" baseline="-25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1</a:t>
            </a:r>
            <a:r>
              <a:rPr lang="ru-RU" sz="2000" dirty="0">
                <a:solidFill>
                  <a:prstClr val="black"/>
                </a:solidFill>
                <a:latin typeface="Calibri" pitchFamily="34" charset="0"/>
                <a:cs typeface="+mn-cs"/>
              </a:rPr>
              <a:t>·10</a:t>
            </a:r>
            <a:r>
              <a:rPr lang="en-US" sz="2000" baseline="30000" dirty="0">
                <a:solidFill>
                  <a:prstClr val="black"/>
                </a:solidFill>
                <a:latin typeface="Calibri" pitchFamily="34" charset="0"/>
                <a:cs typeface="+mn-cs"/>
              </a:rPr>
              <a:t> </a:t>
            </a:r>
            <a:r>
              <a:rPr lang="en-US" sz="2000" dirty="0">
                <a:solidFill>
                  <a:prstClr val="black"/>
                </a:solidFill>
                <a:latin typeface="Calibri" pitchFamily="34" charset="0"/>
                <a:cs typeface="+mn-cs"/>
              </a:rPr>
              <a:t> + </a:t>
            </a:r>
            <a:r>
              <a:rPr lang="ru-RU" sz="2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а</a:t>
            </a:r>
            <a:r>
              <a:rPr lang="en-US" sz="2000" baseline="-25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0</a:t>
            </a:r>
            <a:r>
              <a:rPr lang="ru-RU" sz="2000" baseline="-25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 </a:t>
            </a:r>
            <a:r>
              <a:rPr lang="ru-RU" sz="2000" dirty="0">
                <a:latin typeface="Calibri" pitchFamily="34" charset="0"/>
                <a:cs typeface="+mn-cs"/>
              </a:rPr>
              <a:t>,</a:t>
            </a:r>
            <a:r>
              <a:rPr lang="en-US" sz="2000" baseline="-25000" dirty="0">
                <a:latin typeface="Calibri" pitchFamily="34" charset="0"/>
                <a:cs typeface="+mn-cs"/>
              </a:rPr>
              <a:t> </a:t>
            </a:r>
            <a:endParaRPr lang="ru-RU" sz="2000" baseline="-25000" dirty="0">
              <a:latin typeface="Calibri" pitchFamily="34" charset="0"/>
              <a:cs typeface="+mn-cs"/>
            </a:endParaRPr>
          </a:p>
          <a:p>
            <a:pPr eaLnBrk="0" hangingPunct="0">
              <a:spcBef>
                <a:spcPts val="60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r>
              <a:rPr lang="ru-RU" sz="2000" dirty="0">
                <a:latin typeface="Calibri" pitchFamily="34" charset="0"/>
                <a:cs typeface="+mn-cs"/>
              </a:rPr>
              <a:t>            где </a:t>
            </a:r>
            <a:r>
              <a:rPr lang="en-US" sz="2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 </a:t>
            </a:r>
            <a:r>
              <a:rPr lang="ru-RU" sz="2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а</a:t>
            </a:r>
            <a:r>
              <a:rPr lang="en-US" sz="2000" baseline="-25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n</a:t>
            </a:r>
            <a:r>
              <a:rPr lang="ru-RU" sz="2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 </a:t>
            </a:r>
            <a:r>
              <a:rPr lang="ru-RU" sz="2000" dirty="0">
                <a:latin typeface="Calibri" pitchFamily="34" charset="0"/>
                <a:cs typeface="+mn-cs"/>
              </a:rPr>
              <a:t>,</a:t>
            </a:r>
            <a:r>
              <a:rPr lang="ru-RU" sz="2000" baseline="-25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 </a:t>
            </a:r>
            <a:r>
              <a:rPr lang="ru-RU" sz="2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а</a:t>
            </a:r>
            <a:r>
              <a:rPr lang="en-US" sz="2000" baseline="-25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n-1</a:t>
            </a:r>
            <a:r>
              <a:rPr lang="ru-RU" sz="2000" baseline="-25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 </a:t>
            </a:r>
            <a:r>
              <a:rPr lang="ru-RU" sz="2000" dirty="0">
                <a:latin typeface="Calibri" pitchFamily="34" charset="0"/>
                <a:cs typeface="+mn-cs"/>
              </a:rPr>
              <a:t>,</a:t>
            </a:r>
            <a:r>
              <a:rPr lang="ru-RU" sz="2000" baseline="-25000" dirty="0">
                <a:latin typeface="Calibri" pitchFamily="34" charset="0"/>
                <a:cs typeface="+mn-cs"/>
              </a:rPr>
              <a:t> </a:t>
            </a:r>
            <a:r>
              <a:rPr lang="ru-RU" sz="2000" dirty="0">
                <a:latin typeface="Calibri" pitchFamily="34" charset="0"/>
                <a:cs typeface="+mn-cs"/>
              </a:rPr>
              <a:t>… , </a:t>
            </a:r>
            <a:r>
              <a:rPr lang="ru-RU" sz="2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а</a:t>
            </a:r>
            <a:r>
              <a:rPr lang="en-US" sz="2000" baseline="-25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3</a:t>
            </a:r>
            <a:r>
              <a:rPr lang="ru-RU" sz="2000" baseline="-25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 </a:t>
            </a:r>
            <a:r>
              <a:rPr lang="ru-RU" sz="2000" dirty="0">
                <a:latin typeface="Calibri" pitchFamily="34" charset="0"/>
                <a:cs typeface="+mn-cs"/>
              </a:rPr>
              <a:t>,</a:t>
            </a:r>
            <a:r>
              <a:rPr lang="ru-RU" sz="2000" baseline="-25000" dirty="0">
                <a:latin typeface="Calibri" pitchFamily="34" charset="0"/>
                <a:cs typeface="+mn-cs"/>
              </a:rPr>
              <a:t> </a:t>
            </a:r>
            <a:r>
              <a:rPr lang="en-US" sz="2000" dirty="0">
                <a:solidFill>
                  <a:prstClr val="black"/>
                </a:solidFill>
                <a:latin typeface="Calibri" pitchFamily="34" charset="0"/>
                <a:cs typeface="+mn-cs"/>
              </a:rPr>
              <a:t> </a:t>
            </a:r>
            <a:r>
              <a:rPr lang="ru-RU" sz="2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а</a:t>
            </a:r>
            <a:r>
              <a:rPr lang="en-US" sz="2000" baseline="-25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2</a:t>
            </a:r>
            <a:r>
              <a:rPr lang="en-US" sz="2000" dirty="0">
                <a:solidFill>
                  <a:prstClr val="black"/>
                </a:solidFill>
                <a:latin typeface="Calibri" pitchFamily="34" charset="0"/>
                <a:cs typeface="+mn-cs"/>
              </a:rPr>
              <a:t> </a:t>
            </a:r>
            <a:r>
              <a:rPr lang="ru-RU" sz="2000" dirty="0">
                <a:latin typeface="Calibri" pitchFamily="34" charset="0"/>
                <a:cs typeface="+mn-cs"/>
              </a:rPr>
              <a:t>,</a:t>
            </a:r>
            <a:r>
              <a:rPr lang="ru-RU" sz="2000" baseline="-25000" dirty="0">
                <a:latin typeface="Calibri" pitchFamily="34" charset="0"/>
                <a:cs typeface="+mn-cs"/>
              </a:rPr>
              <a:t> </a:t>
            </a:r>
            <a:r>
              <a:rPr lang="ru-RU" sz="2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а</a:t>
            </a:r>
            <a:r>
              <a:rPr lang="en-US" sz="2000" baseline="-25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1</a:t>
            </a:r>
            <a:r>
              <a:rPr lang="en-US" sz="2000" dirty="0">
                <a:solidFill>
                  <a:prstClr val="black"/>
                </a:solidFill>
                <a:latin typeface="Calibri" pitchFamily="34" charset="0"/>
                <a:cs typeface="+mn-cs"/>
              </a:rPr>
              <a:t> </a:t>
            </a:r>
            <a:r>
              <a:rPr lang="ru-RU" sz="2000" dirty="0">
                <a:latin typeface="Calibri" pitchFamily="34" charset="0"/>
                <a:cs typeface="+mn-cs"/>
              </a:rPr>
              <a:t>,</a:t>
            </a:r>
            <a:r>
              <a:rPr lang="ru-RU" sz="2000" baseline="-25000" dirty="0">
                <a:latin typeface="Calibri" pitchFamily="34" charset="0"/>
                <a:cs typeface="+mn-cs"/>
              </a:rPr>
              <a:t> </a:t>
            </a:r>
            <a:r>
              <a:rPr lang="ru-RU" sz="2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а</a:t>
            </a:r>
            <a:r>
              <a:rPr lang="en-US" sz="2000" baseline="-25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0</a:t>
            </a:r>
            <a:r>
              <a:rPr lang="ru-RU" sz="2000" baseline="-25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  </a:t>
            </a:r>
            <a:r>
              <a:rPr lang="ru-RU" sz="2000" dirty="0">
                <a:latin typeface="Calibri" pitchFamily="34" charset="0"/>
                <a:cs typeface="+mn-cs"/>
              </a:rPr>
              <a:t>– от 0 до 9 и </a:t>
            </a:r>
            <a:r>
              <a:rPr lang="ru-RU" sz="2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а</a:t>
            </a:r>
            <a:r>
              <a:rPr lang="en-US" sz="2000" baseline="-25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n</a:t>
            </a:r>
            <a:r>
              <a:rPr lang="ru-RU" sz="2000" baseline="-25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 </a:t>
            </a:r>
            <a:r>
              <a:rPr lang="ru-RU" sz="2000" dirty="0">
                <a:latin typeface="Calibri" pitchFamily="34" charset="0"/>
                <a:cs typeface="+mn-cs"/>
              </a:rPr>
              <a:t>≠ 0.</a:t>
            </a:r>
          </a:p>
          <a:p>
            <a:pPr eaLnBrk="0" hangingPunct="0">
              <a:lnSpc>
                <a:spcPct val="80000"/>
              </a:lnSpc>
              <a:spcBef>
                <a:spcPts val="60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endParaRPr lang="ru-RU" sz="2000" dirty="0">
              <a:latin typeface="Calibri" pitchFamily="34" charset="0"/>
              <a:cs typeface="+mn-cs"/>
            </a:endParaRPr>
          </a:p>
          <a:p>
            <a:pPr eaLnBrk="0" hangingPunct="0">
              <a:lnSpc>
                <a:spcPct val="80000"/>
              </a:lnSpc>
              <a:spcBef>
                <a:spcPts val="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endParaRPr lang="ru-RU" sz="800" dirty="0">
              <a:latin typeface="+mn-lt"/>
              <a:ea typeface="Ebrima"/>
              <a:cs typeface="Ebrima"/>
            </a:endParaRPr>
          </a:p>
          <a:p>
            <a:pPr eaLnBrk="0" hangingPunct="0">
              <a:lnSpc>
                <a:spcPct val="80000"/>
              </a:lnSpc>
              <a:spcBef>
                <a:spcPts val="60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endParaRPr lang="ru-RU" sz="2000" dirty="0">
              <a:latin typeface="+mn-lt"/>
              <a:ea typeface="Ebrima"/>
              <a:cs typeface="Ebrima"/>
            </a:endParaRPr>
          </a:p>
          <a:p>
            <a:pPr eaLnBrk="0" hangingPunct="0">
              <a:lnSpc>
                <a:spcPct val="80000"/>
              </a:lnSpc>
              <a:spcBef>
                <a:spcPts val="60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endParaRPr lang="ru-RU" sz="2000" dirty="0">
              <a:latin typeface="Calibri" pitchFamily="34" charset="0"/>
              <a:ea typeface="Ebrima"/>
              <a:cs typeface="Ebrima"/>
            </a:endParaRPr>
          </a:p>
          <a:p>
            <a:pPr eaLnBrk="0" hangingPunct="0">
              <a:lnSpc>
                <a:spcPct val="80000"/>
              </a:lnSpc>
              <a:spcBef>
                <a:spcPts val="60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endParaRPr lang="ru-RU" sz="2000" dirty="0">
              <a:latin typeface="Calibri" pitchFamily="34" charset="0"/>
              <a:cs typeface="+mn-cs"/>
            </a:endParaRPr>
          </a:p>
          <a:p>
            <a: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endParaRPr lang="ru-RU" sz="2000" dirty="0">
              <a:latin typeface="+mn-lt"/>
              <a:cs typeface="+mn-cs"/>
            </a:endParaRP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811213" y="4725988"/>
            <a:ext cx="3167062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ts val="600"/>
              </a:spcBef>
              <a:buClr>
                <a:srgbClr val="C0504D"/>
              </a:buClr>
              <a:buSzPct val="60000"/>
            </a:pPr>
            <a:r>
              <a:rPr lang="ru-RU" sz="2000">
                <a:solidFill>
                  <a:srgbClr val="C0504D"/>
                </a:solidFill>
                <a:latin typeface="Calibri" pitchFamily="34" charset="0"/>
              </a:rPr>
              <a:t>            а</a:t>
            </a:r>
            <a:r>
              <a:rPr lang="en-US" sz="2000" baseline="-25000">
                <a:solidFill>
                  <a:srgbClr val="C0504D"/>
                </a:solidFill>
                <a:latin typeface="Calibri" pitchFamily="34" charset="0"/>
              </a:rPr>
              <a:t>0</a:t>
            </a:r>
            <a:r>
              <a:rPr lang="ru-RU" sz="2000" baseline="-25000">
                <a:solidFill>
                  <a:srgbClr val="C0504D"/>
                </a:solidFill>
                <a:latin typeface="Calibri" pitchFamily="34" charset="0"/>
              </a:rPr>
              <a:t> </a:t>
            </a:r>
            <a:r>
              <a:rPr lang="ru-RU" sz="2000">
                <a:solidFill>
                  <a:srgbClr val="000000"/>
                </a:solidFill>
                <a:latin typeface="Calibri" pitchFamily="34" charset="0"/>
              </a:rPr>
              <a:t>– 0, 2, 4, 6, 8</a:t>
            </a:r>
          </a:p>
          <a:p>
            <a:pPr eaLnBrk="0" hangingPunct="0">
              <a:buClr>
                <a:srgbClr val="C0504D"/>
              </a:buClr>
              <a:buSzPct val="60000"/>
            </a:pPr>
            <a:endParaRPr lang="ru-RU" sz="800">
              <a:solidFill>
                <a:srgbClr val="000000"/>
              </a:solidFill>
              <a:latin typeface="Calibri" pitchFamily="34" charset="0"/>
            </a:endParaRPr>
          </a:p>
          <a:p>
            <a:pPr eaLnBrk="0" hangingPunct="0">
              <a:spcBef>
                <a:spcPts val="600"/>
              </a:spcBef>
              <a:buClr>
                <a:srgbClr val="C0504D"/>
              </a:buClr>
              <a:buSzPct val="60000"/>
            </a:pPr>
            <a:r>
              <a:rPr lang="ru-RU" sz="2000">
                <a:solidFill>
                  <a:srgbClr val="000000"/>
                </a:solidFill>
                <a:latin typeface="Calibri" pitchFamily="34" charset="0"/>
              </a:rPr>
              <a:t>                  </a:t>
            </a:r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4770438" y="4654550"/>
            <a:ext cx="3384550" cy="96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ts val="600"/>
              </a:spcBef>
              <a:buClr>
                <a:srgbClr val="C0504D"/>
              </a:buClr>
              <a:buSzPct val="60000"/>
            </a:pPr>
            <a:r>
              <a:rPr lang="ru-RU" sz="2000" i="1">
                <a:solidFill>
                  <a:srgbClr val="000000"/>
                </a:solidFill>
                <a:latin typeface="Calibri" pitchFamily="34" charset="0"/>
              </a:rPr>
              <a:t>     х</a:t>
            </a:r>
            <a:r>
              <a:rPr lang="ru-RU" sz="200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ru-RU" sz="2400">
                <a:solidFill>
                  <a:srgbClr val="000000"/>
                </a:solidFill>
                <a:latin typeface="Calibri" pitchFamily="34" charset="0"/>
              </a:rPr>
              <a:t>ⵗ</a:t>
            </a:r>
            <a:r>
              <a:rPr lang="ru-RU" sz="2000">
                <a:solidFill>
                  <a:srgbClr val="000000"/>
                </a:solidFill>
                <a:latin typeface="Calibri" pitchFamily="34" charset="0"/>
              </a:rPr>
              <a:t> 2</a:t>
            </a:r>
            <a:endParaRPr lang="ru-RU" sz="2000" b="1" u="sng">
              <a:solidFill>
                <a:srgbClr val="000000"/>
              </a:solidFill>
              <a:latin typeface="Calibri" pitchFamily="34" charset="0"/>
            </a:endParaRPr>
          </a:p>
          <a:p>
            <a:pPr eaLnBrk="0" hangingPunct="0">
              <a:buClr>
                <a:srgbClr val="C0504D"/>
              </a:buClr>
              <a:buSzPct val="60000"/>
            </a:pPr>
            <a:endParaRPr lang="ru-RU" sz="800">
              <a:solidFill>
                <a:srgbClr val="000000"/>
              </a:solidFill>
              <a:latin typeface="Calibri" pitchFamily="34" charset="0"/>
            </a:endParaRPr>
          </a:p>
          <a:p>
            <a:pPr eaLnBrk="0" hangingPunct="0">
              <a:spcBef>
                <a:spcPts val="600"/>
              </a:spcBef>
              <a:buClr>
                <a:srgbClr val="C0504D"/>
              </a:buClr>
              <a:buSzPct val="60000"/>
            </a:pPr>
            <a:r>
              <a:rPr lang="ru-RU" sz="2000">
                <a:solidFill>
                  <a:srgbClr val="000000"/>
                </a:solidFill>
                <a:latin typeface="Calibri" pitchFamily="34" charset="0"/>
              </a:rPr>
              <a:t>                  </a:t>
            </a:r>
          </a:p>
        </p:txBody>
      </p:sp>
      <p:sp>
        <p:nvSpPr>
          <p:cNvPr id="13" name="Содержимое 2"/>
          <p:cNvSpPr txBox="1">
            <a:spLocks/>
          </p:cNvSpPr>
          <p:nvPr/>
        </p:nvSpPr>
        <p:spPr bwMode="auto">
          <a:xfrm>
            <a:off x="666750" y="2420938"/>
            <a:ext cx="4103688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r>
              <a:rPr lang="ru-RU" sz="2000" dirty="0">
                <a:latin typeface="+mn-lt"/>
                <a:cs typeface="+mn-cs"/>
              </a:rPr>
              <a:t>    Если десятичная запись числа</a:t>
            </a:r>
            <a:r>
              <a:rPr lang="ru-RU" sz="2000" dirty="0">
                <a:solidFill>
                  <a:schemeClr val="accent2"/>
                </a:solidFill>
                <a:latin typeface="+mn-lt"/>
                <a:cs typeface="+mn-cs"/>
              </a:rPr>
              <a:t> </a:t>
            </a:r>
            <a:r>
              <a:rPr lang="ru-RU" sz="2000" i="1" dirty="0" err="1">
                <a:solidFill>
                  <a:schemeClr val="accent2"/>
                </a:solidFill>
                <a:latin typeface="+mn-lt"/>
                <a:cs typeface="+mn-cs"/>
              </a:rPr>
              <a:t>х</a:t>
            </a:r>
            <a:r>
              <a:rPr lang="ru-RU" sz="2000" dirty="0">
                <a:solidFill>
                  <a:schemeClr val="accent2"/>
                </a:solidFill>
                <a:latin typeface="+mn-lt"/>
                <a:cs typeface="+mn-cs"/>
              </a:rPr>
              <a:t> </a:t>
            </a:r>
            <a:r>
              <a:rPr lang="ru-RU" sz="2000" dirty="0">
                <a:latin typeface="+mn-lt"/>
                <a:cs typeface="+mn-cs"/>
              </a:rPr>
              <a:t>оканчивается одной из цифр 0, 2, 4, 6, 8, то число </a:t>
            </a:r>
            <a:r>
              <a:rPr lang="ru-RU" sz="2000" i="1" dirty="0" err="1">
                <a:solidFill>
                  <a:schemeClr val="accent2"/>
                </a:solidFill>
                <a:latin typeface="+mn-lt"/>
                <a:cs typeface="+mn-cs"/>
              </a:rPr>
              <a:t>х</a:t>
            </a:r>
            <a:r>
              <a:rPr lang="ru-RU" sz="2000" dirty="0">
                <a:latin typeface="+mn-lt"/>
                <a:cs typeface="+mn-cs"/>
              </a:rPr>
              <a:t> делится на 2.</a:t>
            </a:r>
          </a:p>
          <a:p>
            <a: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endParaRPr lang="ru-RU" sz="2000" dirty="0">
              <a:latin typeface="+mn-lt"/>
              <a:cs typeface="+mn-cs"/>
            </a:endParaRPr>
          </a:p>
        </p:txBody>
      </p:sp>
      <p:sp>
        <p:nvSpPr>
          <p:cNvPr id="14" name="Содержимое 2"/>
          <p:cNvSpPr txBox="1">
            <a:spLocks/>
          </p:cNvSpPr>
          <p:nvPr/>
        </p:nvSpPr>
        <p:spPr bwMode="auto">
          <a:xfrm>
            <a:off x="4699000" y="2420938"/>
            <a:ext cx="417512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ts val="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r>
              <a:rPr lang="ru-RU" sz="2000" dirty="0">
                <a:latin typeface="+mn-lt"/>
                <a:cs typeface="+mn-cs"/>
              </a:rPr>
              <a:t>    Если число </a:t>
            </a:r>
            <a:r>
              <a:rPr lang="ru-RU" sz="2000" i="1" dirty="0" err="1">
                <a:solidFill>
                  <a:schemeClr val="accent2"/>
                </a:solidFill>
                <a:latin typeface="+mn-lt"/>
                <a:cs typeface="+mn-cs"/>
              </a:rPr>
              <a:t>х</a:t>
            </a:r>
            <a:r>
              <a:rPr lang="ru-RU" sz="2000" dirty="0">
                <a:latin typeface="+mn-lt"/>
                <a:cs typeface="+mn-cs"/>
              </a:rPr>
              <a:t> делится на 2, то его десятичная запись оканчивается одной из цифр 0, 2, 4, 6, 8.</a:t>
            </a:r>
          </a:p>
          <a:p>
            <a:pPr eaLnBrk="0" hangingPunct="0">
              <a:spcBef>
                <a:spcPts val="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endParaRPr lang="ru-RU" sz="2000" dirty="0">
              <a:latin typeface="+mn-lt"/>
              <a:cs typeface="+mn-cs"/>
            </a:endParaRPr>
          </a:p>
        </p:txBody>
      </p:sp>
      <p:sp>
        <p:nvSpPr>
          <p:cNvPr id="21513" name="Прямоугольник 14"/>
          <p:cNvSpPr>
            <a:spLocks noChangeArrowheads="1"/>
          </p:cNvSpPr>
          <p:nvPr/>
        </p:nvSpPr>
        <p:spPr bwMode="auto">
          <a:xfrm>
            <a:off x="809625" y="3933825"/>
            <a:ext cx="8143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>
                <a:solidFill>
                  <a:srgbClr val="C0504D"/>
                </a:solidFill>
                <a:latin typeface="Calibri" pitchFamily="34" charset="0"/>
              </a:rPr>
              <a:t>Дано:</a:t>
            </a:r>
            <a:endParaRPr lang="ru-RU"/>
          </a:p>
        </p:txBody>
      </p:sp>
      <p:sp>
        <p:nvSpPr>
          <p:cNvPr id="21514" name="Прямоугольник 15"/>
          <p:cNvSpPr>
            <a:spLocks noChangeArrowheads="1"/>
          </p:cNvSpPr>
          <p:nvPr/>
        </p:nvSpPr>
        <p:spPr bwMode="auto">
          <a:xfrm>
            <a:off x="862013" y="5262563"/>
            <a:ext cx="11715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>
                <a:solidFill>
                  <a:schemeClr val="accent2"/>
                </a:solidFill>
                <a:latin typeface="Calibri" pitchFamily="34" charset="0"/>
              </a:rPr>
              <a:t>Доказать</a:t>
            </a:r>
            <a:endParaRPr lang="ru-RU">
              <a:solidFill>
                <a:schemeClr val="accent2"/>
              </a:solidFill>
            </a:endParaRPr>
          </a:p>
        </p:txBody>
      </p:sp>
      <p:sp>
        <p:nvSpPr>
          <p:cNvPr id="21515" name="Прямоугольник 16"/>
          <p:cNvSpPr>
            <a:spLocks noChangeArrowheads="1"/>
          </p:cNvSpPr>
          <p:nvPr/>
        </p:nvSpPr>
        <p:spPr bwMode="auto">
          <a:xfrm>
            <a:off x="4770438" y="5230813"/>
            <a:ext cx="11715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>
                <a:solidFill>
                  <a:srgbClr val="C0504D"/>
                </a:solidFill>
                <a:latin typeface="Calibri" pitchFamily="34" charset="0"/>
              </a:rPr>
              <a:t>Доказать</a:t>
            </a:r>
            <a:endParaRPr lang="ru-RU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876425" y="5229225"/>
            <a:ext cx="1527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>
                <a:solidFill>
                  <a:srgbClr val="000000"/>
                </a:solidFill>
                <a:latin typeface="Calibri" pitchFamily="34" charset="0"/>
              </a:rPr>
              <a:t> , что </a:t>
            </a:r>
            <a:r>
              <a:rPr lang="ru-RU" sz="2000">
                <a:solidFill>
                  <a:srgbClr val="C0504D"/>
                </a:solidFill>
                <a:latin typeface="Calibri" pitchFamily="34" charset="0"/>
              </a:rPr>
              <a:t> </a:t>
            </a:r>
            <a:r>
              <a:rPr lang="ru-RU" sz="2000" i="1">
                <a:solidFill>
                  <a:srgbClr val="000000"/>
                </a:solidFill>
                <a:latin typeface="Calibri" pitchFamily="34" charset="0"/>
              </a:rPr>
              <a:t>х</a:t>
            </a:r>
            <a:r>
              <a:rPr lang="ru-RU" sz="200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ru-RU" sz="2400">
                <a:solidFill>
                  <a:srgbClr val="000000"/>
                </a:solidFill>
                <a:latin typeface="Calibri" pitchFamily="34" charset="0"/>
              </a:rPr>
              <a:t>ⵗ</a:t>
            </a:r>
            <a:r>
              <a:rPr lang="ru-RU" sz="2000">
                <a:solidFill>
                  <a:srgbClr val="000000"/>
                </a:solidFill>
                <a:latin typeface="Calibri" pitchFamily="34" charset="0"/>
              </a:rPr>
              <a:t> 2.</a:t>
            </a:r>
            <a:endParaRPr lang="ru-RU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5867400" y="5230813"/>
            <a:ext cx="25209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rgbClr val="000000"/>
                </a:solidFill>
                <a:latin typeface="Calibri" pitchFamily="34" charset="0"/>
              </a:rPr>
              <a:t>, что </a:t>
            </a:r>
            <a:r>
              <a:rPr lang="ru-RU" sz="2000">
                <a:solidFill>
                  <a:srgbClr val="C0504D"/>
                </a:solidFill>
                <a:latin typeface="Calibri" pitchFamily="34" charset="0"/>
              </a:rPr>
              <a:t> а</a:t>
            </a:r>
            <a:r>
              <a:rPr lang="en-US" sz="2000" baseline="-25000">
                <a:solidFill>
                  <a:srgbClr val="C0504D"/>
                </a:solidFill>
                <a:latin typeface="Calibri" pitchFamily="34" charset="0"/>
              </a:rPr>
              <a:t>0</a:t>
            </a:r>
            <a:r>
              <a:rPr lang="ru-RU" sz="2000" baseline="-25000">
                <a:solidFill>
                  <a:srgbClr val="C0504D"/>
                </a:solidFill>
                <a:latin typeface="Calibri" pitchFamily="34" charset="0"/>
              </a:rPr>
              <a:t> </a:t>
            </a:r>
            <a:r>
              <a:rPr lang="ru-RU" sz="2000">
                <a:solidFill>
                  <a:srgbClr val="000000"/>
                </a:solidFill>
                <a:latin typeface="Calibri" pitchFamily="34" charset="0"/>
              </a:rPr>
              <a:t>– 0, 2, 4, 6, 8</a:t>
            </a:r>
            <a:r>
              <a:rPr lang="ru-RU" sz="2000" i="1">
                <a:solidFill>
                  <a:srgbClr val="000000"/>
                </a:solidFill>
                <a:latin typeface="Calibri" pitchFamily="34" charset="0"/>
              </a:rPr>
              <a:t> </a:t>
            </a:r>
            <a:endParaRPr lang="ru-RU"/>
          </a:p>
        </p:txBody>
      </p:sp>
      <p:sp>
        <p:nvSpPr>
          <p:cNvPr id="17" name="Заголовок 1"/>
          <p:cNvSpPr txBox="1">
            <a:spLocks/>
          </p:cNvSpPr>
          <p:nvPr/>
        </p:nvSpPr>
        <p:spPr bwMode="auto">
          <a:xfrm>
            <a:off x="522288" y="493713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ru-RU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Фаза занятия «Осмысление»</a:t>
            </a:r>
          </a:p>
        </p:txBody>
      </p:sp>
      <p:grpSp>
        <p:nvGrpSpPr>
          <p:cNvPr id="2" name="Группа 24"/>
          <p:cNvGrpSpPr>
            <a:grpSpLocks/>
          </p:cNvGrpSpPr>
          <p:nvPr/>
        </p:nvGrpSpPr>
        <p:grpSpPr bwMode="auto">
          <a:xfrm>
            <a:off x="4699000" y="2205038"/>
            <a:ext cx="0" cy="4176712"/>
            <a:chOff x="4698876" y="2204615"/>
            <a:chExt cx="0" cy="4176713"/>
          </a:xfrm>
        </p:grpSpPr>
        <p:cxnSp>
          <p:nvCxnSpPr>
            <p:cNvPr id="23" name="Прямая соединительная линия 22"/>
            <p:cNvCxnSpPr/>
            <p:nvPr/>
          </p:nvCxnSpPr>
          <p:spPr>
            <a:xfrm>
              <a:off x="4698876" y="2204615"/>
              <a:ext cx="0" cy="16557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>
              <a:off x="4698876" y="4725566"/>
              <a:ext cx="0" cy="16557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TextBox 19"/>
          <p:cNvSpPr txBox="1"/>
          <p:nvPr/>
        </p:nvSpPr>
        <p:spPr>
          <a:xfrm>
            <a:off x="2681288" y="1773238"/>
            <a:ext cx="4699000" cy="396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2000" dirty="0">
                <a:solidFill>
                  <a:schemeClr val="accent2"/>
                </a:solidFill>
                <a:latin typeface="+mn-lt"/>
              </a:rPr>
              <a:t>Теорема 1.</a:t>
            </a:r>
            <a:r>
              <a:rPr lang="ru-RU" sz="2000" dirty="0">
                <a:latin typeface="+mn-lt"/>
              </a:rPr>
              <a:t> (признак делимости на 2)</a:t>
            </a:r>
          </a:p>
        </p:txBody>
      </p:sp>
      <p:sp>
        <p:nvSpPr>
          <p:cNvPr id="22" name="Содержимое 2"/>
          <p:cNvSpPr txBox="1">
            <a:spLocks/>
          </p:cNvSpPr>
          <p:nvPr/>
        </p:nvSpPr>
        <p:spPr bwMode="auto">
          <a:xfrm>
            <a:off x="684213" y="2420938"/>
            <a:ext cx="79375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None/>
            </a:pPr>
            <a:r>
              <a:rPr lang="ru-RU" sz="2000">
                <a:latin typeface="Calibri" pitchFamily="34" charset="0"/>
              </a:rPr>
              <a:t>    Для того, чтобы число </a:t>
            </a:r>
            <a:r>
              <a:rPr lang="ru-RU" sz="2000">
                <a:solidFill>
                  <a:schemeClr val="accent2"/>
                </a:solidFill>
                <a:latin typeface="Calibri" pitchFamily="34" charset="0"/>
              </a:rPr>
              <a:t> </a:t>
            </a:r>
            <a:r>
              <a:rPr lang="ru-RU" sz="2000" i="1">
                <a:solidFill>
                  <a:schemeClr val="accent2"/>
                </a:solidFill>
                <a:latin typeface="Calibri" pitchFamily="34" charset="0"/>
              </a:rPr>
              <a:t>х</a:t>
            </a:r>
            <a:r>
              <a:rPr lang="ru-RU" sz="2000">
                <a:solidFill>
                  <a:schemeClr val="accent2"/>
                </a:solidFill>
                <a:latin typeface="Calibri" pitchFamily="34" charset="0"/>
              </a:rPr>
              <a:t>  </a:t>
            </a:r>
            <a:r>
              <a:rPr lang="ru-RU" sz="2000">
                <a:latin typeface="Calibri" pitchFamily="34" charset="0"/>
              </a:rPr>
              <a:t>делилось на 2, </a:t>
            </a:r>
            <a:r>
              <a:rPr lang="ru-RU" sz="2000" u="sng">
                <a:latin typeface="Calibri" pitchFamily="34" charset="0"/>
              </a:rPr>
              <a:t>необходимо и достаточно, </a:t>
            </a:r>
            <a:r>
              <a:rPr lang="ru-RU" sz="2000">
                <a:latin typeface="Calibri" pitchFamily="34" charset="0"/>
              </a:rPr>
              <a:t>чтобы его  десятичная запись оканчивалась одной из цифр 0, 2, 4, 6, 8.</a:t>
            </a:r>
          </a:p>
          <a:p>
            <a: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None/>
            </a:pPr>
            <a:endParaRPr lang="ru-RU" sz="2000">
              <a:latin typeface="Calibri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8" grpId="0"/>
      <p:bldP spid="10" grpId="0"/>
      <p:bldP spid="11" grpId="0"/>
      <p:bldP spid="13" grpId="0"/>
      <p:bldP spid="14" grpId="0"/>
      <p:bldP spid="21513" grpId="0"/>
      <p:bldP spid="21514" grpId="0"/>
      <p:bldP spid="21515" grpId="0"/>
      <p:bldP spid="18" grpId="0"/>
      <p:bldP spid="19" grpId="0"/>
      <p:bldP spid="22" grpId="0" build="allAtOnce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Овал 11"/>
          <p:cNvSpPr/>
          <p:nvPr/>
        </p:nvSpPr>
        <p:spPr>
          <a:xfrm rot="438901">
            <a:off x="2154238" y="3424238"/>
            <a:ext cx="2232025" cy="827087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dirty="0">
                <a:solidFill>
                  <a:schemeClr val="tx1"/>
                </a:solidFill>
              </a:rPr>
              <a:t>Творческие вопросы</a:t>
            </a:r>
          </a:p>
        </p:txBody>
      </p:sp>
      <p:sp>
        <p:nvSpPr>
          <p:cNvPr id="13" name="Овал 12"/>
          <p:cNvSpPr/>
          <p:nvPr/>
        </p:nvSpPr>
        <p:spPr>
          <a:xfrm rot="20137114">
            <a:off x="2195513" y="4356100"/>
            <a:ext cx="2232025" cy="8286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 rot="19834358">
            <a:off x="4575175" y="3059113"/>
            <a:ext cx="2232025" cy="8286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dirty="0">
                <a:solidFill>
                  <a:schemeClr val="tx1"/>
                </a:solidFill>
              </a:rPr>
              <a:t>Оценочные вопросы</a:t>
            </a:r>
          </a:p>
        </p:txBody>
      </p:sp>
      <p:sp>
        <p:nvSpPr>
          <p:cNvPr id="9" name="Овал 8"/>
          <p:cNvSpPr/>
          <p:nvPr/>
        </p:nvSpPr>
        <p:spPr>
          <a:xfrm rot="703830">
            <a:off x="4611688" y="4111625"/>
            <a:ext cx="2230437" cy="82708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Уточняющие вопросы</a:t>
            </a:r>
          </a:p>
        </p:txBody>
      </p:sp>
      <p:sp>
        <p:nvSpPr>
          <p:cNvPr id="24582" name="Заголовок 1"/>
          <p:cNvSpPr>
            <a:spLocks noGrp="1"/>
          </p:cNvSpPr>
          <p:nvPr>
            <p:ph type="title"/>
          </p:nvPr>
        </p:nvSpPr>
        <p:spPr>
          <a:xfrm>
            <a:off x="522288" y="1484313"/>
            <a:ext cx="8153400" cy="649287"/>
          </a:xfrm>
        </p:spPr>
        <p:txBody>
          <a:bodyPr/>
          <a:lstStyle/>
          <a:p>
            <a:r>
              <a:rPr lang="ru-RU" sz="2400" smtClean="0">
                <a:solidFill>
                  <a:srgbClr val="C00000"/>
                </a:solidFill>
              </a:rPr>
              <a:t>Приём «Ромашка вопросов»</a:t>
            </a:r>
          </a:p>
        </p:txBody>
      </p:sp>
      <p:sp>
        <p:nvSpPr>
          <p:cNvPr id="10" name="Овал 9"/>
          <p:cNvSpPr/>
          <p:nvPr/>
        </p:nvSpPr>
        <p:spPr>
          <a:xfrm rot="4736216">
            <a:off x="3556000" y="4981575"/>
            <a:ext cx="2232025" cy="8286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Простые вопросы</a:t>
            </a:r>
          </a:p>
        </p:txBody>
      </p:sp>
      <p:sp>
        <p:nvSpPr>
          <p:cNvPr id="11" name="Овал 10"/>
          <p:cNvSpPr/>
          <p:nvPr/>
        </p:nvSpPr>
        <p:spPr>
          <a:xfrm rot="16200000">
            <a:off x="3365500" y="2474913"/>
            <a:ext cx="2232025" cy="8286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 rot="19854350">
            <a:off x="2151063" y="4370388"/>
            <a:ext cx="2286000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dirty="0">
                <a:solidFill>
                  <a:prstClr val="black"/>
                </a:solidFill>
                <a:latin typeface="Calibri"/>
                <a:cs typeface="+mn-cs"/>
              </a:rPr>
              <a:t>Вопросы-интерпретации</a:t>
            </a:r>
          </a:p>
        </p:txBody>
      </p:sp>
      <p:sp>
        <p:nvSpPr>
          <p:cNvPr id="6" name="Овал 5"/>
          <p:cNvSpPr/>
          <p:nvPr/>
        </p:nvSpPr>
        <p:spPr>
          <a:xfrm>
            <a:off x="4067175" y="3644900"/>
            <a:ext cx="914400" cy="914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 rot="16478544">
            <a:off x="3370263" y="2514600"/>
            <a:ext cx="2286000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dirty="0">
                <a:solidFill>
                  <a:prstClr val="black"/>
                </a:solidFill>
                <a:latin typeface="Calibri"/>
                <a:cs typeface="+mn-cs"/>
              </a:rPr>
              <a:t>Практические вопросы</a:t>
            </a:r>
          </a:p>
        </p:txBody>
      </p:sp>
      <p:grpSp>
        <p:nvGrpSpPr>
          <p:cNvPr id="2" name="Группа 32"/>
          <p:cNvGrpSpPr>
            <a:grpSpLocks/>
          </p:cNvGrpSpPr>
          <p:nvPr/>
        </p:nvGrpSpPr>
        <p:grpSpPr bwMode="auto">
          <a:xfrm>
            <a:off x="5514975" y="4797425"/>
            <a:ext cx="3127375" cy="863600"/>
            <a:chOff x="5515464" y="4797152"/>
            <a:chExt cx="3127672" cy="864096"/>
          </a:xfrm>
        </p:grpSpPr>
        <p:grpSp>
          <p:nvGrpSpPr>
            <p:cNvPr id="24595" name="Группа 23"/>
            <p:cNvGrpSpPr>
              <a:grpSpLocks/>
            </p:cNvGrpSpPr>
            <p:nvPr/>
          </p:nvGrpSpPr>
          <p:grpSpPr bwMode="auto">
            <a:xfrm>
              <a:off x="5515464" y="4797152"/>
              <a:ext cx="2015904" cy="864096"/>
              <a:chOff x="5515464" y="4797152"/>
              <a:chExt cx="2015904" cy="864096"/>
            </a:xfrm>
          </p:grpSpPr>
          <p:cxnSp>
            <p:nvCxnSpPr>
              <p:cNvPr id="17" name="Прямая соединительная линия 16"/>
              <p:cNvCxnSpPr/>
              <p:nvPr/>
            </p:nvCxnSpPr>
            <p:spPr>
              <a:xfrm>
                <a:off x="5515464" y="4797152"/>
                <a:ext cx="504873" cy="864096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Прямая соединительная линия 18"/>
              <p:cNvCxnSpPr/>
              <p:nvPr/>
            </p:nvCxnSpPr>
            <p:spPr>
              <a:xfrm>
                <a:off x="6018750" y="5661248"/>
                <a:ext cx="151303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4596" name="Прямоугольник 20"/>
            <p:cNvSpPr>
              <a:spLocks noChangeArrowheads="1"/>
            </p:cNvSpPr>
            <p:nvPr/>
          </p:nvSpPr>
          <p:spPr bwMode="auto">
            <a:xfrm>
              <a:off x="5939367" y="5291149"/>
              <a:ext cx="2703769" cy="3700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dirty="0">
                  <a:solidFill>
                    <a:srgbClr val="000000"/>
                  </a:solidFill>
                  <a:latin typeface="+mn-lt"/>
                  <a:cs typeface="Times New Roman" pitchFamily="18" charset="0"/>
                </a:rPr>
                <a:t>Правильно</a:t>
              </a:r>
              <a:r>
                <a:rPr lang="ru-RU" dirty="0">
                  <a:solidFill>
                    <a:srgbClr val="000000"/>
                  </a:solidFill>
                  <a:latin typeface="Calibri" pitchFamily="34" charset="0"/>
                  <a:cs typeface="Times New Roman" pitchFamily="18" charset="0"/>
                </a:rPr>
                <a:t> ли я понял ...?</a:t>
              </a:r>
              <a:endParaRPr lang="ru-RU" dirty="0">
                <a:solidFill>
                  <a:srgbClr val="000000"/>
                </a:solidFill>
                <a:latin typeface="Calibri" pitchFamily="34" charset="0"/>
              </a:endParaRPr>
            </a:p>
          </p:txBody>
        </p:sp>
      </p:grpSp>
      <p:grpSp>
        <p:nvGrpSpPr>
          <p:cNvPr id="4" name="Группа 33"/>
          <p:cNvGrpSpPr>
            <a:grpSpLocks/>
          </p:cNvGrpSpPr>
          <p:nvPr/>
        </p:nvGrpSpPr>
        <p:grpSpPr bwMode="auto">
          <a:xfrm>
            <a:off x="1331913" y="5157788"/>
            <a:ext cx="1944687" cy="863600"/>
            <a:chOff x="1331640" y="5157192"/>
            <a:chExt cx="1944216" cy="864096"/>
          </a:xfrm>
        </p:grpSpPr>
        <p:grpSp>
          <p:nvGrpSpPr>
            <p:cNvPr id="24591" name="Группа 30"/>
            <p:cNvGrpSpPr>
              <a:grpSpLocks/>
            </p:cNvGrpSpPr>
            <p:nvPr/>
          </p:nvGrpSpPr>
          <p:grpSpPr bwMode="auto">
            <a:xfrm>
              <a:off x="1331640" y="5157192"/>
              <a:ext cx="1944216" cy="864096"/>
              <a:chOff x="1331640" y="5157192"/>
              <a:chExt cx="1944216" cy="864096"/>
            </a:xfrm>
          </p:grpSpPr>
          <p:cxnSp>
            <p:nvCxnSpPr>
              <p:cNvPr id="26" name="Прямая соединительная линия 25"/>
              <p:cNvCxnSpPr/>
              <p:nvPr/>
            </p:nvCxnSpPr>
            <p:spPr>
              <a:xfrm flipH="1">
                <a:off x="2736237" y="5157192"/>
                <a:ext cx="539619" cy="864096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Прямая соединительная линия 26"/>
              <p:cNvCxnSpPr/>
              <p:nvPr/>
            </p:nvCxnSpPr>
            <p:spPr>
              <a:xfrm flipH="1">
                <a:off x="1331640" y="6021288"/>
                <a:ext cx="140459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4592" name="Прямоугольник 27"/>
            <p:cNvSpPr>
              <a:spLocks noChangeArrowheads="1"/>
            </p:cNvSpPr>
            <p:nvPr/>
          </p:nvSpPr>
          <p:spPr bwMode="auto">
            <a:xfrm>
              <a:off x="1331640" y="5651188"/>
              <a:ext cx="1206208" cy="370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dirty="0">
                  <a:solidFill>
                    <a:srgbClr val="000000"/>
                  </a:solidFill>
                  <a:latin typeface="+mn-lt"/>
                  <a:cs typeface="Times New Roman" pitchFamily="18" charset="0"/>
                </a:rPr>
                <a:t>Почему...?</a:t>
              </a:r>
              <a:endParaRPr lang="ru-RU" dirty="0">
                <a:solidFill>
                  <a:srgbClr val="000000"/>
                </a:solidFill>
                <a:latin typeface="+mn-lt"/>
              </a:endParaRPr>
            </a:p>
          </p:txBody>
        </p:sp>
      </p:grpSp>
      <p:sp>
        <p:nvSpPr>
          <p:cNvPr id="32" name="Заголовок 1"/>
          <p:cNvSpPr txBox="1">
            <a:spLocks/>
          </p:cNvSpPr>
          <p:nvPr/>
        </p:nvSpPr>
        <p:spPr bwMode="auto">
          <a:xfrm>
            <a:off x="522288" y="493713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ru-RU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Фаза занятия «Осмысление»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66750" y="2124075"/>
            <a:ext cx="1511300" cy="460375"/>
          </a:xfrm>
        </p:spPr>
        <p:txBody>
          <a:bodyPr/>
          <a:lstStyle/>
          <a:p>
            <a:pPr marL="1255713" indent="-1255713">
              <a:buFont typeface="Wingdings" pitchFamily="2" charset="2"/>
              <a:buNone/>
              <a:defRPr/>
            </a:pPr>
            <a:r>
              <a:rPr lang="ru-RU" sz="2000" dirty="0" smtClean="0">
                <a:solidFill>
                  <a:schemeClr val="accent2"/>
                </a:solidFill>
              </a:rPr>
              <a:t>Теорема 2а.</a:t>
            </a:r>
            <a:r>
              <a:rPr lang="ru-RU" sz="2000" dirty="0" smtClean="0"/>
              <a:t> </a:t>
            </a:r>
          </a:p>
          <a:p>
            <a:pPr marL="0" indent="0">
              <a:buFont typeface="Wingdings" pitchFamily="2" charset="2"/>
              <a:buNone/>
              <a:defRPr/>
            </a:pPr>
            <a:endParaRPr lang="ru-RU" sz="2000" dirty="0"/>
          </a:p>
        </p:txBody>
      </p:sp>
      <p:sp>
        <p:nvSpPr>
          <p:cNvPr id="5" name="Содержимое 2"/>
          <p:cNvSpPr txBox="1">
            <a:spLocks/>
          </p:cNvSpPr>
          <p:nvPr/>
        </p:nvSpPr>
        <p:spPr bwMode="auto">
          <a:xfrm>
            <a:off x="4699000" y="2124075"/>
            <a:ext cx="1960563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255713" indent="-1255713"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r>
              <a:rPr lang="ru-RU" sz="2000" dirty="0">
                <a:solidFill>
                  <a:schemeClr val="accent2"/>
                </a:solidFill>
                <a:latin typeface="+mn-lt"/>
                <a:cs typeface="+mn-cs"/>
              </a:rPr>
              <a:t>Теорема 2б.</a:t>
            </a:r>
            <a:r>
              <a:rPr lang="ru-RU" sz="2000" dirty="0">
                <a:latin typeface="+mn-lt"/>
                <a:cs typeface="+mn-cs"/>
              </a:rPr>
              <a:t> </a:t>
            </a:r>
          </a:p>
          <a:p>
            <a: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endParaRPr lang="ru-RU" sz="2000" dirty="0">
              <a:latin typeface="+mn-lt"/>
              <a:cs typeface="+mn-cs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 bwMode="auto">
          <a:xfrm>
            <a:off x="811213" y="3933825"/>
            <a:ext cx="8153400" cy="89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r>
              <a:rPr lang="ru-RU" sz="2000" dirty="0">
                <a:latin typeface="+mn-lt"/>
                <a:cs typeface="+mn-cs"/>
              </a:rPr>
              <a:t>             </a:t>
            </a:r>
            <a:r>
              <a:rPr lang="ru-RU" sz="2000" dirty="0" err="1">
                <a:latin typeface="+mn-lt"/>
                <a:cs typeface="+mn-cs"/>
              </a:rPr>
              <a:t>х</a:t>
            </a:r>
            <a:r>
              <a:rPr lang="en-US" sz="2000" dirty="0">
                <a:solidFill>
                  <a:srgbClr val="C0504D"/>
                </a:solidFill>
                <a:latin typeface="+mn-lt"/>
                <a:cs typeface="+mn-cs"/>
              </a:rPr>
              <a:t> </a:t>
            </a:r>
            <a:r>
              <a:rPr lang="en-US" sz="2000" dirty="0">
                <a:latin typeface="Calibri" pitchFamily="34" charset="0"/>
                <a:cs typeface="+mn-cs"/>
              </a:rPr>
              <a:t>=</a:t>
            </a:r>
            <a:r>
              <a:rPr lang="en-US" sz="2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 </a:t>
            </a:r>
            <a:r>
              <a:rPr lang="ru-RU" sz="2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а</a:t>
            </a:r>
            <a:r>
              <a:rPr lang="en-US" sz="2000" baseline="-25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n</a:t>
            </a:r>
            <a:r>
              <a:rPr lang="ru-RU" sz="2000" baseline="-25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 </a:t>
            </a:r>
            <a:r>
              <a:rPr lang="ru-RU" sz="2000" dirty="0">
                <a:solidFill>
                  <a:prstClr val="black"/>
                </a:solidFill>
                <a:latin typeface="Calibri" pitchFamily="34" charset="0"/>
                <a:cs typeface="+mn-cs"/>
              </a:rPr>
              <a:t>·10</a:t>
            </a:r>
            <a:r>
              <a:rPr lang="en-US" sz="2000" baseline="30000" dirty="0">
                <a:solidFill>
                  <a:prstClr val="black"/>
                </a:solidFill>
                <a:latin typeface="Calibri" pitchFamily="34" charset="0"/>
                <a:cs typeface="+mn-cs"/>
              </a:rPr>
              <a:t>n</a:t>
            </a:r>
            <a:r>
              <a:rPr lang="en-US" sz="2000" dirty="0">
                <a:solidFill>
                  <a:prstClr val="black"/>
                </a:solidFill>
                <a:latin typeface="Calibri" pitchFamily="34" charset="0"/>
                <a:cs typeface="+mn-cs"/>
              </a:rPr>
              <a:t> + </a:t>
            </a:r>
            <a:r>
              <a:rPr lang="ru-RU" sz="2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а</a:t>
            </a:r>
            <a:r>
              <a:rPr lang="en-US" sz="2000" baseline="-25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n-1</a:t>
            </a:r>
            <a:r>
              <a:rPr lang="ru-RU" sz="2000" dirty="0">
                <a:solidFill>
                  <a:prstClr val="black"/>
                </a:solidFill>
                <a:latin typeface="Calibri" pitchFamily="34" charset="0"/>
                <a:cs typeface="+mn-cs"/>
              </a:rPr>
              <a:t>·10</a:t>
            </a:r>
            <a:r>
              <a:rPr lang="en-US" sz="2000" baseline="30000" dirty="0">
                <a:solidFill>
                  <a:prstClr val="black"/>
                </a:solidFill>
                <a:latin typeface="Calibri" pitchFamily="34" charset="0"/>
                <a:cs typeface="+mn-cs"/>
              </a:rPr>
              <a:t>n -1 </a:t>
            </a:r>
            <a:r>
              <a:rPr lang="en-US" sz="2000" dirty="0">
                <a:solidFill>
                  <a:prstClr val="black"/>
                </a:solidFill>
                <a:latin typeface="Calibri" pitchFamily="34" charset="0"/>
                <a:cs typeface="+mn-cs"/>
              </a:rPr>
              <a:t>+</a:t>
            </a:r>
            <a:r>
              <a:rPr lang="ru-RU" sz="2000" dirty="0">
                <a:solidFill>
                  <a:prstClr val="black"/>
                </a:solidFill>
                <a:latin typeface="Calibri" pitchFamily="34" charset="0"/>
                <a:cs typeface="+mn-cs"/>
              </a:rPr>
              <a:t>…</a:t>
            </a:r>
            <a:r>
              <a:rPr lang="en-US" sz="2000" dirty="0">
                <a:solidFill>
                  <a:prstClr val="black"/>
                </a:solidFill>
                <a:latin typeface="Calibri" pitchFamily="34" charset="0"/>
                <a:cs typeface="+mn-cs"/>
              </a:rPr>
              <a:t> +</a:t>
            </a:r>
            <a:r>
              <a:rPr lang="en-US" sz="2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 </a:t>
            </a:r>
            <a:r>
              <a:rPr lang="ru-RU" sz="2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а</a:t>
            </a:r>
            <a:r>
              <a:rPr lang="en-US" sz="2000" baseline="-25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3</a:t>
            </a:r>
            <a:r>
              <a:rPr lang="ru-RU" sz="2000" baseline="-25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 </a:t>
            </a:r>
            <a:r>
              <a:rPr lang="ru-RU" sz="2000" dirty="0">
                <a:solidFill>
                  <a:prstClr val="black"/>
                </a:solidFill>
                <a:latin typeface="Calibri" pitchFamily="34" charset="0"/>
                <a:cs typeface="+mn-cs"/>
              </a:rPr>
              <a:t>·10</a:t>
            </a:r>
            <a:r>
              <a:rPr lang="en-US" sz="2000" baseline="30000" dirty="0">
                <a:solidFill>
                  <a:prstClr val="black"/>
                </a:solidFill>
                <a:latin typeface="Calibri" pitchFamily="34" charset="0"/>
                <a:cs typeface="+mn-cs"/>
              </a:rPr>
              <a:t>3</a:t>
            </a:r>
            <a:r>
              <a:rPr lang="en-US" sz="2000" dirty="0">
                <a:solidFill>
                  <a:prstClr val="black"/>
                </a:solidFill>
                <a:latin typeface="Calibri" pitchFamily="34" charset="0"/>
                <a:cs typeface="+mn-cs"/>
              </a:rPr>
              <a:t> + </a:t>
            </a:r>
            <a:r>
              <a:rPr lang="ru-RU" sz="2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а</a:t>
            </a:r>
            <a:r>
              <a:rPr lang="en-US" sz="2000" baseline="-25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2</a:t>
            </a:r>
            <a:r>
              <a:rPr lang="ru-RU" sz="2000" baseline="-25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 </a:t>
            </a:r>
            <a:r>
              <a:rPr lang="ru-RU" sz="2000" dirty="0">
                <a:solidFill>
                  <a:prstClr val="black"/>
                </a:solidFill>
                <a:latin typeface="Calibri" pitchFamily="34" charset="0"/>
                <a:cs typeface="+mn-cs"/>
              </a:rPr>
              <a:t>·10</a:t>
            </a:r>
            <a:r>
              <a:rPr lang="en-US" sz="2000" baseline="30000" dirty="0">
                <a:solidFill>
                  <a:prstClr val="black"/>
                </a:solidFill>
                <a:latin typeface="Calibri" pitchFamily="34" charset="0"/>
                <a:cs typeface="+mn-cs"/>
              </a:rPr>
              <a:t>2</a:t>
            </a:r>
            <a:r>
              <a:rPr lang="en-US" sz="2000" dirty="0">
                <a:solidFill>
                  <a:prstClr val="black"/>
                </a:solidFill>
                <a:latin typeface="Calibri" pitchFamily="34" charset="0"/>
                <a:cs typeface="+mn-cs"/>
              </a:rPr>
              <a:t> + </a:t>
            </a:r>
            <a:r>
              <a:rPr lang="ru-RU" sz="2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а</a:t>
            </a:r>
            <a:r>
              <a:rPr lang="en-US" sz="2000" baseline="-25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1</a:t>
            </a:r>
            <a:r>
              <a:rPr lang="ru-RU" sz="2000" dirty="0">
                <a:solidFill>
                  <a:prstClr val="black"/>
                </a:solidFill>
                <a:latin typeface="Calibri" pitchFamily="34" charset="0"/>
                <a:cs typeface="+mn-cs"/>
              </a:rPr>
              <a:t>·10</a:t>
            </a:r>
            <a:r>
              <a:rPr lang="en-US" sz="2000" baseline="30000" dirty="0">
                <a:solidFill>
                  <a:prstClr val="black"/>
                </a:solidFill>
                <a:latin typeface="Calibri" pitchFamily="34" charset="0"/>
                <a:cs typeface="+mn-cs"/>
              </a:rPr>
              <a:t> </a:t>
            </a:r>
            <a:r>
              <a:rPr lang="en-US" sz="2000" dirty="0">
                <a:solidFill>
                  <a:prstClr val="black"/>
                </a:solidFill>
                <a:latin typeface="Calibri" pitchFamily="34" charset="0"/>
                <a:cs typeface="+mn-cs"/>
              </a:rPr>
              <a:t> + </a:t>
            </a:r>
            <a:r>
              <a:rPr lang="ru-RU" sz="2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а</a:t>
            </a:r>
            <a:r>
              <a:rPr lang="en-US" sz="2000" baseline="-25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0</a:t>
            </a:r>
            <a:r>
              <a:rPr lang="ru-RU" sz="2000" baseline="-25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 </a:t>
            </a:r>
            <a:r>
              <a:rPr lang="ru-RU" sz="2000" dirty="0">
                <a:latin typeface="Calibri" pitchFamily="34" charset="0"/>
                <a:cs typeface="+mn-cs"/>
              </a:rPr>
              <a:t>,</a:t>
            </a:r>
            <a:r>
              <a:rPr lang="en-US" sz="2000" baseline="-25000" dirty="0">
                <a:latin typeface="Calibri" pitchFamily="34" charset="0"/>
                <a:cs typeface="+mn-cs"/>
              </a:rPr>
              <a:t> </a:t>
            </a:r>
            <a:endParaRPr lang="ru-RU" sz="2000" baseline="-25000" dirty="0">
              <a:latin typeface="Calibri" pitchFamily="34" charset="0"/>
              <a:cs typeface="+mn-cs"/>
            </a:endParaRPr>
          </a:p>
          <a:p>
            <a:pPr eaLnBrk="0" hangingPunct="0">
              <a:spcBef>
                <a:spcPts val="60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r>
              <a:rPr lang="ru-RU" sz="2000" dirty="0">
                <a:latin typeface="Calibri" pitchFamily="34" charset="0"/>
                <a:cs typeface="+mn-cs"/>
              </a:rPr>
              <a:t>            </a:t>
            </a:r>
            <a:r>
              <a:rPr lang="ru-RU" sz="2000" dirty="0">
                <a:latin typeface="+mn-lt"/>
                <a:cs typeface="+mn-cs"/>
              </a:rPr>
              <a:t>где</a:t>
            </a:r>
            <a:r>
              <a:rPr lang="ru-RU" sz="2000" dirty="0">
                <a:latin typeface="Calibri" pitchFamily="34" charset="0"/>
                <a:cs typeface="+mn-cs"/>
              </a:rPr>
              <a:t> </a:t>
            </a:r>
            <a:r>
              <a:rPr lang="en-US" sz="2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 </a:t>
            </a:r>
            <a:r>
              <a:rPr lang="ru-RU" sz="2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а</a:t>
            </a:r>
            <a:r>
              <a:rPr lang="en-US" sz="2000" baseline="-25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n</a:t>
            </a:r>
            <a:r>
              <a:rPr lang="ru-RU" sz="2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 </a:t>
            </a:r>
            <a:r>
              <a:rPr lang="ru-RU" sz="2000" dirty="0">
                <a:latin typeface="Calibri" pitchFamily="34" charset="0"/>
                <a:cs typeface="+mn-cs"/>
              </a:rPr>
              <a:t>,</a:t>
            </a:r>
            <a:r>
              <a:rPr lang="ru-RU" sz="2000" baseline="-25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 </a:t>
            </a:r>
            <a:r>
              <a:rPr lang="ru-RU" sz="2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а</a:t>
            </a:r>
            <a:r>
              <a:rPr lang="en-US" sz="2000" baseline="-25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n-1</a:t>
            </a:r>
            <a:r>
              <a:rPr lang="ru-RU" sz="2000" baseline="-25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 </a:t>
            </a:r>
            <a:r>
              <a:rPr lang="ru-RU" sz="2000" dirty="0">
                <a:latin typeface="Calibri" pitchFamily="34" charset="0"/>
                <a:cs typeface="+mn-cs"/>
              </a:rPr>
              <a:t>,</a:t>
            </a:r>
            <a:r>
              <a:rPr lang="ru-RU" sz="2000" baseline="-25000" dirty="0">
                <a:latin typeface="Calibri" pitchFamily="34" charset="0"/>
                <a:cs typeface="+mn-cs"/>
              </a:rPr>
              <a:t> </a:t>
            </a:r>
            <a:r>
              <a:rPr lang="ru-RU" sz="2000" dirty="0">
                <a:latin typeface="Calibri" pitchFamily="34" charset="0"/>
                <a:cs typeface="+mn-cs"/>
              </a:rPr>
              <a:t>… , </a:t>
            </a:r>
            <a:r>
              <a:rPr lang="ru-RU" sz="2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а</a:t>
            </a:r>
            <a:r>
              <a:rPr lang="en-US" sz="2000" baseline="-25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3</a:t>
            </a:r>
            <a:r>
              <a:rPr lang="ru-RU" sz="2000" baseline="-25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 </a:t>
            </a:r>
            <a:r>
              <a:rPr lang="ru-RU" sz="2000" dirty="0">
                <a:latin typeface="Calibri" pitchFamily="34" charset="0"/>
                <a:cs typeface="+mn-cs"/>
              </a:rPr>
              <a:t>,</a:t>
            </a:r>
            <a:r>
              <a:rPr lang="ru-RU" sz="2000" baseline="-25000" dirty="0">
                <a:latin typeface="Calibri" pitchFamily="34" charset="0"/>
                <a:cs typeface="+mn-cs"/>
              </a:rPr>
              <a:t> </a:t>
            </a:r>
            <a:r>
              <a:rPr lang="en-US" sz="2000" dirty="0">
                <a:solidFill>
                  <a:prstClr val="black"/>
                </a:solidFill>
                <a:latin typeface="Calibri" pitchFamily="34" charset="0"/>
                <a:cs typeface="+mn-cs"/>
              </a:rPr>
              <a:t> </a:t>
            </a:r>
            <a:r>
              <a:rPr lang="ru-RU" sz="2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а</a:t>
            </a:r>
            <a:r>
              <a:rPr lang="en-US" sz="2000" baseline="-25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2</a:t>
            </a:r>
            <a:r>
              <a:rPr lang="en-US" sz="2000" dirty="0">
                <a:solidFill>
                  <a:prstClr val="black"/>
                </a:solidFill>
                <a:latin typeface="Calibri" pitchFamily="34" charset="0"/>
                <a:cs typeface="+mn-cs"/>
              </a:rPr>
              <a:t> </a:t>
            </a:r>
            <a:r>
              <a:rPr lang="ru-RU" sz="2000" dirty="0">
                <a:latin typeface="Calibri" pitchFamily="34" charset="0"/>
                <a:cs typeface="+mn-cs"/>
              </a:rPr>
              <a:t>,</a:t>
            </a:r>
            <a:r>
              <a:rPr lang="ru-RU" sz="2000" baseline="-25000" dirty="0">
                <a:latin typeface="Calibri" pitchFamily="34" charset="0"/>
                <a:cs typeface="+mn-cs"/>
              </a:rPr>
              <a:t> </a:t>
            </a:r>
            <a:r>
              <a:rPr lang="ru-RU" sz="2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а</a:t>
            </a:r>
            <a:r>
              <a:rPr lang="en-US" sz="2000" baseline="-25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1</a:t>
            </a:r>
            <a:r>
              <a:rPr lang="en-US" sz="2000" dirty="0">
                <a:solidFill>
                  <a:prstClr val="black"/>
                </a:solidFill>
                <a:latin typeface="Calibri" pitchFamily="34" charset="0"/>
                <a:cs typeface="+mn-cs"/>
              </a:rPr>
              <a:t> </a:t>
            </a:r>
            <a:r>
              <a:rPr lang="ru-RU" sz="2000" dirty="0">
                <a:latin typeface="Calibri" pitchFamily="34" charset="0"/>
                <a:cs typeface="+mn-cs"/>
              </a:rPr>
              <a:t>,</a:t>
            </a:r>
            <a:r>
              <a:rPr lang="ru-RU" sz="2000" baseline="-25000" dirty="0">
                <a:latin typeface="Calibri" pitchFamily="34" charset="0"/>
                <a:cs typeface="+mn-cs"/>
              </a:rPr>
              <a:t> </a:t>
            </a:r>
            <a:r>
              <a:rPr lang="ru-RU" sz="2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а</a:t>
            </a:r>
            <a:r>
              <a:rPr lang="en-US" sz="2000" baseline="-25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0</a:t>
            </a:r>
            <a:r>
              <a:rPr lang="ru-RU" sz="2000" baseline="-25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  </a:t>
            </a:r>
            <a:r>
              <a:rPr lang="ru-RU" sz="2000" dirty="0">
                <a:latin typeface="Calibri" pitchFamily="34" charset="0"/>
                <a:cs typeface="+mn-cs"/>
              </a:rPr>
              <a:t>– от 0 до 9 и </a:t>
            </a:r>
            <a:r>
              <a:rPr lang="ru-RU" sz="2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а</a:t>
            </a:r>
            <a:r>
              <a:rPr lang="en-US" sz="2000" baseline="-25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n</a:t>
            </a:r>
            <a:r>
              <a:rPr lang="ru-RU" sz="2000" baseline="-25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 </a:t>
            </a:r>
            <a:r>
              <a:rPr lang="ru-RU" sz="2000" dirty="0">
                <a:latin typeface="Calibri" pitchFamily="34" charset="0"/>
                <a:cs typeface="+mn-cs"/>
              </a:rPr>
              <a:t>≠ 0.</a:t>
            </a:r>
          </a:p>
          <a:p>
            <a:pPr eaLnBrk="0" hangingPunct="0">
              <a:lnSpc>
                <a:spcPct val="80000"/>
              </a:lnSpc>
              <a:spcBef>
                <a:spcPts val="60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endParaRPr lang="ru-RU" sz="2000" dirty="0">
              <a:latin typeface="Calibri" pitchFamily="34" charset="0"/>
              <a:cs typeface="+mn-cs"/>
            </a:endParaRPr>
          </a:p>
          <a:p>
            <a:pPr eaLnBrk="0" hangingPunct="0">
              <a:lnSpc>
                <a:spcPct val="80000"/>
              </a:lnSpc>
              <a:spcBef>
                <a:spcPts val="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endParaRPr lang="ru-RU" sz="800" dirty="0">
              <a:latin typeface="+mn-lt"/>
              <a:ea typeface="Ebrima"/>
              <a:cs typeface="Ebrima"/>
            </a:endParaRPr>
          </a:p>
          <a:p>
            <a:pPr eaLnBrk="0" hangingPunct="0">
              <a:lnSpc>
                <a:spcPct val="80000"/>
              </a:lnSpc>
              <a:spcBef>
                <a:spcPts val="60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endParaRPr lang="ru-RU" sz="2000" dirty="0">
              <a:latin typeface="+mn-lt"/>
              <a:ea typeface="Ebrima"/>
              <a:cs typeface="Ebrima"/>
            </a:endParaRPr>
          </a:p>
          <a:p>
            <a:pPr eaLnBrk="0" hangingPunct="0">
              <a:lnSpc>
                <a:spcPct val="80000"/>
              </a:lnSpc>
              <a:spcBef>
                <a:spcPts val="60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endParaRPr lang="ru-RU" sz="2000" dirty="0">
              <a:latin typeface="Calibri" pitchFamily="34" charset="0"/>
              <a:ea typeface="Ebrima"/>
              <a:cs typeface="Ebrima"/>
            </a:endParaRPr>
          </a:p>
          <a:p>
            <a:pPr eaLnBrk="0" hangingPunct="0">
              <a:lnSpc>
                <a:spcPct val="80000"/>
              </a:lnSpc>
              <a:spcBef>
                <a:spcPts val="60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endParaRPr lang="ru-RU" sz="2000" dirty="0">
              <a:latin typeface="Calibri" pitchFamily="34" charset="0"/>
              <a:cs typeface="+mn-cs"/>
            </a:endParaRPr>
          </a:p>
          <a:p>
            <a: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endParaRPr lang="ru-RU" sz="2000" dirty="0">
              <a:latin typeface="+mn-lt"/>
              <a:cs typeface="+mn-cs"/>
            </a:endParaRP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811213" y="4725988"/>
            <a:ext cx="3167062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ts val="600"/>
              </a:spcBef>
              <a:buClr>
                <a:srgbClr val="C0504D"/>
              </a:buClr>
              <a:buSzPct val="60000"/>
              <a:defRPr/>
            </a:pPr>
            <a:r>
              <a:rPr lang="ru-RU" sz="2000" dirty="0">
                <a:solidFill>
                  <a:srgbClr val="C0504D"/>
                </a:solidFill>
                <a:latin typeface="+mn-lt"/>
              </a:rPr>
              <a:t>            а</a:t>
            </a:r>
            <a:r>
              <a:rPr lang="en-US" sz="2000" baseline="-25000" dirty="0">
                <a:solidFill>
                  <a:srgbClr val="C0504D"/>
                </a:solidFill>
                <a:latin typeface="+mn-lt"/>
              </a:rPr>
              <a:t>0</a:t>
            </a:r>
            <a:r>
              <a:rPr lang="ru-RU" sz="2000" baseline="-25000" dirty="0">
                <a:solidFill>
                  <a:srgbClr val="C0504D"/>
                </a:solidFill>
                <a:latin typeface="+mn-lt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+mn-lt"/>
              </a:rPr>
              <a:t>– </a:t>
            </a:r>
            <a:r>
              <a:rPr lang="ru-RU" sz="2000" dirty="0">
                <a:latin typeface="+mn-lt"/>
              </a:rPr>
              <a:t>0 или 5</a:t>
            </a:r>
            <a:endParaRPr lang="ru-RU" sz="2000" dirty="0">
              <a:solidFill>
                <a:srgbClr val="000000"/>
              </a:solidFill>
              <a:latin typeface="+mn-lt"/>
            </a:endParaRPr>
          </a:p>
          <a:p>
            <a:pPr eaLnBrk="0" hangingPunct="0">
              <a:buClr>
                <a:srgbClr val="C0504D"/>
              </a:buClr>
              <a:buSzPct val="60000"/>
              <a:defRPr/>
            </a:pPr>
            <a:endParaRPr lang="ru-RU" sz="800" dirty="0">
              <a:solidFill>
                <a:srgbClr val="000000"/>
              </a:solidFill>
              <a:latin typeface="+mn-lt"/>
            </a:endParaRPr>
          </a:p>
          <a:p>
            <a:pPr eaLnBrk="0" hangingPunct="0">
              <a:spcBef>
                <a:spcPts val="600"/>
              </a:spcBef>
              <a:buClr>
                <a:srgbClr val="C0504D"/>
              </a:buClr>
              <a:buSzPct val="60000"/>
              <a:defRPr/>
            </a:pPr>
            <a:r>
              <a:rPr lang="ru-RU" sz="2000" dirty="0">
                <a:solidFill>
                  <a:srgbClr val="000000"/>
                </a:solidFill>
                <a:latin typeface="+mn-lt"/>
              </a:rPr>
              <a:t>                  </a:t>
            </a:r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4770438" y="4654550"/>
            <a:ext cx="3384550" cy="96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ts val="600"/>
              </a:spcBef>
              <a:buClr>
                <a:srgbClr val="C0504D"/>
              </a:buClr>
              <a:buSzPct val="60000"/>
            </a:pPr>
            <a:r>
              <a:rPr lang="ru-RU" sz="2000" i="1">
                <a:solidFill>
                  <a:srgbClr val="000000"/>
                </a:solidFill>
                <a:latin typeface="Calibri" pitchFamily="34" charset="0"/>
              </a:rPr>
              <a:t>     х</a:t>
            </a:r>
            <a:r>
              <a:rPr lang="ru-RU" sz="200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ru-RU" sz="2400">
                <a:solidFill>
                  <a:srgbClr val="000000"/>
                </a:solidFill>
                <a:latin typeface="Calibri" pitchFamily="34" charset="0"/>
              </a:rPr>
              <a:t>ⵗ</a:t>
            </a:r>
            <a:r>
              <a:rPr lang="ru-RU" sz="2000">
                <a:solidFill>
                  <a:srgbClr val="000000"/>
                </a:solidFill>
                <a:latin typeface="Calibri" pitchFamily="34" charset="0"/>
              </a:rPr>
              <a:t> 5</a:t>
            </a:r>
            <a:endParaRPr lang="ru-RU" sz="2000" b="1" u="sng">
              <a:solidFill>
                <a:srgbClr val="000000"/>
              </a:solidFill>
              <a:latin typeface="Calibri" pitchFamily="34" charset="0"/>
            </a:endParaRPr>
          </a:p>
          <a:p>
            <a:pPr eaLnBrk="0" hangingPunct="0">
              <a:buClr>
                <a:srgbClr val="C0504D"/>
              </a:buClr>
              <a:buSzPct val="60000"/>
            </a:pPr>
            <a:endParaRPr lang="ru-RU" sz="800">
              <a:solidFill>
                <a:srgbClr val="000000"/>
              </a:solidFill>
              <a:latin typeface="Calibri" pitchFamily="34" charset="0"/>
            </a:endParaRPr>
          </a:p>
          <a:p>
            <a:pPr eaLnBrk="0" hangingPunct="0">
              <a:spcBef>
                <a:spcPts val="600"/>
              </a:spcBef>
              <a:buClr>
                <a:srgbClr val="C0504D"/>
              </a:buClr>
              <a:buSzPct val="60000"/>
            </a:pPr>
            <a:r>
              <a:rPr lang="ru-RU" sz="2000">
                <a:solidFill>
                  <a:srgbClr val="000000"/>
                </a:solidFill>
                <a:latin typeface="Calibri" pitchFamily="34" charset="0"/>
              </a:rPr>
              <a:t>                  </a:t>
            </a:r>
          </a:p>
        </p:txBody>
      </p:sp>
      <p:sp>
        <p:nvSpPr>
          <p:cNvPr id="13" name="Содержимое 2"/>
          <p:cNvSpPr txBox="1">
            <a:spLocks/>
          </p:cNvSpPr>
          <p:nvPr/>
        </p:nvSpPr>
        <p:spPr bwMode="auto">
          <a:xfrm>
            <a:off x="666750" y="2420938"/>
            <a:ext cx="4103688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r>
              <a:rPr lang="ru-RU" sz="2000" dirty="0">
                <a:latin typeface="+mn-lt"/>
                <a:cs typeface="+mn-cs"/>
              </a:rPr>
              <a:t>    Если десятичная запись числа</a:t>
            </a:r>
            <a:r>
              <a:rPr lang="ru-RU" sz="2000" dirty="0">
                <a:solidFill>
                  <a:schemeClr val="accent2"/>
                </a:solidFill>
                <a:latin typeface="+mn-lt"/>
                <a:cs typeface="+mn-cs"/>
              </a:rPr>
              <a:t> </a:t>
            </a:r>
            <a:r>
              <a:rPr lang="ru-RU" sz="2000" i="1" dirty="0" err="1">
                <a:solidFill>
                  <a:schemeClr val="accent2"/>
                </a:solidFill>
                <a:latin typeface="+mn-lt"/>
                <a:cs typeface="+mn-cs"/>
              </a:rPr>
              <a:t>х</a:t>
            </a:r>
            <a:r>
              <a:rPr lang="ru-RU" sz="2000" dirty="0">
                <a:solidFill>
                  <a:schemeClr val="accent2"/>
                </a:solidFill>
                <a:latin typeface="+mn-lt"/>
                <a:cs typeface="+mn-cs"/>
              </a:rPr>
              <a:t> </a:t>
            </a:r>
            <a:r>
              <a:rPr lang="ru-RU" sz="2000" dirty="0">
                <a:latin typeface="+mn-lt"/>
                <a:cs typeface="+mn-cs"/>
              </a:rPr>
              <a:t>оканчивается одной из цифр 0 или 5, то число </a:t>
            </a:r>
            <a:r>
              <a:rPr lang="ru-RU" sz="2000" i="1" dirty="0" err="1">
                <a:solidFill>
                  <a:schemeClr val="accent2"/>
                </a:solidFill>
                <a:latin typeface="+mn-lt"/>
                <a:cs typeface="+mn-cs"/>
              </a:rPr>
              <a:t>х</a:t>
            </a:r>
            <a:r>
              <a:rPr lang="ru-RU" sz="2000" dirty="0">
                <a:latin typeface="+mn-lt"/>
                <a:cs typeface="+mn-cs"/>
              </a:rPr>
              <a:t> делится на 5.</a:t>
            </a:r>
          </a:p>
          <a:p>
            <a: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endParaRPr lang="ru-RU" sz="2000" dirty="0">
              <a:latin typeface="+mn-lt"/>
              <a:cs typeface="+mn-cs"/>
            </a:endParaRPr>
          </a:p>
        </p:txBody>
      </p:sp>
      <p:sp>
        <p:nvSpPr>
          <p:cNvPr id="14" name="Содержимое 2"/>
          <p:cNvSpPr txBox="1">
            <a:spLocks/>
          </p:cNvSpPr>
          <p:nvPr/>
        </p:nvSpPr>
        <p:spPr bwMode="auto">
          <a:xfrm>
            <a:off x="4699000" y="2420938"/>
            <a:ext cx="417512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ts val="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r>
              <a:rPr lang="ru-RU" sz="2000" dirty="0">
                <a:latin typeface="+mn-lt"/>
                <a:cs typeface="+mn-cs"/>
              </a:rPr>
              <a:t>    Если число </a:t>
            </a:r>
            <a:r>
              <a:rPr lang="ru-RU" sz="2000" i="1" dirty="0" err="1">
                <a:solidFill>
                  <a:schemeClr val="accent2"/>
                </a:solidFill>
                <a:latin typeface="+mn-lt"/>
                <a:cs typeface="+mn-cs"/>
              </a:rPr>
              <a:t>х</a:t>
            </a:r>
            <a:r>
              <a:rPr lang="ru-RU" sz="2000" dirty="0">
                <a:latin typeface="+mn-lt"/>
                <a:cs typeface="+mn-cs"/>
              </a:rPr>
              <a:t> делится на 5, то его десятичная запись оканчивается одной из цифр 0 или 5.</a:t>
            </a:r>
          </a:p>
          <a:p>
            <a:pPr eaLnBrk="0" hangingPunct="0">
              <a:spcBef>
                <a:spcPts val="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endParaRPr lang="ru-RU" sz="2000" dirty="0">
              <a:latin typeface="+mn-lt"/>
              <a:cs typeface="+mn-cs"/>
            </a:endParaRPr>
          </a:p>
        </p:txBody>
      </p:sp>
      <p:sp>
        <p:nvSpPr>
          <p:cNvPr id="21513" name="Прямоугольник 14"/>
          <p:cNvSpPr>
            <a:spLocks noChangeArrowheads="1"/>
          </p:cNvSpPr>
          <p:nvPr/>
        </p:nvSpPr>
        <p:spPr bwMode="auto">
          <a:xfrm>
            <a:off x="809625" y="3933825"/>
            <a:ext cx="8143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>
                <a:solidFill>
                  <a:srgbClr val="C0504D"/>
                </a:solidFill>
                <a:latin typeface="Calibri" pitchFamily="34" charset="0"/>
              </a:rPr>
              <a:t>Дано:</a:t>
            </a:r>
            <a:endParaRPr lang="ru-RU"/>
          </a:p>
        </p:txBody>
      </p:sp>
      <p:sp>
        <p:nvSpPr>
          <p:cNvPr id="21514" name="Прямоугольник 15"/>
          <p:cNvSpPr>
            <a:spLocks noChangeArrowheads="1"/>
          </p:cNvSpPr>
          <p:nvPr/>
        </p:nvSpPr>
        <p:spPr bwMode="auto">
          <a:xfrm>
            <a:off x="862013" y="5262563"/>
            <a:ext cx="11715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>
                <a:solidFill>
                  <a:schemeClr val="accent2"/>
                </a:solidFill>
                <a:latin typeface="Calibri" pitchFamily="34" charset="0"/>
              </a:rPr>
              <a:t>Доказать</a:t>
            </a:r>
            <a:endParaRPr lang="ru-RU">
              <a:solidFill>
                <a:schemeClr val="accent2"/>
              </a:solidFill>
            </a:endParaRPr>
          </a:p>
        </p:txBody>
      </p:sp>
      <p:sp>
        <p:nvSpPr>
          <p:cNvPr id="21515" name="Прямоугольник 16"/>
          <p:cNvSpPr>
            <a:spLocks noChangeArrowheads="1"/>
          </p:cNvSpPr>
          <p:nvPr/>
        </p:nvSpPr>
        <p:spPr bwMode="auto">
          <a:xfrm>
            <a:off x="4770438" y="5230813"/>
            <a:ext cx="11715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>
                <a:solidFill>
                  <a:srgbClr val="C0504D"/>
                </a:solidFill>
                <a:latin typeface="Calibri" pitchFamily="34" charset="0"/>
              </a:rPr>
              <a:t>Доказать</a:t>
            </a:r>
            <a:endParaRPr lang="ru-RU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878013" y="5229225"/>
            <a:ext cx="1527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>
                <a:solidFill>
                  <a:srgbClr val="000000"/>
                </a:solidFill>
                <a:latin typeface="Calibri" pitchFamily="34" charset="0"/>
              </a:rPr>
              <a:t> , что </a:t>
            </a:r>
            <a:r>
              <a:rPr lang="ru-RU" sz="2000">
                <a:solidFill>
                  <a:srgbClr val="C0504D"/>
                </a:solidFill>
                <a:latin typeface="Calibri" pitchFamily="34" charset="0"/>
              </a:rPr>
              <a:t> </a:t>
            </a:r>
            <a:r>
              <a:rPr lang="ru-RU" sz="2000" i="1">
                <a:solidFill>
                  <a:srgbClr val="000000"/>
                </a:solidFill>
                <a:latin typeface="Calibri" pitchFamily="34" charset="0"/>
              </a:rPr>
              <a:t>х</a:t>
            </a:r>
            <a:r>
              <a:rPr lang="ru-RU" sz="200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ru-RU" sz="2400">
                <a:solidFill>
                  <a:srgbClr val="000000"/>
                </a:solidFill>
                <a:latin typeface="Calibri" pitchFamily="34" charset="0"/>
              </a:rPr>
              <a:t>ⵗ</a:t>
            </a:r>
            <a:r>
              <a:rPr lang="ru-RU" sz="2000">
                <a:solidFill>
                  <a:srgbClr val="000000"/>
                </a:solidFill>
                <a:latin typeface="Calibri" pitchFamily="34" charset="0"/>
              </a:rPr>
              <a:t> 5.</a:t>
            </a:r>
            <a:endParaRPr lang="ru-RU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5867400" y="5230813"/>
            <a:ext cx="25209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000" dirty="0">
                <a:solidFill>
                  <a:srgbClr val="000000"/>
                </a:solidFill>
                <a:latin typeface="Calibri" pitchFamily="34" charset="0"/>
              </a:rPr>
              <a:t>, что </a:t>
            </a:r>
            <a:r>
              <a:rPr lang="ru-RU" sz="2000" dirty="0">
                <a:solidFill>
                  <a:srgbClr val="C0504D"/>
                </a:solidFill>
                <a:latin typeface="Calibri" pitchFamily="34" charset="0"/>
              </a:rPr>
              <a:t> а</a:t>
            </a:r>
            <a:r>
              <a:rPr lang="en-US" sz="2000" baseline="-25000" dirty="0">
                <a:solidFill>
                  <a:srgbClr val="C0504D"/>
                </a:solidFill>
                <a:latin typeface="Calibri" pitchFamily="34" charset="0"/>
              </a:rPr>
              <a:t>0</a:t>
            </a:r>
            <a:r>
              <a:rPr lang="ru-RU" sz="2000" baseline="-25000" dirty="0">
                <a:solidFill>
                  <a:srgbClr val="C0504D"/>
                </a:solidFill>
                <a:latin typeface="Calibri" pitchFamily="34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Calibri" pitchFamily="34" charset="0"/>
              </a:rPr>
              <a:t>– </a:t>
            </a:r>
            <a:r>
              <a:rPr lang="ru-RU" sz="2000" dirty="0">
                <a:latin typeface="+mn-lt"/>
              </a:rPr>
              <a:t>0 или 5</a:t>
            </a:r>
            <a:endParaRPr lang="ru-RU" dirty="0">
              <a:latin typeface="+mn-lt"/>
            </a:endParaRPr>
          </a:p>
        </p:txBody>
      </p:sp>
      <p:sp>
        <p:nvSpPr>
          <p:cNvPr id="17" name="Заголовок 1"/>
          <p:cNvSpPr txBox="1">
            <a:spLocks/>
          </p:cNvSpPr>
          <p:nvPr/>
        </p:nvSpPr>
        <p:spPr bwMode="auto">
          <a:xfrm>
            <a:off x="522288" y="493713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ru-RU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Фаза занятия «Осмысление»</a:t>
            </a:r>
          </a:p>
        </p:txBody>
      </p:sp>
      <p:grpSp>
        <p:nvGrpSpPr>
          <p:cNvPr id="2" name="Группа 24"/>
          <p:cNvGrpSpPr>
            <a:grpSpLocks/>
          </p:cNvGrpSpPr>
          <p:nvPr/>
        </p:nvGrpSpPr>
        <p:grpSpPr bwMode="auto">
          <a:xfrm>
            <a:off x="4699000" y="2205038"/>
            <a:ext cx="0" cy="4176712"/>
            <a:chOff x="4698876" y="2204615"/>
            <a:chExt cx="0" cy="4176713"/>
          </a:xfrm>
        </p:grpSpPr>
        <p:cxnSp>
          <p:nvCxnSpPr>
            <p:cNvPr id="23" name="Прямая соединительная линия 22"/>
            <p:cNvCxnSpPr/>
            <p:nvPr/>
          </p:nvCxnSpPr>
          <p:spPr>
            <a:xfrm>
              <a:off x="4698876" y="2204615"/>
              <a:ext cx="0" cy="16557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>
              <a:off x="4698876" y="4725566"/>
              <a:ext cx="0" cy="16557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TextBox 19"/>
          <p:cNvSpPr txBox="1"/>
          <p:nvPr/>
        </p:nvSpPr>
        <p:spPr>
          <a:xfrm>
            <a:off x="2681288" y="1773238"/>
            <a:ext cx="4699000" cy="396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2000" dirty="0">
                <a:solidFill>
                  <a:schemeClr val="accent2"/>
                </a:solidFill>
                <a:latin typeface="+mn-lt"/>
              </a:rPr>
              <a:t>Теорема 1.</a:t>
            </a:r>
            <a:r>
              <a:rPr lang="ru-RU" sz="2000" dirty="0">
                <a:latin typeface="+mn-lt"/>
              </a:rPr>
              <a:t> (признак делимости на 5)</a:t>
            </a:r>
          </a:p>
        </p:txBody>
      </p:sp>
      <p:sp>
        <p:nvSpPr>
          <p:cNvPr id="22" name="Содержимое 2"/>
          <p:cNvSpPr txBox="1">
            <a:spLocks/>
          </p:cNvSpPr>
          <p:nvPr/>
        </p:nvSpPr>
        <p:spPr bwMode="auto">
          <a:xfrm>
            <a:off x="684213" y="2420938"/>
            <a:ext cx="7937500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None/>
            </a:pPr>
            <a:r>
              <a:rPr lang="ru-RU" sz="2000">
                <a:latin typeface="Calibri" pitchFamily="34" charset="0"/>
              </a:rPr>
              <a:t>    Для того, чтобы число </a:t>
            </a:r>
            <a:r>
              <a:rPr lang="ru-RU" sz="2000">
                <a:solidFill>
                  <a:schemeClr val="accent2"/>
                </a:solidFill>
                <a:latin typeface="Calibri" pitchFamily="34" charset="0"/>
              </a:rPr>
              <a:t> </a:t>
            </a:r>
            <a:r>
              <a:rPr lang="ru-RU" sz="2000" i="1">
                <a:solidFill>
                  <a:schemeClr val="accent2"/>
                </a:solidFill>
                <a:latin typeface="Calibri" pitchFamily="34" charset="0"/>
              </a:rPr>
              <a:t>х</a:t>
            </a:r>
            <a:r>
              <a:rPr lang="ru-RU" sz="2000">
                <a:solidFill>
                  <a:schemeClr val="accent2"/>
                </a:solidFill>
                <a:latin typeface="Calibri" pitchFamily="34" charset="0"/>
              </a:rPr>
              <a:t>  </a:t>
            </a:r>
            <a:r>
              <a:rPr lang="ru-RU" sz="2000">
                <a:latin typeface="Calibri" pitchFamily="34" charset="0"/>
              </a:rPr>
              <a:t>делилось на 5, </a:t>
            </a:r>
            <a:r>
              <a:rPr lang="ru-RU" sz="2000" u="sng">
                <a:latin typeface="Calibri" pitchFamily="34" charset="0"/>
              </a:rPr>
              <a:t>необходимо и достаточно</a:t>
            </a:r>
            <a:r>
              <a:rPr lang="ru-RU" sz="2000">
                <a:latin typeface="Calibri" pitchFamily="34" charset="0"/>
              </a:rPr>
              <a:t>, чтобы его  десятичная запись оканчивалась одной из цифр 0 или 5.</a:t>
            </a:r>
          </a:p>
          <a:p>
            <a: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None/>
            </a:pPr>
            <a:endParaRPr lang="ru-RU" sz="2000">
              <a:latin typeface="Calibri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8" grpId="0"/>
      <p:bldP spid="10" grpId="0"/>
      <p:bldP spid="11" grpId="0"/>
      <p:bldP spid="13" grpId="0"/>
      <p:bldP spid="14" grpId="0"/>
      <p:bldP spid="21513" grpId="0"/>
      <p:bldP spid="21514" grpId="0"/>
      <p:bldP spid="21515" grpId="0"/>
      <p:bldP spid="18" grpId="0"/>
      <p:bldP spid="19" grpId="0"/>
      <p:bldP spid="2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Содержимое 2"/>
          <p:cNvSpPr>
            <a:spLocks noGrp="1"/>
          </p:cNvSpPr>
          <p:nvPr>
            <p:ph sz="quarter" idx="1"/>
          </p:nvPr>
        </p:nvSpPr>
        <p:spPr>
          <a:xfrm>
            <a:off x="612775" y="1628775"/>
            <a:ext cx="8153400" cy="460375"/>
          </a:xfrm>
        </p:spPr>
        <p:txBody>
          <a:bodyPr/>
          <a:lstStyle/>
          <a:p>
            <a:pPr>
              <a:buSzPct val="100000"/>
              <a:buFont typeface="Wingdings" pitchFamily="2" charset="2"/>
              <a:buChar char="§"/>
            </a:pPr>
            <a:r>
              <a:rPr lang="ru-RU" sz="2000" smtClean="0">
                <a:solidFill>
                  <a:schemeClr val="accent2"/>
                </a:solidFill>
              </a:rPr>
              <a:t>Задание 1 (</a:t>
            </a:r>
            <a:r>
              <a:rPr lang="ru-RU" sz="2000" i="1" smtClean="0">
                <a:solidFill>
                  <a:schemeClr val="accent2"/>
                </a:solidFill>
              </a:rPr>
              <a:t>задача-шутка</a:t>
            </a:r>
            <a:r>
              <a:rPr lang="ru-RU" sz="2000" smtClean="0">
                <a:solidFill>
                  <a:schemeClr val="accent2"/>
                </a:solidFill>
              </a:rPr>
              <a:t>)</a:t>
            </a:r>
          </a:p>
          <a:p>
            <a:pPr>
              <a:buSzPct val="100000"/>
              <a:buFont typeface="Wingdings" pitchFamily="2" charset="2"/>
              <a:buNone/>
            </a:pPr>
            <a:endParaRPr lang="ru-RU" sz="2000" smtClean="0"/>
          </a:p>
          <a:p>
            <a:pPr>
              <a:buFont typeface="Wingdings" pitchFamily="2" charset="2"/>
              <a:buNone/>
            </a:pPr>
            <a:r>
              <a:rPr lang="ru-RU" sz="2000" smtClean="0"/>
              <a:t>        </a:t>
            </a:r>
          </a:p>
          <a:p>
            <a:pPr>
              <a:buFont typeface="Wingdings" pitchFamily="2" charset="2"/>
              <a:buNone/>
            </a:pPr>
            <a:endParaRPr lang="ru-RU" sz="2000" smtClean="0"/>
          </a:p>
          <a:p>
            <a:endParaRPr lang="ru-RU" sz="2000" smtClean="0"/>
          </a:p>
          <a:p>
            <a:pPr>
              <a:buFont typeface="Wingdings" pitchFamily="2" charset="2"/>
              <a:buNone/>
            </a:pPr>
            <a:r>
              <a:rPr lang="ru-RU" sz="2000" smtClean="0"/>
              <a:t>        </a:t>
            </a:r>
          </a:p>
          <a:p>
            <a:endParaRPr lang="ru-RU" sz="2000" smtClean="0"/>
          </a:p>
        </p:txBody>
      </p:sp>
      <p:sp>
        <p:nvSpPr>
          <p:cNvPr id="26627" name="Прямоугольник 4"/>
          <p:cNvSpPr>
            <a:spLocks noChangeArrowheads="1"/>
          </p:cNvSpPr>
          <p:nvPr/>
        </p:nvSpPr>
        <p:spPr bwMode="auto">
          <a:xfrm>
            <a:off x="684213" y="2319338"/>
            <a:ext cx="254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rgbClr val="C00000"/>
                </a:solidFill>
                <a:latin typeface="Calibri" pitchFamily="34" charset="0"/>
              </a:rPr>
              <a:t> </a:t>
            </a:r>
            <a:endParaRPr lang="ru-RU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42988" y="2133600"/>
            <a:ext cx="7273925" cy="1016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000" dirty="0">
                <a:solidFill>
                  <a:prstClr val="black"/>
                </a:solidFill>
                <a:latin typeface="Calibri"/>
                <a:cs typeface="+mn-cs"/>
              </a:rPr>
              <a:t>40 681 365 116 784 354 человек решили поучаствовать в перетягивании каната.  Все ли желающие смогут  принять участие в перетягивании одного каната? Почему?</a:t>
            </a:r>
            <a:endParaRPr lang="ru-RU" sz="1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044575" y="2106613"/>
            <a:ext cx="7343775" cy="132238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000" dirty="0">
                <a:solidFill>
                  <a:prstClr val="black"/>
                </a:solidFill>
                <a:latin typeface="Calibri"/>
                <a:cs typeface="+mn-cs"/>
              </a:rPr>
              <a:t>562 456 987 120 560 748 человек решили отправиться в путешествие на одном поезде, состоящем только из купейных вагонов. Обязательно ли в этом поезде будет полупустое купе? Почему?</a:t>
            </a:r>
            <a:endParaRPr lang="ru-RU" sz="1600" dirty="0"/>
          </a:p>
        </p:txBody>
      </p:sp>
      <p:sp>
        <p:nvSpPr>
          <p:cNvPr id="9" name="Заголовок 1"/>
          <p:cNvSpPr txBox="1">
            <a:spLocks/>
          </p:cNvSpPr>
          <p:nvPr/>
        </p:nvSpPr>
        <p:spPr bwMode="auto">
          <a:xfrm>
            <a:off x="522288" y="493713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ru-RU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Фаза занятия «Рефлексия»</a:t>
            </a:r>
          </a:p>
        </p:txBody>
      </p:sp>
      <p:grpSp>
        <p:nvGrpSpPr>
          <p:cNvPr id="26631" name="Группа 14"/>
          <p:cNvGrpSpPr>
            <a:grpSpLocks/>
          </p:cNvGrpSpPr>
          <p:nvPr/>
        </p:nvGrpSpPr>
        <p:grpSpPr bwMode="auto">
          <a:xfrm>
            <a:off x="611188" y="4437063"/>
            <a:ext cx="1439862" cy="1512887"/>
            <a:chOff x="611560" y="4437112"/>
            <a:chExt cx="1440160" cy="1512168"/>
          </a:xfrm>
        </p:grpSpPr>
        <p:sp>
          <p:nvSpPr>
            <p:cNvPr id="23" name="Скругленный прямоугольник 22"/>
            <p:cNvSpPr/>
            <p:nvPr/>
          </p:nvSpPr>
          <p:spPr bwMode="auto">
            <a:xfrm>
              <a:off x="611560" y="4437112"/>
              <a:ext cx="1295668" cy="1512168"/>
            </a:xfrm>
            <a:prstGeom prst="roundRect">
              <a:avLst/>
            </a:prstGeom>
            <a:solidFill>
              <a:schemeClr val="bg1"/>
            </a:solidFill>
            <a:ln w="12700">
              <a:solidFill>
                <a:srgbClr val="C0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600" i="1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i="1" dirty="0">
                  <a:solidFill>
                    <a:schemeClr val="tx1"/>
                  </a:solidFill>
                </a:rPr>
                <a:t>Ответ</a:t>
              </a:r>
              <a:endParaRPr lang="en-US" sz="1600" i="1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600" dirty="0">
                <a:solidFill>
                  <a:schemeClr val="tx1"/>
                </a:solidFill>
              </a:endParaRPr>
            </a:p>
          </p:txBody>
        </p:sp>
        <p:sp>
          <p:nvSpPr>
            <p:cNvPr id="24" name="Овал 23"/>
            <p:cNvSpPr/>
            <p:nvPr/>
          </p:nvSpPr>
          <p:spPr bwMode="auto">
            <a:xfrm>
              <a:off x="829092" y="4797303"/>
              <a:ext cx="230236" cy="231665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600"/>
            </a:p>
          </p:txBody>
        </p:sp>
        <p:sp>
          <p:nvSpPr>
            <p:cNvPr id="25" name="Овал 24"/>
            <p:cNvSpPr/>
            <p:nvPr/>
          </p:nvSpPr>
          <p:spPr bwMode="auto">
            <a:xfrm>
              <a:off x="829092" y="5143213"/>
              <a:ext cx="230236" cy="230079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600"/>
            </a:p>
          </p:txBody>
        </p:sp>
        <p:sp>
          <p:nvSpPr>
            <p:cNvPr id="26" name="Прямоугольник 25"/>
            <p:cNvSpPr/>
            <p:nvPr/>
          </p:nvSpPr>
          <p:spPr bwMode="auto">
            <a:xfrm>
              <a:off x="756052" y="5517685"/>
              <a:ext cx="287397" cy="287201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dirty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27" name="TextBox 26"/>
            <p:cNvSpPr txBox="1">
              <a:spLocks noChangeArrowheads="1"/>
            </p:cNvSpPr>
            <p:nvPr/>
          </p:nvSpPr>
          <p:spPr bwMode="auto">
            <a:xfrm>
              <a:off x="1116489" y="4724312"/>
              <a:ext cx="647834" cy="3379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altLang="ru-RU" sz="1600" dirty="0">
                  <a:latin typeface="+mn-lt"/>
                </a:rPr>
                <a:t>Нет</a:t>
              </a:r>
            </a:p>
          </p:txBody>
        </p:sp>
        <p:sp>
          <p:nvSpPr>
            <p:cNvPr id="28" name="TextBox 27"/>
            <p:cNvSpPr txBox="1">
              <a:spLocks noChangeArrowheads="1"/>
            </p:cNvSpPr>
            <p:nvPr/>
          </p:nvSpPr>
          <p:spPr bwMode="auto">
            <a:xfrm>
              <a:off x="1114901" y="5084504"/>
              <a:ext cx="792327" cy="3395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altLang="ru-RU" sz="1600" dirty="0">
                  <a:latin typeface="+mn-lt"/>
                </a:rPr>
                <a:t>Да</a:t>
              </a:r>
            </a:p>
          </p:txBody>
        </p:sp>
        <p:sp>
          <p:nvSpPr>
            <p:cNvPr id="29" name="TextBox 12"/>
            <p:cNvSpPr txBox="1">
              <a:spLocks noChangeArrowheads="1"/>
            </p:cNvSpPr>
            <p:nvPr/>
          </p:nvSpPr>
          <p:spPr bwMode="auto">
            <a:xfrm>
              <a:off x="1043449" y="5517685"/>
              <a:ext cx="1008271" cy="3379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altLang="ru-RU" sz="1600" dirty="0">
                  <a:latin typeface="+mn-lt"/>
                </a:rPr>
                <a:t>Не знаю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Содержимое 6"/>
          <p:cNvSpPr>
            <a:spLocks noGrp="1"/>
          </p:cNvSpPr>
          <p:nvPr>
            <p:ph sz="quarter" idx="1"/>
          </p:nvPr>
        </p:nvSpPr>
        <p:spPr>
          <a:xfrm>
            <a:off x="612775" y="1619250"/>
            <a:ext cx="8153400" cy="388938"/>
          </a:xfrm>
        </p:spPr>
        <p:txBody>
          <a:bodyPr/>
          <a:lstStyle/>
          <a:p>
            <a:pPr>
              <a:buSzPct val="100000"/>
              <a:buFont typeface="Wingdings" pitchFamily="2" charset="2"/>
              <a:buChar char="§"/>
            </a:pPr>
            <a:r>
              <a:rPr lang="ru-RU" sz="2000" smtClean="0">
                <a:solidFill>
                  <a:schemeClr val="accent2"/>
                </a:solidFill>
              </a:rPr>
              <a:t>Задание 2</a:t>
            </a:r>
            <a:r>
              <a:rPr lang="ru-RU" sz="2000" i="1" smtClean="0">
                <a:solidFill>
                  <a:schemeClr val="accent2"/>
                </a:solidFill>
              </a:rPr>
              <a:t>  (1-й уровень сложности)</a:t>
            </a:r>
            <a:endParaRPr lang="ru-RU" sz="2000" i="1" smtClean="0"/>
          </a:p>
          <a:p>
            <a:pPr>
              <a:buFont typeface="Wingdings" pitchFamily="2" charset="2"/>
              <a:buNone/>
            </a:pPr>
            <a:endParaRPr lang="ru-RU" sz="800" i="1" smtClean="0"/>
          </a:p>
          <a:p>
            <a:pPr>
              <a:buFont typeface="Wingdings" pitchFamily="2" charset="2"/>
              <a:buNone/>
            </a:pPr>
            <a:r>
              <a:rPr lang="ru-RU" sz="2000" smtClean="0"/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979613" y="3213100"/>
            <a:ext cx="3600450" cy="3968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  <a:defRPr/>
            </a:pPr>
            <a:r>
              <a:rPr lang="ru-RU" sz="2000" dirty="0">
                <a:latin typeface="+mn-lt"/>
              </a:rPr>
              <a:t>Делится ли </a:t>
            </a:r>
            <a:r>
              <a:rPr lang="ru-RU" sz="2000" dirty="0">
                <a:solidFill>
                  <a:schemeClr val="accent2"/>
                </a:solidFill>
                <a:latin typeface="+mn-lt"/>
              </a:rPr>
              <a:t>302 530 710 </a:t>
            </a:r>
            <a:r>
              <a:rPr lang="ru-RU" sz="2000" dirty="0">
                <a:latin typeface="+mn-lt"/>
              </a:rPr>
              <a:t>на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372225" y="2420938"/>
            <a:ext cx="720725" cy="21844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2000" dirty="0">
                <a:latin typeface="+mn-lt"/>
              </a:rPr>
              <a:t>2?</a:t>
            </a:r>
          </a:p>
          <a:p>
            <a:pPr>
              <a:defRPr/>
            </a:pPr>
            <a:endParaRPr lang="ru-RU" sz="800" dirty="0">
              <a:latin typeface="+mn-lt"/>
            </a:endParaRPr>
          </a:p>
          <a:p>
            <a:pPr>
              <a:defRPr/>
            </a:pPr>
            <a:r>
              <a:rPr lang="ru-RU" sz="2000" dirty="0">
                <a:latin typeface="+mn-lt"/>
              </a:rPr>
              <a:t>3?</a:t>
            </a:r>
          </a:p>
          <a:p>
            <a:pPr>
              <a:defRPr/>
            </a:pPr>
            <a:endParaRPr lang="ru-RU" sz="2000" dirty="0">
              <a:latin typeface="+mn-lt"/>
            </a:endParaRPr>
          </a:p>
          <a:p>
            <a:pPr>
              <a:defRPr/>
            </a:pPr>
            <a:endParaRPr lang="ru-RU" sz="800" dirty="0">
              <a:latin typeface="+mn-lt"/>
            </a:endParaRPr>
          </a:p>
          <a:p>
            <a:pPr>
              <a:defRPr/>
            </a:pPr>
            <a:r>
              <a:rPr lang="ru-RU" sz="2000" dirty="0">
                <a:latin typeface="+mn-lt"/>
              </a:rPr>
              <a:t>5?</a:t>
            </a:r>
          </a:p>
          <a:p>
            <a:pPr>
              <a:defRPr/>
            </a:pPr>
            <a:endParaRPr lang="ru-RU" sz="2000" dirty="0">
              <a:latin typeface="+mn-lt"/>
            </a:endParaRPr>
          </a:p>
          <a:p>
            <a:pPr>
              <a:defRPr/>
            </a:pPr>
            <a:endParaRPr lang="ru-RU" sz="2000" dirty="0">
              <a:latin typeface="+mn-lt"/>
            </a:endParaRPr>
          </a:p>
        </p:txBody>
      </p:sp>
      <p:cxnSp>
        <p:nvCxnSpPr>
          <p:cNvPr id="10" name="Прямая со стрелкой 9"/>
          <p:cNvCxnSpPr>
            <a:stCxn id="6" idx="3"/>
          </p:cNvCxnSpPr>
          <p:nvPr/>
        </p:nvCxnSpPr>
        <p:spPr>
          <a:xfrm flipV="1">
            <a:off x="5580063" y="2635250"/>
            <a:ext cx="792162" cy="776288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6" idx="3"/>
          </p:cNvCxnSpPr>
          <p:nvPr/>
        </p:nvCxnSpPr>
        <p:spPr>
          <a:xfrm>
            <a:off x="5580063" y="3411538"/>
            <a:ext cx="792162" cy="376237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914650" y="4724400"/>
            <a:ext cx="3744913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2000" dirty="0">
                <a:latin typeface="+mn-lt"/>
              </a:rPr>
              <a:t>Сумма цифр числа равна  </a:t>
            </a:r>
            <a:r>
              <a:rPr lang="ru-RU" sz="2400" dirty="0">
                <a:solidFill>
                  <a:schemeClr val="accent2"/>
                </a:solidFill>
                <a:latin typeface="+mn-lt"/>
              </a:rPr>
              <a:t>21</a:t>
            </a:r>
            <a:r>
              <a:rPr lang="ru-RU" sz="2000" dirty="0">
                <a:latin typeface="+mn-lt"/>
              </a:rPr>
              <a:t>!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914650" y="4292600"/>
            <a:ext cx="187325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2000" i="1" dirty="0">
                <a:solidFill>
                  <a:schemeClr val="accent2"/>
                </a:solidFill>
                <a:latin typeface="+mn-lt"/>
              </a:rPr>
              <a:t>Подсказка</a:t>
            </a:r>
          </a:p>
        </p:txBody>
      </p:sp>
      <p:cxnSp>
        <p:nvCxnSpPr>
          <p:cNvPr id="19" name="Прямая со стрелкой 18"/>
          <p:cNvCxnSpPr>
            <a:stCxn id="6" idx="3"/>
          </p:cNvCxnSpPr>
          <p:nvPr/>
        </p:nvCxnSpPr>
        <p:spPr>
          <a:xfrm flipV="1">
            <a:off x="5580063" y="3067050"/>
            <a:ext cx="792162" cy="344488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Заголовок 1"/>
          <p:cNvSpPr txBox="1">
            <a:spLocks/>
          </p:cNvSpPr>
          <p:nvPr/>
        </p:nvSpPr>
        <p:spPr bwMode="auto">
          <a:xfrm>
            <a:off x="522288" y="493713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ru-RU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Фаза занятия «Рефлексия»</a:t>
            </a:r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6372225" y="3203575"/>
            <a:ext cx="4333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dirty="0">
                <a:solidFill>
                  <a:srgbClr val="000000"/>
                </a:solidFill>
                <a:latin typeface="+mn-lt"/>
              </a:rPr>
              <a:t>4?</a:t>
            </a:r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6372225" y="3933825"/>
            <a:ext cx="4333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dirty="0">
                <a:solidFill>
                  <a:srgbClr val="000000"/>
                </a:solidFill>
                <a:latin typeface="+mn-lt"/>
              </a:rPr>
              <a:t>9?</a:t>
            </a:r>
          </a:p>
        </p:txBody>
      </p:sp>
      <p:sp>
        <p:nvSpPr>
          <p:cNvPr id="42" name="Овал 41"/>
          <p:cNvSpPr/>
          <p:nvPr/>
        </p:nvSpPr>
        <p:spPr bwMode="auto">
          <a:xfrm>
            <a:off x="6948488" y="2492375"/>
            <a:ext cx="287337" cy="287338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3" name="Овал 42"/>
          <p:cNvSpPr/>
          <p:nvPr/>
        </p:nvSpPr>
        <p:spPr bwMode="auto">
          <a:xfrm>
            <a:off x="6948488" y="2852738"/>
            <a:ext cx="287337" cy="287337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4" name="Овал 43"/>
          <p:cNvSpPr/>
          <p:nvPr/>
        </p:nvSpPr>
        <p:spPr bwMode="auto">
          <a:xfrm>
            <a:off x="6948488" y="3240088"/>
            <a:ext cx="287337" cy="28892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5" name="Овал 44"/>
          <p:cNvSpPr/>
          <p:nvPr/>
        </p:nvSpPr>
        <p:spPr bwMode="auto">
          <a:xfrm>
            <a:off x="6948488" y="3635375"/>
            <a:ext cx="287337" cy="287338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6" name="Овал 45"/>
          <p:cNvSpPr/>
          <p:nvPr/>
        </p:nvSpPr>
        <p:spPr bwMode="auto">
          <a:xfrm>
            <a:off x="6948488" y="4005263"/>
            <a:ext cx="287337" cy="28892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57" name="Прямая со стрелкой 56"/>
          <p:cNvCxnSpPr>
            <a:stCxn id="6" idx="3"/>
            <a:endCxn id="14" idx="1"/>
          </p:cNvCxnSpPr>
          <p:nvPr/>
        </p:nvCxnSpPr>
        <p:spPr>
          <a:xfrm flipV="1">
            <a:off x="5580063" y="3403600"/>
            <a:ext cx="792162" cy="7938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 стрелкой 59"/>
          <p:cNvCxnSpPr>
            <a:stCxn id="6" idx="3"/>
            <a:endCxn id="18" idx="1"/>
          </p:cNvCxnSpPr>
          <p:nvPr/>
        </p:nvCxnSpPr>
        <p:spPr>
          <a:xfrm>
            <a:off x="5580063" y="3411538"/>
            <a:ext cx="792162" cy="722312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668" name="Группа 27"/>
          <p:cNvGrpSpPr>
            <a:grpSpLocks/>
          </p:cNvGrpSpPr>
          <p:nvPr/>
        </p:nvGrpSpPr>
        <p:grpSpPr bwMode="auto">
          <a:xfrm>
            <a:off x="611188" y="4437063"/>
            <a:ext cx="1439862" cy="1512887"/>
            <a:chOff x="611560" y="4437112"/>
            <a:chExt cx="1440160" cy="1512168"/>
          </a:xfrm>
        </p:grpSpPr>
        <p:sp>
          <p:nvSpPr>
            <p:cNvPr id="30" name="Скругленный прямоугольник 29"/>
            <p:cNvSpPr/>
            <p:nvPr/>
          </p:nvSpPr>
          <p:spPr bwMode="auto">
            <a:xfrm>
              <a:off x="611560" y="4437112"/>
              <a:ext cx="1295668" cy="1512168"/>
            </a:xfrm>
            <a:prstGeom prst="roundRect">
              <a:avLst/>
            </a:prstGeom>
            <a:solidFill>
              <a:schemeClr val="bg1"/>
            </a:solidFill>
            <a:ln w="12700">
              <a:solidFill>
                <a:srgbClr val="C0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600" i="1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i="1" dirty="0">
                  <a:solidFill>
                    <a:schemeClr val="tx1"/>
                  </a:solidFill>
                </a:rPr>
                <a:t>Ответ</a:t>
              </a:r>
              <a:endParaRPr lang="en-US" sz="1600" i="1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600" dirty="0">
                <a:solidFill>
                  <a:schemeClr val="tx1"/>
                </a:solidFill>
              </a:endParaRPr>
            </a:p>
          </p:txBody>
        </p:sp>
        <p:sp>
          <p:nvSpPr>
            <p:cNvPr id="31" name="Овал 30"/>
            <p:cNvSpPr/>
            <p:nvPr/>
          </p:nvSpPr>
          <p:spPr bwMode="auto">
            <a:xfrm>
              <a:off x="829092" y="4797303"/>
              <a:ext cx="230236" cy="231665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600"/>
            </a:p>
          </p:txBody>
        </p:sp>
        <p:sp>
          <p:nvSpPr>
            <p:cNvPr id="32" name="Овал 31"/>
            <p:cNvSpPr/>
            <p:nvPr/>
          </p:nvSpPr>
          <p:spPr bwMode="auto">
            <a:xfrm>
              <a:off x="829092" y="5143213"/>
              <a:ext cx="230236" cy="230079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600"/>
            </a:p>
          </p:txBody>
        </p:sp>
        <p:sp>
          <p:nvSpPr>
            <p:cNvPr id="33" name="Прямоугольник 32"/>
            <p:cNvSpPr/>
            <p:nvPr/>
          </p:nvSpPr>
          <p:spPr bwMode="auto">
            <a:xfrm>
              <a:off x="756052" y="5517685"/>
              <a:ext cx="287397" cy="287201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dirty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36" name="TextBox 35"/>
            <p:cNvSpPr txBox="1">
              <a:spLocks noChangeArrowheads="1"/>
            </p:cNvSpPr>
            <p:nvPr/>
          </p:nvSpPr>
          <p:spPr bwMode="auto">
            <a:xfrm>
              <a:off x="1116489" y="4724312"/>
              <a:ext cx="647834" cy="3379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altLang="ru-RU" sz="1600" dirty="0">
                  <a:latin typeface="+mn-lt"/>
                </a:rPr>
                <a:t>Нет</a:t>
              </a:r>
            </a:p>
          </p:txBody>
        </p:sp>
        <p:sp>
          <p:nvSpPr>
            <p:cNvPr id="41" name="TextBox 40"/>
            <p:cNvSpPr txBox="1">
              <a:spLocks noChangeArrowheads="1"/>
            </p:cNvSpPr>
            <p:nvPr/>
          </p:nvSpPr>
          <p:spPr bwMode="auto">
            <a:xfrm>
              <a:off x="1114901" y="5084504"/>
              <a:ext cx="792327" cy="3395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altLang="ru-RU" sz="1600" dirty="0">
                  <a:latin typeface="+mn-lt"/>
                </a:rPr>
                <a:t>Да</a:t>
              </a:r>
            </a:p>
          </p:txBody>
        </p:sp>
        <p:sp>
          <p:nvSpPr>
            <p:cNvPr id="47" name="TextBox 12"/>
            <p:cNvSpPr txBox="1">
              <a:spLocks noChangeArrowheads="1"/>
            </p:cNvSpPr>
            <p:nvPr/>
          </p:nvSpPr>
          <p:spPr bwMode="auto">
            <a:xfrm>
              <a:off x="1043449" y="5517685"/>
              <a:ext cx="1008271" cy="3379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altLang="ru-RU" sz="1600" dirty="0">
                  <a:latin typeface="+mn-lt"/>
                </a:rPr>
                <a:t>Не знаю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6" grpId="0"/>
      <p:bldP spid="14" grpId="0"/>
      <p:bldP spid="18" grpId="0"/>
      <p:bldP spid="42" grpId="0" animBg="1"/>
      <p:bldP spid="43" grpId="0" animBg="1"/>
      <p:bldP spid="44" grpId="0" animBg="1"/>
      <p:bldP spid="45" grpId="0" animBg="1"/>
      <p:bldP spid="4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138363" y="1052513"/>
            <a:ext cx="2649537" cy="7699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700"/>
              </a:spcBef>
              <a:spcAft>
                <a:spcPts val="0"/>
              </a:spcAft>
              <a:buClr>
                <a:srgbClr val="C0504D"/>
              </a:buClr>
              <a:buSzPct val="60000"/>
              <a:defRPr/>
            </a:pPr>
            <a:r>
              <a:rPr lang="ru-RU" sz="4400" dirty="0" err="1">
                <a:latin typeface="Calibri"/>
                <a:cs typeface="+mn-cs"/>
              </a:rPr>
              <a:t>ехнология</a:t>
            </a:r>
            <a:endParaRPr lang="en-US" sz="4400" dirty="0">
              <a:latin typeface="Tw Cen MT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62175" y="1908175"/>
            <a:ext cx="2060575" cy="7699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700"/>
              </a:spcBef>
              <a:spcAft>
                <a:spcPts val="0"/>
              </a:spcAft>
              <a:buClr>
                <a:srgbClr val="C0504D"/>
              </a:buClr>
              <a:buSzPct val="60000"/>
              <a:defRPr/>
            </a:pPr>
            <a:r>
              <a:rPr lang="ru-RU" sz="4400" dirty="0" err="1">
                <a:latin typeface="Calibri"/>
                <a:cs typeface="+mn-cs"/>
              </a:rPr>
              <a:t>азвития</a:t>
            </a:r>
            <a:endParaRPr lang="en-US" sz="4400" dirty="0">
              <a:latin typeface="Tw Cen MT"/>
              <a:cs typeface="+mn-cs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95513" y="2708275"/>
            <a:ext cx="3671887" cy="76993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4400" dirty="0" err="1">
                <a:latin typeface="Calibri"/>
                <a:cs typeface="+mn-cs"/>
              </a:rPr>
              <a:t>ритического</a:t>
            </a:r>
            <a:endParaRPr lang="ru-RU" sz="2800" dirty="0">
              <a:latin typeface="Arial" charset="0"/>
              <a:cs typeface="Arial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232025" y="3524250"/>
            <a:ext cx="2413000" cy="7683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400" dirty="0" err="1">
                <a:latin typeface="Calibri"/>
                <a:cs typeface="+mn-cs"/>
              </a:rPr>
              <a:t>ышления</a:t>
            </a:r>
            <a:endParaRPr lang="ru-RU" sz="2800" dirty="0">
              <a:latin typeface="Arial" charset="0"/>
              <a:cs typeface="Arial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11188" y="4464050"/>
            <a:ext cx="1174750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dirty="0">
                <a:latin typeface="Calibri"/>
                <a:cs typeface="+mn-cs"/>
              </a:rPr>
              <a:t>через</a:t>
            </a:r>
            <a:endParaRPr lang="ru-RU" dirty="0">
              <a:latin typeface="Arial" charset="0"/>
              <a:cs typeface="Arial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195513" y="4338638"/>
            <a:ext cx="1692275" cy="7699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400" dirty="0" err="1">
                <a:latin typeface="Calibri"/>
                <a:cs typeface="+mn-cs"/>
              </a:rPr>
              <a:t>тение</a:t>
            </a:r>
            <a:r>
              <a:rPr lang="ru-RU" sz="4400" dirty="0">
                <a:latin typeface="Calibri"/>
                <a:cs typeface="+mn-cs"/>
              </a:rPr>
              <a:t> </a:t>
            </a:r>
            <a:endParaRPr lang="ru-RU" sz="2800" dirty="0">
              <a:latin typeface="Arial" charset="0"/>
              <a:cs typeface="Arial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95513" y="5148263"/>
            <a:ext cx="1671637" cy="7699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400" dirty="0" err="1">
                <a:latin typeface="Calibri"/>
                <a:cs typeface="+mn-cs"/>
              </a:rPr>
              <a:t>исьмо</a:t>
            </a:r>
            <a:endParaRPr lang="ru-RU" sz="2800" dirty="0">
              <a:latin typeface="Arial" charset="0"/>
              <a:cs typeface="Arial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643601" y="908720"/>
            <a:ext cx="768159" cy="507831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  <a:cs typeface="Arial" charset="0"/>
              </a:rPr>
              <a:t>Т</a:t>
            </a:r>
          </a:p>
          <a:p>
            <a:pPr algn="ctr">
              <a:defRPr/>
            </a:pPr>
            <a:r>
              <a:rPr lang="ru-RU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  <a:cs typeface="Arial" charset="0"/>
              </a:rPr>
              <a:t>Р</a:t>
            </a:r>
          </a:p>
          <a:p>
            <a:pPr algn="ctr">
              <a:defRPr/>
            </a:pPr>
            <a:r>
              <a:rPr lang="ru-RU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  <a:cs typeface="Arial" charset="0"/>
              </a:rPr>
              <a:t>К</a:t>
            </a:r>
          </a:p>
          <a:p>
            <a:pPr algn="ctr">
              <a:defRPr/>
            </a:pPr>
            <a:r>
              <a:rPr lang="ru-RU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  <a:cs typeface="Arial" charset="0"/>
              </a:rPr>
              <a:t>М</a:t>
            </a:r>
          </a:p>
          <a:p>
            <a:pPr algn="ctr">
              <a:defRPr/>
            </a:pPr>
            <a:r>
              <a:rPr lang="ru-RU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  <a:cs typeface="Arial" charset="0"/>
              </a:rPr>
              <a:t>Ч</a:t>
            </a:r>
          </a:p>
          <a:p>
            <a:pPr algn="ctr">
              <a:defRPr/>
            </a:pPr>
            <a:r>
              <a:rPr lang="ru-RU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  <a:cs typeface="Arial" charset="0"/>
              </a:rPr>
              <a:t>П</a:t>
            </a:r>
          </a:p>
        </p:txBody>
      </p:sp>
      <p:sp>
        <p:nvSpPr>
          <p:cNvPr id="9227" name="Прямоугольник 11"/>
          <p:cNvSpPr>
            <a:spLocks noChangeArrowheads="1"/>
          </p:cNvSpPr>
          <p:nvPr/>
        </p:nvSpPr>
        <p:spPr bwMode="auto">
          <a:xfrm>
            <a:off x="1357313" y="5292725"/>
            <a:ext cx="406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FFFFFF"/>
                </a:solidFill>
                <a:latin typeface="Calibri" pitchFamily="34" charset="0"/>
              </a:rPr>
              <a:t>и</a:t>
            </a:r>
            <a:endParaRPr lang="ru-RU">
              <a:solidFill>
                <a:srgbClr val="FFFF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4463" y="6165850"/>
            <a:ext cx="2627312" cy="4921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2600" dirty="0">
                <a:latin typeface="+mn-lt"/>
              </a:rPr>
              <a:t>Фазы занятия: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411413" y="6165850"/>
            <a:ext cx="6481762" cy="522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2800" dirty="0">
                <a:latin typeface="+mn-lt"/>
              </a:rPr>
              <a:t>«Вызов», «Осмысление» и «Рефлексия»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9227" grpId="0"/>
      <p:bldP spid="12" grpId="0"/>
      <p:bldP spid="1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Содержимое 6"/>
          <p:cNvSpPr>
            <a:spLocks noGrp="1"/>
          </p:cNvSpPr>
          <p:nvPr>
            <p:ph sz="quarter" idx="1"/>
          </p:nvPr>
        </p:nvSpPr>
        <p:spPr>
          <a:xfrm>
            <a:off x="612775" y="1619250"/>
            <a:ext cx="7847013" cy="1036638"/>
          </a:xfrm>
        </p:spPr>
        <p:txBody>
          <a:bodyPr/>
          <a:lstStyle/>
          <a:p>
            <a:pPr>
              <a:buSzPct val="100000"/>
              <a:buFont typeface="Wingdings" pitchFamily="2" charset="2"/>
              <a:buChar char="§"/>
            </a:pPr>
            <a:r>
              <a:rPr lang="ru-RU" sz="2000" smtClean="0">
                <a:solidFill>
                  <a:schemeClr val="accent2"/>
                </a:solidFill>
              </a:rPr>
              <a:t>Задание 3 </a:t>
            </a:r>
            <a:r>
              <a:rPr lang="ru-RU" sz="2000" i="1" smtClean="0">
                <a:solidFill>
                  <a:schemeClr val="accent2"/>
                </a:solidFill>
              </a:rPr>
              <a:t> (1-й уровень сложности)</a:t>
            </a:r>
            <a:endParaRPr lang="ru-RU" sz="2000" i="1" smtClean="0"/>
          </a:p>
          <a:p>
            <a:pPr>
              <a:buSzPct val="100000"/>
              <a:buFont typeface="Wingdings" pitchFamily="2" charset="2"/>
              <a:buNone/>
            </a:pPr>
            <a:r>
              <a:rPr lang="ru-RU" sz="2000" i="1" smtClean="0"/>
              <a:t>            </a:t>
            </a:r>
            <a:r>
              <a:rPr lang="ru-RU" sz="2000" smtClean="0"/>
              <a:t>Подберите  такую цифру  17 89 543 95</a:t>
            </a:r>
            <a:r>
              <a:rPr lang="ru-RU" sz="2000" b="1" smtClean="0">
                <a:solidFill>
                  <a:srgbClr val="C00000"/>
                </a:solidFill>
                <a:sym typeface="Symbol" pitchFamily="18" charset="2"/>
              </a:rPr>
              <a:t></a:t>
            </a:r>
            <a:r>
              <a:rPr lang="ru-RU" sz="2000" smtClean="0">
                <a:sym typeface="Symbol" pitchFamily="18" charset="2"/>
              </a:rPr>
              <a:t> </a:t>
            </a:r>
            <a:r>
              <a:rPr lang="ru-RU" sz="2000" smtClean="0"/>
              <a:t>, чтобы полученное число делилось на 4. </a:t>
            </a:r>
            <a:endParaRPr lang="ru-RU" sz="2000" i="1" smtClean="0"/>
          </a:p>
        </p:txBody>
      </p:sp>
      <p:sp>
        <p:nvSpPr>
          <p:cNvPr id="6" name="Содержимое 3"/>
          <p:cNvSpPr txBox="1">
            <a:spLocks/>
          </p:cNvSpPr>
          <p:nvPr/>
        </p:nvSpPr>
        <p:spPr bwMode="auto">
          <a:xfrm>
            <a:off x="792163" y="2420938"/>
            <a:ext cx="4932362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8288" indent="-268288" eaLnBrk="0" hangingPunct="0">
              <a:spcBef>
                <a:spcPts val="700"/>
              </a:spcBef>
              <a:buClr>
                <a:schemeClr val="accent2"/>
              </a:buClr>
              <a:buSzPct val="80000"/>
              <a:defRPr/>
            </a:pPr>
            <a:r>
              <a:rPr lang="ru-RU" sz="2000" dirty="0">
                <a:latin typeface="+mn-lt"/>
                <a:cs typeface="+mn-cs"/>
              </a:rPr>
              <a:t>  </a:t>
            </a:r>
          </a:p>
          <a:p>
            <a:pPr marL="319088" indent="-319088"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r>
              <a:rPr lang="ru-RU" sz="2000" dirty="0">
                <a:latin typeface="+mn-lt"/>
                <a:cs typeface="+mn-cs"/>
              </a:rPr>
              <a:t> </a:t>
            </a:r>
            <a:endParaRPr lang="ru-RU" sz="2000" i="1" dirty="0">
              <a:latin typeface="+mn-lt"/>
              <a:cs typeface="+mn-cs"/>
            </a:endParaRPr>
          </a:p>
          <a:p>
            <a:pPr marL="319088" indent="-319088"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endParaRPr lang="ru-RU" sz="2000" dirty="0">
              <a:latin typeface="+mn-lt"/>
              <a:cs typeface="+mn-cs"/>
            </a:endParaRPr>
          </a:p>
        </p:txBody>
      </p:sp>
      <p:sp>
        <p:nvSpPr>
          <p:cNvPr id="12" name="Содержимое 3"/>
          <p:cNvSpPr txBox="1">
            <a:spLocks/>
          </p:cNvSpPr>
          <p:nvPr/>
        </p:nvSpPr>
        <p:spPr bwMode="auto">
          <a:xfrm>
            <a:off x="2628900" y="3419475"/>
            <a:ext cx="20875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8288" indent="-268288" eaLnBrk="0" hangingPunct="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r>
              <a:rPr lang="ru-RU" sz="2000" dirty="0">
                <a:latin typeface="+mn-lt"/>
                <a:cs typeface="+mn-cs"/>
              </a:rPr>
              <a:t>17 89 543 9</a:t>
            </a:r>
            <a:r>
              <a:rPr lang="ru-RU" sz="2000" u="sng" dirty="0">
                <a:latin typeface="+mn-lt"/>
                <a:cs typeface="+mn-cs"/>
              </a:rPr>
              <a:t>5</a:t>
            </a:r>
            <a:r>
              <a:rPr lang="ru-RU" sz="2000" u="sng" dirty="0">
                <a:solidFill>
                  <a:srgbClr val="C00000"/>
                </a:solidFill>
                <a:latin typeface="+mn-lt"/>
                <a:cs typeface="+mn-cs"/>
              </a:rPr>
              <a:t>2</a:t>
            </a:r>
          </a:p>
          <a:p>
            <a:pPr marL="268288" indent="-268288" eaLnBrk="0" hangingPunct="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r>
              <a:rPr lang="ru-RU" sz="2000" dirty="0">
                <a:latin typeface="+mn-lt"/>
              </a:rPr>
              <a:t> </a:t>
            </a:r>
            <a:endParaRPr lang="ru-RU" sz="2000" dirty="0">
              <a:solidFill>
                <a:srgbClr val="C00000"/>
              </a:solidFill>
              <a:latin typeface="+mn-lt"/>
            </a:endParaRPr>
          </a:p>
          <a:p>
            <a:pPr marL="268288" indent="-268288" eaLnBrk="0" hangingPunct="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endParaRPr lang="ru-RU" sz="2000" dirty="0">
              <a:solidFill>
                <a:srgbClr val="C00000"/>
              </a:solidFill>
              <a:latin typeface="+mn-lt"/>
              <a:cs typeface="+mn-cs"/>
            </a:endParaRPr>
          </a:p>
          <a:p>
            <a:pPr marL="268288" indent="-268288" eaLnBrk="0" hangingPunct="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endParaRPr lang="ru-RU" sz="2000" dirty="0">
              <a:latin typeface="+mn-lt"/>
              <a:cs typeface="+mn-cs"/>
            </a:endParaRPr>
          </a:p>
          <a:p>
            <a:pPr marL="268288" indent="-268288" eaLnBrk="0" hangingPunct="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r>
              <a:rPr lang="ru-RU" sz="2000" dirty="0">
                <a:latin typeface="+mn-lt"/>
                <a:cs typeface="+mn-cs"/>
              </a:rPr>
              <a:t> </a:t>
            </a:r>
          </a:p>
          <a:p>
            <a:pPr marL="319088" indent="-319088"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r>
              <a:rPr lang="ru-RU" sz="2000" dirty="0">
                <a:latin typeface="+mn-lt"/>
                <a:cs typeface="+mn-cs"/>
              </a:rPr>
              <a:t> </a:t>
            </a:r>
          </a:p>
          <a:p>
            <a:pPr marL="319088" indent="-319088"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endParaRPr lang="ru-RU" sz="2000" dirty="0">
              <a:latin typeface="+mn-lt"/>
              <a:cs typeface="+mn-cs"/>
            </a:endParaRP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2627313" y="3959225"/>
            <a:ext cx="2159000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rgbClr val="000000"/>
                </a:solidFill>
                <a:latin typeface="Calibri" pitchFamily="34" charset="0"/>
              </a:rPr>
              <a:t> 17 89 543 9</a:t>
            </a:r>
            <a:r>
              <a:rPr lang="ru-RU" sz="2000" u="sng">
                <a:solidFill>
                  <a:srgbClr val="000000"/>
                </a:solidFill>
                <a:latin typeface="Calibri" pitchFamily="34" charset="0"/>
              </a:rPr>
              <a:t>5</a:t>
            </a:r>
            <a:r>
              <a:rPr lang="ru-RU" sz="2000" u="sng">
                <a:solidFill>
                  <a:srgbClr val="C00000"/>
                </a:solidFill>
                <a:latin typeface="Calibri" pitchFamily="34" charset="0"/>
              </a:rPr>
              <a:t>6</a:t>
            </a:r>
            <a:endParaRPr lang="ru-RU" sz="1600" u="sng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2197100" y="3959225"/>
            <a:ext cx="446088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i="1">
                <a:solidFill>
                  <a:srgbClr val="C00000"/>
                </a:solidFill>
                <a:latin typeface="Calibri" pitchFamily="34" charset="0"/>
                <a:sym typeface="Wingdings" pitchFamily="2" charset="2"/>
              </a:rPr>
              <a:t></a:t>
            </a:r>
            <a:r>
              <a:rPr lang="ru-RU" sz="2000">
                <a:solidFill>
                  <a:srgbClr val="C00000"/>
                </a:solidFill>
                <a:latin typeface="Calibri" pitchFamily="34" charset="0"/>
              </a:rPr>
              <a:t> </a:t>
            </a:r>
            <a:endParaRPr lang="ru-RU" sz="1600">
              <a:solidFill>
                <a:srgbClr val="C00000"/>
              </a:solidFill>
            </a:endParaRP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2197100" y="3419475"/>
            <a:ext cx="4460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i="1">
                <a:solidFill>
                  <a:srgbClr val="C00000"/>
                </a:solidFill>
                <a:latin typeface="Calibri" pitchFamily="34" charset="0"/>
                <a:sym typeface="Wingdings" pitchFamily="2" charset="2"/>
              </a:rPr>
              <a:t></a:t>
            </a:r>
            <a:r>
              <a:rPr lang="ru-RU" sz="2000">
                <a:solidFill>
                  <a:srgbClr val="C00000"/>
                </a:solidFill>
                <a:latin typeface="Calibri" pitchFamily="34" charset="0"/>
              </a:rPr>
              <a:t> </a:t>
            </a:r>
            <a:endParaRPr lang="ru-RU" sz="1600">
              <a:solidFill>
                <a:srgbClr val="C00000"/>
              </a:solidFill>
            </a:endParaRPr>
          </a:p>
        </p:txBody>
      </p:sp>
      <p:sp>
        <p:nvSpPr>
          <p:cNvPr id="28680" name="Прямоугольник 9"/>
          <p:cNvSpPr>
            <a:spLocks noChangeArrowheads="1"/>
          </p:cNvSpPr>
          <p:nvPr/>
        </p:nvSpPr>
        <p:spPr bwMode="auto">
          <a:xfrm>
            <a:off x="1403350" y="2924175"/>
            <a:ext cx="10747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i="1">
                <a:solidFill>
                  <a:srgbClr val="000000"/>
                </a:solidFill>
                <a:latin typeface="Calibri" pitchFamily="34" charset="0"/>
              </a:rPr>
              <a:t>Ответ:</a:t>
            </a:r>
            <a:endParaRPr lang="ru-RU"/>
          </a:p>
        </p:txBody>
      </p:sp>
      <p:sp>
        <p:nvSpPr>
          <p:cNvPr id="10" name="Заголовок 1"/>
          <p:cNvSpPr txBox="1">
            <a:spLocks/>
          </p:cNvSpPr>
          <p:nvPr/>
        </p:nvSpPr>
        <p:spPr bwMode="auto">
          <a:xfrm>
            <a:off x="522288" y="493713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ru-RU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Фаза занятия «Рефлексия»</a:t>
            </a:r>
          </a:p>
        </p:txBody>
      </p:sp>
      <p:grpSp>
        <p:nvGrpSpPr>
          <p:cNvPr id="28682" name="Группа 32"/>
          <p:cNvGrpSpPr>
            <a:grpSpLocks/>
          </p:cNvGrpSpPr>
          <p:nvPr/>
        </p:nvGrpSpPr>
        <p:grpSpPr bwMode="auto">
          <a:xfrm>
            <a:off x="7092950" y="5373688"/>
            <a:ext cx="1495425" cy="1746250"/>
            <a:chOff x="7092280" y="5373216"/>
            <a:chExt cx="1496880" cy="1746360"/>
          </a:xfrm>
        </p:grpSpPr>
        <p:sp>
          <p:nvSpPr>
            <p:cNvPr id="28" name="Блок-схема: дисплей 27"/>
            <p:cNvSpPr/>
            <p:nvPr/>
          </p:nvSpPr>
          <p:spPr>
            <a:xfrm rot="12428362">
              <a:off x="7236884" y="5841557"/>
              <a:ext cx="719837" cy="215914"/>
            </a:xfrm>
            <a:prstGeom prst="flowChartDisp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18000" rIns="0"/>
            <a:lstStyle/>
            <a:p>
              <a:pPr algn="ctr">
                <a:defRPr/>
              </a:pPr>
              <a:r>
                <a:rPr lang="ru-RU" dirty="0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30" name="Блок-схема: дисплей 29"/>
            <p:cNvSpPr/>
            <p:nvPr/>
          </p:nvSpPr>
          <p:spPr>
            <a:xfrm rot="14289169">
              <a:off x="7351622" y="5766843"/>
              <a:ext cx="720770" cy="216110"/>
            </a:xfrm>
            <a:prstGeom prst="flowChartDisp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18000" rIns="0"/>
            <a:lstStyle/>
            <a:p>
              <a:pPr algn="ctr">
                <a:defRPr/>
              </a:pPr>
              <a:r>
                <a:rPr lang="ru-RU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27" name="Блок-схема: дисплей 26"/>
            <p:cNvSpPr/>
            <p:nvPr/>
          </p:nvSpPr>
          <p:spPr>
            <a:xfrm rot="16200000">
              <a:off x="7464444" y="5727153"/>
              <a:ext cx="720770" cy="216110"/>
            </a:xfrm>
            <a:prstGeom prst="flowChartDisp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18000" rIns="0"/>
            <a:lstStyle/>
            <a:p>
              <a:pPr algn="ctr">
                <a:defRPr/>
              </a:pPr>
              <a:r>
                <a:rPr lang="ru-RU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29" name="Блок-схема: дисплей 28"/>
            <p:cNvSpPr/>
            <p:nvPr/>
          </p:nvSpPr>
          <p:spPr>
            <a:xfrm rot="17506248">
              <a:off x="7590773" y="5742236"/>
              <a:ext cx="720770" cy="214521"/>
            </a:xfrm>
            <a:prstGeom prst="flowChartDisp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18000" rIns="0"/>
            <a:lstStyle/>
            <a:p>
              <a:pPr algn="ctr">
                <a:defRPr/>
              </a:pPr>
              <a:r>
                <a:rPr lang="ru-RU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31" name="Блок-схема: дисплей 30"/>
            <p:cNvSpPr/>
            <p:nvPr/>
          </p:nvSpPr>
          <p:spPr>
            <a:xfrm rot="19030637">
              <a:off x="7702473" y="5812981"/>
              <a:ext cx="719838" cy="215914"/>
            </a:xfrm>
            <a:prstGeom prst="flowChartDisp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18000" rIns="0"/>
            <a:lstStyle/>
            <a:p>
              <a:pPr algn="ctr">
                <a:defRPr/>
              </a:pPr>
              <a:r>
                <a:rPr lang="ru-RU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32" name="Блок-схема: дисплей 31"/>
            <p:cNvSpPr/>
            <p:nvPr/>
          </p:nvSpPr>
          <p:spPr>
            <a:xfrm rot="20803004">
              <a:off x="7754912" y="5941577"/>
              <a:ext cx="719837" cy="215914"/>
            </a:xfrm>
            <a:prstGeom prst="flowChartDisp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18000" rIns="0"/>
            <a:lstStyle/>
            <a:p>
              <a:pPr algn="ctr">
                <a:defRPr/>
              </a:pPr>
              <a:r>
                <a:rPr lang="ru-RU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35" name="Хорда 34"/>
            <p:cNvSpPr/>
            <p:nvPr/>
          </p:nvSpPr>
          <p:spPr>
            <a:xfrm rot="6019974">
              <a:off x="6967541" y="5497955"/>
              <a:ext cx="1746360" cy="1496880"/>
            </a:xfrm>
            <a:prstGeom prst="chord">
              <a:avLst>
                <a:gd name="adj1" fmla="val 5372805"/>
                <a:gd name="adj2" fmla="val 16200000"/>
              </a:avLst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/>
            <a:lstStyle/>
            <a:p>
              <a:pPr algn="ctr">
                <a:defRPr/>
              </a:pPr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12" grpId="0"/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одержимое 3"/>
          <p:cNvSpPr txBox="1">
            <a:spLocks/>
          </p:cNvSpPr>
          <p:nvPr/>
        </p:nvSpPr>
        <p:spPr bwMode="auto">
          <a:xfrm>
            <a:off x="2627313" y="3419475"/>
            <a:ext cx="23844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8288" indent="-268288" eaLnBrk="0" hangingPunct="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r>
              <a:rPr lang="ru-RU" sz="2000" dirty="0">
                <a:latin typeface="+mn-lt"/>
                <a:cs typeface="+mn-cs"/>
              </a:rPr>
              <a:t>27 810 521 </a:t>
            </a:r>
            <a:r>
              <a:rPr lang="ru-RU" sz="2000" dirty="0">
                <a:solidFill>
                  <a:srgbClr val="C00000"/>
                </a:solidFill>
                <a:latin typeface="+mn-lt"/>
                <a:cs typeface="+mn-cs"/>
              </a:rPr>
              <a:t>1</a:t>
            </a:r>
            <a:r>
              <a:rPr lang="ru-RU" sz="2000" dirty="0">
                <a:latin typeface="+mn-lt"/>
                <a:cs typeface="+mn-cs"/>
              </a:rPr>
              <a:t>90</a:t>
            </a:r>
            <a:endParaRPr lang="ru-RU" sz="2000" u="sng" dirty="0">
              <a:solidFill>
                <a:srgbClr val="C00000"/>
              </a:solidFill>
              <a:latin typeface="+mn-lt"/>
              <a:cs typeface="+mn-cs"/>
            </a:endParaRPr>
          </a:p>
          <a:p>
            <a:pPr marL="268288" indent="-268288" eaLnBrk="0" hangingPunct="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r>
              <a:rPr lang="ru-RU" sz="2000" dirty="0">
                <a:latin typeface="+mn-lt"/>
              </a:rPr>
              <a:t> </a:t>
            </a:r>
            <a:endParaRPr lang="ru-RU" sz="2000" dirty="0">
              <a:solidFill>
                <a:srgbClr val="C00000"/>
              </a:solidFill>
              <a:latin typeface="+mn-lt"/>
            </a:endParaRPr>
          </a:p>
          <a:p>
            <a:pPr marL="268288" indent="-268288" eaLnBrk="0" hangingPunct="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endParaRPr lang="ru-RU" sz="2000" dirty="0">
              <a:solidFill>
                <a:srgbClr val="C00000"/>
              </a:solidFill>
              <a:latin typeface="+mn-lt"/>
              <a:cs typeface="+mn-cs"/>
            </a:endParaRPr>
          </a:p>
          <a:p>
            <a:pPr marL="268288" indent="-268288" eaLnBrk="0" hangingPunct="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endParaRPr lang="ru-RU" sz="2000" dirty="0">
              <a:latin typeface="+mn-lt"/>
              <a:cs typeface="+mn-cs"/>
            </a:endParaRPr>
          </a:p>
          <a:p>
            <a:pPr marL="268288" indent="-268288" eaLnBrk="0" hangingPunct="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r>
              <a:rPr lang="ru-RU" sz="2000" dirty="0">
                <a:latin typeface="+mn-lt"/>
                <a:cs typeface="+mn-cs"/>
              </a:rPr>
              <a:t> </a:t>
            </a:r>
          </a:p>
          <a:p>
            <a:pPr marL="319088" indent="-319088"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r>
              <a:rPr lang="ru-RU" sz="2000" dirty="0">
                <a:latin typeface="+mn-lt"/>
                <a:cs typeface="+mn-cs"/>
              </a:rPr>
              <a:t> </a:t>
            </a:r>
          </a:p>
          <a:p>
            <a:pPr marL="319088" indent="-319088"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endParaRPr lang="ru-RU" sz="2000" dirty="0">
              <a:latin typeface="+mn-lt"/>
              <a:cs typeface="+mn-cs"/>
            </a:endParaRP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2627313" y="3959225"/>
            <a:ext cx="2382837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000" dirty="0">
                <a:solidFill>
                  <a:srgbClr val="000000"/>
                </a:solidFill>
                <a:latin typeface="+mn-lt"/>
              </a:rPr>
              <a:t> 27 810 521 </a:t>
            </a:r>
            <a:r>
              <a:rPr lang="ru-RU" sz="2000" dirty="0">
                <a:solidFill>
                  <a:srgbClr val="C00000"/>
                </a:solidFill>
                <a:latin typeface="+mn-lt"/>
              </a:rPr>
              <a:t>4</a:t>
            </a:r>
            <a:r>
              <a:rPr lang="ru-RU" sz="2000" dirty="0">
                <a:solidFill>
                  <a:srgbClr val="000000"/>
                </a:solidFill>
                <a:latin typeface="+mn-lt"/>
              </a:rPr>
              <a:t>90</a:t>
            </a:r>
            <a:endParaRPr lang="ru-RU" sz="2000" u="sng" dirty="0">
              <a:latin typeface="+mn-lt"/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2195513" y="3959225"/>
            <a:ext cx="485775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000" i="1" dirty="0">
                <a:solidFill>
                  <a:srgbClr val="C00000"/>
                </a:solidFill>
                <a:latin typeface="+mn-lt"/>
                <a:sym typeface="Wingdings" pitchFamily="2" charset="2"/>
              </a:rPr>
              <a:t></a:t>
            </a:r>
            <a:r>
              <a:rPr lang="ru-RU" sz="2000" dirty="0">
                <a:solidFill>
                  <a:srgbClr val="C00000"/>
                </a:solidFill>
                <a:latin typeface="+mn-lt"/>
              </a:rPr>
              <a:t> </a:t>
            </a: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2195513" y="3419475"/>
            <a:ext cx="4857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000" i="1" dirty="0">
                <a:solidFill>
                  <a:srgbClr val="C00000"/>
                </a:solidFill>
                <a:latin typeface="+mn-lt"/>
                <a:sym typeface="Wingdings" pitchFamily="2" charset="2"/>
              </a:rPr>
              <a:t></a:t>
            </a:r>
            <a:r>
              <a:rPr lang="ru-RU" sz="2000" dirty="0">
                <a:solidFill>
                  <a:srgbClr val="C00000"/>
                </a:solidFill>
                <a:latin typeface="+mn-lt"/>
              </a:rPr>
              <a:t> </a:t>
            </a: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2627313" y="4500563"/>
            <a:ext cx="23828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000" dirty="0">
                <a:solidFill>
                  <a:srgbClr val="000000"/>
                </a:solidFill>
                <a:latin typeface="+mn-lt"/>
              </a:rPr>
              <a:t> 27 810 521 </a:t>
            </a:r>
            <a:r>
              <a:rPr lang="ru-RU" sz="2000" dirty="0">
                <a:solidFill>
                  <a:srgbClr val="C00000"/>
                </a:solidFill>
                <a:latin typeface="+mn-lt"/>
              </a:rPr>
              <a:t>7</a:t>
            </a:r>
            <a:r>
              <a:rPr lang="ru-RU" sz="2000" dirty="0">
                <a:solidFill>
                  <a:srgbClr val="000000"/>
                </a:solidFill>
                <a:latin typeface="+mn-lt"/>
              </a:rPr>
              <a:t>90</a:t>
            </a:r>
            <a:endParaRPr lang="ru-RU" sz="2000" u="sng" dirty="0">
              <a:latin typeface="+mn-lt"/>
            </a:endParaRPr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2195513" y="4500563"/>
            <a:ext cx="4857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000" i="1" dirty="0">
                <a:solidFill>
                  <a:srgbClr val="C00000"/>
                </a:solidFill>
                <a:latin typeface="+mn-lt"/>
                <a:sym typeface="Wingdings" pitchFamily="2" charset="2"/>
              </a:rPr>
              <a:t></a:t>
            </a:r>
            <a:r>
              <a:rPr lang="ru-RU" sz="2000" dirty="0">
                <a:solidFill>
                  <a:srgbClr val="C00000"/>
                </a:solidFill>
                <a:latin typeface="+mn-lt"/>
              </a:rPr>
              <a:t> </a:t>
            </a:r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2411413" y="2924175"/>
            <a:ext cx="50768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rgbClr val="000000"/>
                </a:solidFill>
                <a:latin typeface="Calibri" pitchFamily="34" charset="0"/>
              </a:rPr>
              <a:t>сумма цифр числа без </a:t>
            </a:r>
            <a:r>
              <a:rPr lang="ru-RU" sz="2000" b="1">
                <a:solidFill>
                  <a:srgbClr val="C00000"/>
                </a:solidFill>
                <a:latin typeface="Calibri" pitchFamily="34" charset="0"/>
                <a:sym typeface="Symbol" pitchFamily="18" charset="2"/>
              </a:rPr>
              <a:t></a:t>
            </a:r>
            <a:r>
              <a:rPr lang="ru-RU" sz="2000">
                <a:solidFill>
                  <a:srgbClr val="000000"/>
                </a:solidFill>
                <a:latin typeface="Calibri" pitchFamily="34" charset="0"/>
              </a:rPr>
              <a:t> равна 35, значит</a:t>
            </a:r>
            <a:endParaRPr lang="ru-RU"/>
          </a:p>
        </p:txBody>
      </p:sp>
      <p:sp>
        <p:nvSpPr>
          <p:cNvPr id="14" name="Заголовок 1"/>
          <p:cNvSpPr txBox="1">
            <a:spLocks/>
          </p:cNvSpPr>
          <p:nvPr/>
        </p:nvSpPr>
        <p:spPr bwMode="auto">
          <a:xfrm>
            <a:off x="522288" y="493713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ru-RU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Фаза занятия «Рефлексия»</a:t>
            </a:r>
          </a:p>
        </p:txBody>
      </p:sp>
      <p:sp>
        <p:nvSpPr>
          <p:cNvPr id="29706" name="Содержимое 6"/>
          <p:cNvSpPr>
            <a:spLocks noGrp="1"/>
          </p:cNvSpPr>
          <p:nvPr>
            <p:ph sz="quarter" idx="1"/>
          </p:nvPr>
        </p:nvSpPr>
        <p:spPr>
          <a:xfrm>
            <a:off x="612775" y="1619250"/>
            <a:ext cx="7775575" cy="1152525"/>
          </a:xfrm>
        </p:spPr>
        <p:txBody>
          <a:bodyPr/>
          <a:lstStyle/>
          <a:p>
            <a:pPr>
              <a:buSzPct val="100000"/>
              <a:buFont typeface="Wingdings" pitchFamily="2" charset="2"/>
              <a:buChar char="§"/>
            </a:pPr>
            <a:r>
              <a:rPr lang="ru-RU" sz="2000" smtClean="0">
                <a:solidFill>
                  <a:schemeClr val="accent2"/>
                </a:solidFill>
              </a:rPr>
              <a:t>Задание 4</a:t>
            </a:r>
            <a:r>
              <a:rPr lang="ru-RU" sz="2000" i="1" smtClean="0">
                <a:solidFill>
                  <a:schemeClr val="accent2"/>
                </a:solidFill>
              </a:rPr>
              <a:t>  (1-й уровень сложности)</a:t>
            </a:r>
            <a:endParaRPr lang="ru-RU" sz="2000" i="1" smtClean="0"/>
          </a:p>
          <a:p>
            <a:pPr>
              <a:buSzPct val="100000"/>
              <a:buFont typeface="Wingdings" pitchFamily="2" charset="2"/>
              <a:buNone/>
            </a:pPr>
            <a:r>
              <a:rPr lang="ru-RU" sz="2000" i="1" smtClean="0"/>
              <a:t>            </a:t>
            </a:r>
            <a:r>
              <a:rPr lang="ru-RU" sz="2000" smtClean="0"/>
              <a:t>Подберите  такую цифру 27 810 521 </a:t>
            </a:r>
            <a:r>
              <a:rPr lang="ru-RU" sz="2000" b="1" smtClean="0">
                <a:solidFill>
                  <a:srgbClr val="C00000"/>
                </a:solidFill>
                <a:sym typeface="Symbol" pitchFamily="18" charset="2"/>
              </a:rPr>
              <a:t></a:t>
            </a:r>
            <a:r>
              <a:rPr lang="ru-RU" sz="2000" smtClean="0"/>
              <a:t>90 , чтобы полученное число делилось на 3.</a:t>
            </a:r>
          </a:p>
          <a:p>
            <a:pPr>
              <a:buSzPct val="100000"/>
              <a:buFont typeface="Wingdings" pitchFamily="2" charset="2"/>
              <a:buNone/>
            </a:pPr>
            <a:endParaRPr lang="ru-RU" sz="2000" i="1" smtClean="0"/>
          </a:p>
        </p:txBody>
      </p:sp>
      <p:sp>
        <p:nvSpPr>
          <p:cNvPr id="28683" name="Прямоугольник 9"/>
          <p:cNvSpPr>
            <a:spLocks noChangeArrowheads="1"/>
          </p:cNvSpPr>
          <p:nvPr/>
        </p:nvSpPr>
        <p:spPr bwMode="auto">
          <a:xfrm>
            <a:off x="1403350" y="2924175"/>
            <a:ext cx="10747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i="1">
                <a:solidFill>
                  <a:srgbClr val="000000"/>
                </a:solidFill>
                <a:latin typeface="Calibri" pitchFamily="34" charset="0"/>
              </a:rPr>
              <a:t>Ответ:</a:t>
            </a:r>
            <a:endParaRPr lang="ru-RU"/>
          </a:p>
        </p:txBody>
      </p:sp>
      <p:grpSp>
        <p:nvGrpSpPr>
          <p:cNvPr id="29708" name="Группа 12"/>
          <p:cNvGrpSpPr>
            <a:grpSpLocks/>
          </p:cNvGrpSpPr>
          <p:nvPr/>
        </p:nvGrpSpPr>
        <p:grpSpPr bwMode="auto">
          <a:xfrm>
            <a:off x="7092950" y="5373688"/>
            <a:ext cx="1495425" cy="1746250"/>
            <a:chOff x="7092280" y="5373216"/>
            <a:chExt cx="1496880" cy="1746360"/>
          </a:xfrm>
        </p:grpSpPr>
        <p:sp>
          <p:nvSpPr>
            <p:cNvPr id="16" name="Блок-схема: дисплей 15"/>
            <p:cNvSpPr/>
            <p:nvPr/>
          </p:nvSpPr>
          <p:spPr>
            <a:xfrm rot="12428362">
              <a:off x="7236884" y="5841557"/>
              <a:ext cx="719837" cy="215914"/>
            </a:xfrm>
            <a:prstGeom prst="flowChartDisp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18000" rIns="0"/>
            <a:lstStyle/>
            <a:p>
              <a:pPr algn="ctr">
                <a:defRPr/>
              </a:pPr>
              <a:r>
                <a:rPr lang="ru-RU" dirty="0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17" name="Блок-схема: дисплей 16"/>
            <p:cNvSpPr/>
            <p:nvPr/>
          </p:nvSpPr>
          <p:spPr>
            <a:xfrm rot="14289169">
              <a:off x="7351622" y="5766843"/>
              <a:ext cx="720770" cy="216110"/>
            </a:xfrm>
            <a:prstGeom prst="flowChartDisp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18000" rIns="0"/>
            <a:lstStyle/>
            <a:p>
              <a:pPr algn="ctr">
                <a:defRPr/>
              </a:pPr>
              <a:r>
                <a:rPr lang="ru-RU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18" name="Блок-схема: дисплей 17"/>
            <p:cNvSpPr/>
            <p:nvPr/>
          </p:nvSpPr>
          <p:spPr>
            <a:xfrm rot="16200000">
              <a:off x="7464444" y="5727153"/>
              <a:ext cx="720770" cy="216110"/>
            </a:xfrm>
            <a:prstGeom prst="flowChartDisp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18000" rIns="0"/>
            <a:lstStyle/>
            <a:p>
              <a:pPr algn="ctr">
                <a:defRPr/>
              </a:pPr>
              <a:r>
                <a:rPr lang="ru-RU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19" name="Блок-схема: дисплей 18"/>
            <p:cNvSpPr/>
            <p:nvPr/>
          </p:nvSpPr>
          <p:spPr>
            <a:xfrm rot="17506248">
              <a:off x="7590773" y="5742236"/>
              <a:ext cx="720770" cy="214521"/>
            </a:xfrm>
            <a:prstGeom prst="flowChartDisp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18000" rIns="0"/>
            <a:lstStyle/>
            <a:p>
              <a:pPr algn="ctr">
                <a:defRPr/>
              </a:pPr>
              <a:r>
                <a:rPr lang="ru-RU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20" name="Блок-схема: дисплей 19"/>
            <p:cNvSpPr/>
            <p:nvPr/>
          </p:nvSpPr>
          <p:spPr>
            <a:xfrm rot="19030637">
              <a:off x="7702473" y="5812981"/>
              <a:ext cx="719838" cy="215914"/>
            </a:xfrm>
            <a:prstGeom prst="flowChartDisp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18000" rIns="0"/>
            <a:lstStyle/>
            <a:p>
              <a:pPr algn="ctr">
                <a:defRPr/>
              </a:pPr>
              <a:r>
                <a:rPr lang="ru-RU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21" name="Блок-схема: дисплей 20"/>
            <p:cNvSpPr/>
            <p:nvPr/>
          </p:nvSpPr>
          <p:spPr>
            <a:xfrm rot="20803004">
              <a:off x="7754912" y="5941577"/>
              <a:ext cx="719837" cy="215914"/>
            </a:xfrm>
            <a:prstGeom prst="flowChartDisp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18000" rIns="0"/>
            <a:lstStyle/>
            <a:p>
              <a:pPr algn="ctr">
                <a:defRPr/>
              </a:pPr>
              <a:r>
                <a:rPr lang="ru-RU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22" name="Хорда 21"/>
            <p:cNvSpPr/>
            <p:nvPr/>
          </p:nvSpPr>
          <p:spPr>
            <a:xfrm rot="6019974">
              <a:off x="6967541" y="5497955"/>
              <a:ext cx="1746360" cy="1496880"/>
            </a:xfrm>
            <a:prstGeom prst="chord">
              <a:avLst>
                <a:gd name="adj1" fmla="val 5372805"/>
                <a:gd name="adj2" fmla="val 16200000"/>
              </a:avLst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/>
            <a:lstStyle/>
            <a:p>
              <a:pPr algn="ctr">
                <a:defRPr/>
              </a:pPr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86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683"/>
                  </p:tgtEl>
                </p:cond>
              </p:nextCondLst>
            </p:seq>
          </p:childTnLst>
        </p:cTn>
      </p:par>
    </p:tnLst>
    <p:bldLst>
      <p:bldP spid="12" grpId="0"/>
      <p:bldP spid="7" grpId="0"/>
      <p:bldP spid="10" grpId="0"/>
      <p:bldP spid="1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одержимое 3"/>
          <p:cNvSpPr txBox="1">
            <a:spLocks/>
          </p:cNvSpPr>
          <p:nvPr/>
        </p:nvSpPr>
        <p:spPr bwMode="auto">
          <a:xfrm>
            <a:off x="2627313" y="3419475"/>
            <a:ext cx="27368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8288" indent="-268288" eaLnBrk="0" hangingPunct="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r>
              <a:rPr lang="ru-RU" sz="2000" dirty="0">
                <a:latin typeface="+mn-lt"/>
                <a:cs typeface="+mn-cs"/>
              </a:rPr>
              <a:t>150 4</a:t>
            </a:r>
            <a:r>
              <a:rPr lang="ru-RU" sz="2000" dirty="0">
                <a:solidFill>
                  <a:schemeClr val="accent2"/>
                </a:solidFill>
                <a:latin typeface="+mn-lt"/>
                <a:cs typeface="+mn-cs"/>
              </a:rPr>
              <a:t>1</a:t>
            </a:r>
            <a:r>
              <a:rPr lang="ru-RU" sz="2000" dirty="0">
                <a:latin typeface="+mn-lt"/>
                <a:cs typeface="+mn-cs"/>
              </a:rPr>
              <a:t>1 240</a:t>
            </a:r>
            <a:endParaRPr lang="ru-RU" sz="2000" u="sng" dirty="0">
              <a:solidFill>
                <a:srgbClr val="C00000"/>
              </a:solidFill>
              <a:latin typeface="+mn-lt"/>
              <a:cs typeface="+mn-cs"/>
            </a:endParaRPr>
          </a:p>
          <a:p>
            <a:pPr marL="268288" indent="-268288" eaLnBrk="0" hangingPunct="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r>
              <a:rPr lang="ru-RU" sz="2000" dirty="0">
                <a:latin typeface="+mn-lt"/>
              </a:rPr>
              <a:t> </a:t>
            </a:r>
            <a:endParaRPr lang="ru-RU" sz="2000" dirty="0">
              <a:solidFill>
                <a:srgbClr val="C00000"/>
              </a:solidFill>
              <a:latin typeface="+mn-lt"/>
            </a:endParaRPr>
          </a:p>
          <a:p>
            <a:pPr marL="268288" indent="-268288" eaLnBrk="0" hangingPunct="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endParaRPr lang="ru-RU" sz="2000" dirty="0">
              <a:solidFill>
                <a:srgbClr val="C00000"/>
              </a:solidFill>
              <a:latin typeface="+mn-lt"/>
              <a:cs typeface="+mn-cs"/>
            </a:endParaRPr>
          </a:p>
          <a:p>
            <a:pPr marL="268288" indent="-268288" eaLnBrk="0" hangingPunct="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endParaRPr lang="ru-RU" sz="2000" dirty="0">
              <a:latin typeface="+mn-lt"/>
              <a:cs typeface="+mn-cs"/>
            </a:endParaRPr>
          </a:p>
          <a:p>
            <a:pPr marL="268288" indent="-268288" eaLnBrk="0" hangingPunct="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r>
              <a:rPr lang="ru-RU" sz="2000" dirty="0">
                <a:latin typeface="+mn-lt"/>
                <a:cs typeface="+mn-cs"/>
              </a:rPr>
              <a:t> </a:t>
            </a:r>
          </a:p>
          <a:p>
            <a:pPr marL="319088" indent="-319088"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r>
              <a:rPr lang="ru-RU" sz="2000" dirty="0">
                <a:latin typeface="+mn-lt"/>
                <a:cs typeface="+mn-cs"/>
              </a:rPr>
              <a:t> </a:t>
            </a:r>
          </a:p>
          <a:p>
            <a:pPr marL="319088" indent="-319088"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endParaRPr lang="ru-RU" sz="2000" dirty="0">
              <a:latin typeface="+mn-lt"/>
              <a:cs typeface="+mn-cs"/>
            </a:endParaRP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2195513" y="3419475"/>
            <a:ext cx="4857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i="1">
                <a:solidFill>
                  <a:srgbClr val="C00000"/>
                </a:solidFill>
                <a:latin typeface="Calibri" pitchFamily="34" charset="0"/>
                <a:sym typeface="Wingdings" pitchFamily="2" charset="2"/>
              </a:rPr>
              <a:t></a:t>
            </a:r>
            <a:r>
              <a:rPr lang="ru-RU" sz="2000">
                <a:solidFill>
                  <a:srgbClr val="C00000"/>
                </a:solidFill>
                <a:latin typeface="Calibri" pitchFamily="34" charset="0"/>
              </a:rPr>
              <a:t> </a:t>
            </a:r>
            <a:endParaRPr lang="ru-RU" sz="1600">
              <a:solidFill>
                <a:srgbClr val="C00000"/>
              </a:solidFill>
            </a:endParaRPr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2411413" y="2927350"/>
            <a:ext cx="50768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rgbClr val="000000"/>
                </a:solidFill>
                <a:latin typeface="Calibri" pitchFamily="34" charset="0"/>
              </a:rPr>
              <a:t>сумма цифр числа без </a:t>
            </a:r>
            <a:r>
              <a:rPr lang="ru-RU" sz="2000" b="1">
                <a:solidFill>
                  <a:srgbClr val="C00000"/>
                </a:solidFill>
                <a:latin typeface="Calibri" pitchFamily="34" charset="0"/>
                <a:sym typeface="Symbol" pitchFamily="18" charset="2"/>
              </a:rPr>
              <a:t></a:t>
            </a:r>
            <a:r>
              <a:rPr lang="ru-RU" sz="2000">
                <a:solidFill>
                  <a:srgbClr val="000000"/>
                </a:solidFill>
                <a:latin typeface="Calibri" pitchFamily="34" charset="0"/>
              </a:rPr>
              <a:t> равна 17, значит</a:t>
            </a:r>
            <a:endParaRPr lang="ru-RU"/>
          </a:p>
        </p:txBody>
      </p:sp>
      <p:sp>
        <p:nvSpPr>
          <p:cNvPr id="10" name="Заголовок 1"/>
          <p:cNvSpPr txBox="1">
            <a:spLocks/>
          </p:cNvSpPr>
          <p:nvPr/>
        </p:nvSpPr>
        <p:spPr bwMode="auto">
          <a:xfrm>
            <a:off x="522288" y="493713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ru-RU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Фаза занятия «Рефлексия»</a:t>
            </a:r>
          </a:p>
        </p:txBody>
      </p:sp>
      <p:sp>
        <p:nvSpPr>
          <p:cNvPr id="30726" name="Содержимое 6"/>
          <p:cNvSpPr>
            <a:spLocks noGrp="1"/>
          </p:cNvSpPr>
          <p:nvPr>
            <p:ph sz="quarter" idx="1"/>
          </p:nvPr>
        </p:nvSpPr>
        <p:spPr>
          <a:xfrm>
            <a:off x="612775" y="1619250"/>
            <a:ext cx="7704138" cy="1036638"/>
          </a:xfrm>
        </p:spPr>
        <p:txBody>
          <a:bodyPr/>
          <a:lstStyle/>
          <a:p>
            <a:pPr>
              <a:buSzPct val="100000"/>
              <a:buFont typeface="Wingdings" pitchFamily="2" charset="2"/>
              <a:buChar char="§"/>
            </a:pPr>
            <a:r>
              <a:rPr lang="ru-RU" sz="2000" smtClean="0">
                <a:solidFill>
                  <a:schemeClr val="accent2"/>
                </a:solidFill>
              </a:rPr>
              <a:t>Задание 5 </a:t>
            </a:r>
            <a:r>
              <a:rPr lang="ru-RU" sz="2000" i="1" smtClean="0">
                <a:solidFill>
                  <a:schemeClr val="accent2"/>
                </a:solidFill>
              </a:rPr>
              <a:t> (1-й уровень сложности)</a:t>
            </a:r>
            <a:endParaRPr lang="ru-RU" sz="2000" i="1" smtClean="0"/>
          </a:p>
          <a:p>
            <a:pPr>
              <a:buSzPct val="100000"/>
              <a:buFont typeface="Wingdings" pitchFamily="2" charset="2"/>
              <a:buNone/>
            </a:pPr>
            <a:r>
              <a:rPr lang="ru-RU" sz="2000" i="1" smtClean="0"/>
              <a:t>            </a:t>
            </a:r>
            <a:r>
              <a:rPr lang="ru-RU" sz="2000" smtClean="0"/>
              <a:t>Подберите  такую цифру  150 4</a:t>
            </a:r>
            <a:r>
              <a:rPr lang="ru-RU" sz="2000" b="1" smtClean="0">
                <a:solidFill>
                  <a:srgbClr val="C00000"/>
                </a:solidFill>
                <a:sym typeface="Symbol" pitchFamily="18" charset="2"/>
              </a:rPr>
              <a:t></a:t>
            </a:r>
            <a:r>
              <a:rPr lang="ru-RU" sz="2000" smtClean="0"/>
              <a:t>1 2</a:t>
            </a:r>
            <a:r>
              <a:rPr lang="ru-RU" sz="2000" smtClean="0">
                <a:sym typeface="Symbol" pitchFamily="18" charset="2"/>
              </a:rPr>
              <a:t>40</a:t>
            </a:r>
            <a:r>
              <a:rPr lang="ru-RU" sz="2000" smtClean="0"/>
              <a:t>, чтобы полученное число делилось на 9. </a:t>
            </a:r>
            <a:endParaRPr lang="ru-RU" sz="2000" i="1" smtClean="0"/>
          </a:p>
        </p:txBody>
      </p:sp>
      <p:sp>
        <p:nvSpPr>
          <p:cNvPr id="17" name="Прямоугольник 9"/>
          <p:cNvSpPr>
            <a:spLocks noChangeArrowheads="1"/>
          </p:cNvSpPr>
          <p:nvPr/>
        </p:nvSpPr>
        <p:spPr bwMode="auto">
          <a:xfrm>
            <a:off x="1403350" y="2924175"/>
            <a:ext cx="10747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i="1">
                <a:solidFill>
                  <a:srgbClr val="000000"/>
                </a:solidFill>
                <a:latin typeface="Calibri" pitchFamily="34" charset="0"/>
              </a:rPr>
              <a:t>Ответ:</a:t>
            </a:r>
            <a:endParaRPr lang="ru-RU"/>
          </a:p>
        </p:txBody>
      </p:sp>
      <p:grpSp>
        <p:nvGrpSpPr>
          <p:cNvPr id="30728" name="Группа 7"/>
          <p:cNvGrpSpPr>
            <a:grpSpLocks/>
          </p:cNvGrpSpPr>
          <p:nvPr/>
        </p:nvGrpSpPr>
        <p:grpSpPr bwMode="auto">
          <a:xfrm>
            <a:off x="7092950" y="5373688"/>
            <a:ext cx="1495425" cy="1746250"/>
            <a:chOff x="7092280" y="5373216"/>
            <a:chExt cx="1496880" cy="1746360"/>
          </a:xfrm>
        </p:grpSpPr>
        <p:sp>
          <p:nvSpPr>
            <p:cNvPr id="11" name="Блок-схема: дисплей 10"/>
            <p:cNvSpPr/>
            <p:nvPr/>
          </p:nvSpPr>
          <p:spPr>
            <a:xfrm rot="12428362">
              <a:off x="7236884" y="5841557"/>
              <a:ext cx="719837" cy="215914"/>
            </a:xfrm>
            <a:prstGeom prst="flowChartDisp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18000" rIns="0"/>
            <a:lstStyle/>
            <a:p>
              <a:pPr algn="ctr">
                <a:defRPr/>
              </a:pPr>
              <a:r>
                <a:rPr lang="ru-RU" dirty="0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13" name="Блок-схема: дисплей 12"/>
            <p:cNvSpPr/>
            <p:nvPr/>
          </p:nvSpPr>
          <p:spPr>
            <a:xfrm rot="14289169">
              <a:off x="7351622" y="5766843"/>
              <a:ext cx="720770" cy="216110"/>
            </a:xfrm>
            <a:prstGeom prst="flowChartDisp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18000" rIns="0"/>
            <a:lstStyle/>
            <a:p>
              <a:pPr algn="ctr">
                <a:defRPr/>
              </a:pPr>
              <a:r>
                <a:rPr lang="ru-RU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14" name="Блок-схема: дисплей 13"/>
            <p:cNvSpPr/>
            <p:nvPr/>
          </p:nvSpPr>
          <p:spPr>
            <a:xfrm rot="16200000">
              <a:off x="7464444" y="5727153"/>
              <a:ext cx="720770" cy="216110"/>
            </a:xfrm>
            <a:prstGeom prst="flowChartDisp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18000" rIns="0"/>
            <a:lstStyle/>
            <a:p>
              <a:pPr algn="ctr">
                <a:defRPr/>
              </a:pPr>
              <a:r>
                <a:rPr lang="ru-RU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16" name="Блок-схема: дисплей 15"/>
            <p:cNvSpPr/>
            <p:nvPr/>
          </p:nvSpPr>
          <p:spPr>
            <a:xfrm rot="17506248">
              <a:off x="7590773" y="5742236"/>
              <a:ext cx="720770" cy="214521"/>
            </a:xfrm>
            <a:prstGeom prst="flowChartDisp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18000" rIns="0"/>
            <a:lstStyle/>
            <a:p>
              <a:pPr algn="ctr">
                <a:defRPr/>
              </a:pPr>
              <a:r>
                <a:rPr lang="ru-RU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8" name="Блок-схема: дисплей 17"/>
            <p:cNvSpPr/>
            <p:nvPr/>
          </p:nvSpPr>
          <p:spPr>
            <a:xfrm rot="19030637">
              <a:off x="7702473" y="5812981"/>
              <a:ext cx="719838" cy="215914"/>
            </a:xfrm>
            <a:prstGeom prst="flowChartDisp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18000" rIns="0"/>
            <a:lstStyle/>
            <a:p>
              <a:pPr algn="ctr">
                <a:defRPr/>
              </a:pPr>
              <a:r>
                <a:rPr lang="ru-RU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19" name="Блок-схема: дисплей 18"/>
            <p:cNvSpPr/>
            <p:nvPr/>
          </p:nvSpPr>
          <p:spPr>
            <a:xfrm rot="20803004">
              <a:off x="7754912" y="5941577"/>
              <a:ext cx="719837" cy="215914"/>
            </a:xfrm>
            <a:prstGeom prst="flowChartDisp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18000" rIns="0"/>
            <a:lstStyle/>
            <a:p>
              <a:pPr algn="ctr">
                <a:defRPr/>
              </a:pPr>
              <a:r>
                <a:rPr lang="ru-RU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20" name="Хорда 19"/>
            <p:cNvSpPr/>
            <p:nvPr/>
          </p:nvSpPr>
          <p:spPr>
            <a:xfrm rot="6019974">
              <a:off x="6967541" y="5497955"/>
              <a:ext cx="1746360" cy="1496880"/>
            </a:xfrm>
            <a:prstGeom prst="chord">
              <a:avLst>
                <a:gd name="adj1" fmla="val 5372805"/>
                <a:gd name="adj2" fmla="val 16200000"/>
              </a:avLst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/>
            <a:lstStyle/>
            <a:p>
              <a:pPr algn="ctr">
                <a:defRPr/>
              </a:pPr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2" grpId="0"/>
      <p:bldP spid="1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одержимое 3"/>
          <p:cNvSpPr txBox="1">
            <a:spLocks/>
          </p:cNvSpPr>
          <p:nvPr/>
        </p:nvSpPr>
        <p:spPr bwMode="auto">
          <a:xfrm>
            <a:off x="2627313" y="3419475"/>
            <a:ext cx="23844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8288" indent="-268288" eaLnBrk="0" hangingPunct="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r>
              <a:rPr lang="ru-RU" sz="2000" dirty="0">
                <a:latin typeface="+mn-lt"/>
              </a:rPr>
              <a:t>7 350 407 32</a:t>
            </a:r>
            <a:r>
              <a:rPr lang="ru-RU" sz="2000" dirty="0">
                <a:solidFill>
                  <a:schemeClr val="accent2"/>
                </a:solidFill>
                <a:latin typeface="+mn-lt"/>
              </a:rPr>
              <a:t>0</a:t>
            </a:r>
            <a:endParaRPr lang="ru-RU" sz="2000" dirty="0">
              <a:solidFill>
                <a:schemeClr val="accent2"/>
              </a:solidFill>
              <a:latin typeface="+mn-lt"/>
              <a:cs typeface="+mn-cs"/>
            </a:endParaRPr>
          </a:p>
          <a:p>
            <a:pPr marL="268288" indent="-268288" eaLnBrk="0" hangingPunct="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endParaRPr lang="ru-RU" sz="2000" dirty="0">
              <a:latin typeface="+mn-lt"/>
              <a:cs typeface="+mn-cs"/>
            </a:endParaRPr>
          </a:p>
          <a:p>
            <a:pPr marL="268288" indent="-268288" eaLnBrk="0" hangingPunct="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r>
              <a:rPr lang="ru-RU" sz="2000" dirty="0">
                <a:latin typeface="+mn-lt"/>
                <a:cs typeface="+mn-cs"/>
              </a:rPr>
              <a:t> </a:t>
            </a:r>
          </a:p>
          <a:p>
            <a:pPr marL="319088" indent="-319088"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r>
              <a:rPr lang="ru-RU" sz="2000" dirty="0">
                <a:latin typeface="+mn-lt"/>
                <a:cs typeface="+mn-cs"/>
              </a:rPr>
              <a:t> </a:t>
            </a:r>
          </a:p>
          <a:p>
            <a:pPr marL="319088" indent="-319088"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endParaRPr lang="ru-RU" sz="2000" dirty="0">
              <a:latin typeface="+mn-lt"/>
              <a:cs typeface="+mn-cs"/>
            </a:endParaRP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2187575" y="3419475"/>
            <a:ext cx="4857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i="1">
                <a:solidFill>
                  <a:srgbClr val="C00000"/>
                </a:solidFill>
                <a:latin typeface="Calibri" pitchFamily="34" charset="0"/>
                <a:sym typeface="Wingdings" pitchFamily="2" charset="2"/>
              </a:rPr>
              <a:t></a:t>
            </a:r>
            <a:r>
              <a:rPr lang="ru-RU" sz="2000">
                <a:solidFill>
                  <a:srgbClr val="C00000"/>
                </a:solidFill>
                <a:latin typeface="Calibri" pitchFamily="34" charset="0"/>
              </a:rPr>
              <a:t> </a:t>
            </a:r>
            <a:endParaRPr lang="ru-RU" sz="2000">
              <a:solidFill>
                <a:srgbClr val="C00000"/>
              </a:solidFill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auto">
          <a:xfrm>
            <a:off x="522288" y="493713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ru-RU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Фаза занятия «Рефлексия»</a:t>
            </a:r>
          </a:p>
        </p:txBody>
      </p:sp>
      <p:sp>
        <p:nvSpPr>
          <p:cNvPr id="31749" name="Содержимое 6"/>
          <p:cNvSpPr>
            <a:spLocks noGrp="1"/>
          </p:cNvSpPr>
          <p:nvPr>
            <p:ph sz="quarter" idx="1"/>
          </p:nvPr>
        </p:nvSpPr>
        <p:spPr>
          <a:xfrm>
            <a:off x="612775" y="1619250"/>
            <a:ext cx="7847013" cy="1036638"/>
          </a:xfrm>
        </p:spPr>
        <p:txBody>
          <a:bodyPr/>
          <a:lstStyle/>
          <a:p>
            <a:pPr>
              <a:buSzPct val="100000"/>
              <a:buFont typeface="Wingdings" pitchFamily="2" charset="2"/>
              <a:buChar char="§"/>
            </a:pPr>
            <a:r>
              <a:rPr lang="ru-RU" sz="2000" smtClean="0">
                <a:solidFill>
                  <a:schemeClr val="accent2"/>
                </a:solidFill>
              </a:rPr>
              <a:t>Задание 6</a:t>
            </a:r>
            <a:r>
              <a:rPr lang="ru-RU" sz="2000" i="1" smtClean="0">
                <a:solidFill>
                  <a:schemeClr val="accent2"/>
                </a:solidFill>
              </a:rPr>
              <a:t>  (2-й уровень сложности)</a:t>
            </a:r>
            <a:endParaRPr lang="ru-RU" sz="2000" i="1" smtClean="0"/>
          </a:p>
          <a:p>
            <a:pPr>
              <a:buSzPct val="100000"/>
              <a:buFont typeface="Wingdings" pitchFamily="2" charset="2"/>
              <a:buNone/>
            </a:pPr>
            <a:r>
              <a:rPr lang="ru-RU" sz="2000" i="1" smtClean="0"/>
              <a:t>            </a:t>
            </a:r>
            <a:r>
              <a:rPr lang="ru-RU" sz="2000" smtClean="0"/>
              <a:t>Подберите  такую цифру 7 350 407 32</a:t>
            </a:r>
            <a:r>
              <a:rPr lang="ru-RU" sz="2000" b="1" smtClean="0">
                <a:solidFill>
                  <a:schemeClr val="accent2"/>
                </a:solidFill>
                <a:sym typeface="Symbol" pitchFamily="18" charset="2"/>
              </a:rPr>
              <a:t></a:t>
            </a:r>
            <a:r>
              <a:rPr lang="ru-RU" sz="2000" b="1" smtClean="0"/>
              <a:t> </a:t>
            </a:r>
            <a:r>
              <a:rPr lang="ru-RU" sz="2000" smtClean="0"/>
              <a:t>, чтобы полученное число делилось и на 5, и на 2. </a:t>
            </a:r>
            <a:endParaRPr lang="ru-RU" sz="2000" i="1" smtClean="0"/>
          </a:p>
        </p:txBody>
      </p:sp>
      <p:sp>
        <p:nvSpPr>
          <p:cNvPr id="31750" name="Прямоугольник 9"/>
          <p:cNvSpPr>
            <a:spLocks noChangeArrowheads="1"/>
          </p:cNvSpPr>
          <p:nvPr/>
        </p:nvSpPr>
        <p:spPr bwMode="auto">
          <a:xfrm>
            <a:off x="1403350" y="2924175"/>
            <a:ext cx="10747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i="1">
                <a:solidFill>
                  <a:srgbClr val="000000"/>
                </a:solidFill>
                <a:latin typeface="Calibri" pitchFamily="34" charset="0"/>
              </a:rPr>
              <a:t>Ответ:</a:t>
            </a:r>
            <a:endParaRPr lang="ru-RU"/>
          </a:p>
        </p:txBody>
      </p:sp>
      <p:grpSp>
        <p:nvGrpSpPr>
          <p:cNvPr id="31751" name="Группа 6"/>
          <p:cNvGrpSpPr>
            <a:grpSpLocks/>
          </p:cNvGrpSpPr>
          <p:nvPr/>
        </p:nvGrpSpPr>
        <p:grpSpPr bwMode="auto">
          <a:xfrm>
            <a:off x="7092950" y="5373688"/>
            <a:ext cx="1495425" cy="1746250"/>
            <a:chOff x="7092280" y="5373216"/>
            <a:chExt cx="1496880" cy="1746360"/>
          </a:xfrm>
        </p:grpSpPr>
        <p:sp>
          <p:nvSpPr>
            <p:cNvPr id="10" name="Блок-схема: дисплей 9"/>
            <p:cNvSpPr/>
            <p:nvPr/>
          </p:nvSpPr>
          <p:spPr>
            <a:xfrm rot="12428362">
              <a:off x="7236884" y="5841557"/>
              <a:ext cx="719837" cy="215914"/>
            </a:xfrm>
            <a:prstGeom prst="flowChartDisp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18000" rIns="0"/>
            <a:lstStyle/>
            <a:p>
              <a:pPr algn="ctr">
                <a:defRPr/>
              </a:pPr>
              <a:r>
                <a:rPr lang="ru-RU" dirty="0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11" name="Блок-схема: дисплей 10"/>
            <p:cNvSpPr/>
            <p:nvPr/>
          </p:nvSpPr>
          <p:spPr>
            <a:xfrm rot="14289169">
              <a:off x="7351622" y="5766843"/>
              <a:ext cx="720770" cy="216110"/>
            </a:xfrm>
            <a:prstGeom prst="flowChartDisp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18000" rIns="0"/>
            <a:lstStyle/>
            <a:p>
              <a:pPr algn="ctr">
                <a:defRPr/>
              </a:pPr>
              <a:r>
                <a:rPr lang="ru-RU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13" name="Блок-схема: дисплей 12"/>
            <p:cNvSpPr/>
            <p:nvPr/>
          </p:nvSpPr>
          <p:spPr>
            <a:xfrm rot="16200000">
              <a:off x="7464444" y="5727153"/>
              <a:ext cx="720770" cy="216110"/>
            </a:xfrm>
            <a:prstGeom prst="flowChartDisp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18000" rIns="0"/>
            <a:lstStyle/>
            <a:p>
              <a:pPr algn="ctr">
                <a:defRPr/>
              </a:pPr>
              <a:r>
                <a:rPr lang="ru-RU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14" name="Блок-схема: дисплей 13"/>
            <p:cNvSpPr/>
            <p:nvPr/>
          </p:nvSpPr>
          <p:spPr>
            <a:xfrm rot="17506248">
              <a:off x="7590773" y="5742236"/>
              <a:ext cx="720770" cy="214521"/>
            </a:xfrm>
            <a:prstGeom prst="flowChartDisp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18000" rIns="0"/>
            <a:lstStyle/>
            <a:p>
              <a:pPr algn="ctr">
                <a:defRPr/>
              </a:pPr>
              <a:r>
                <a:rPr lang="ru-RU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5" name="Блок-схема: дисплей 14"/>
            <p:cNvSpPr/>
            <p:nvPr/>
          </p:nvSpPr>
          <p:spPr>
            <a:xfrm rot="19030637">
              <a:off x="7702473" y="5812981"/>
              <a:ext cx="719838" cy="215914"/>
            </a:xfrm>
            <a:prstGeom prst="flowChartDisp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18000" rIns="0"/>
            <a:lstStyle/>
            <a:p>
              <a:pPr algn="ctr">
                <a:defRPr/>
              </a:pPr>
              <a:r>
                <a:rPr lang="ru-RU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16" name="Блок-схема: дисплей 15"/>
            <p:cNvSpPr/>
            <p:nvPr/>
          </p:nvSpPr>
          <p:spPr>
            <a:xfrm rot="20803004">
              <a:off x="7754912" y="5941577"/>
              <a:ext cx="719837" cy="215914"/>
            </a:xfrm>
            <a:prstGeom prst="flowChartDisp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18000" rIns="0"/>
            <a:lstStyle/>
            <a:p>
              <a:pPr algn="ctr">
                <a:defRPr/>
              </a:pPr>
              <a:r>
                <a:rPr lang="ru-RU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17" name="Хорда 16"/>
            <p:cNvSpPr/>
            <p:nvPr/>
          </p:nvSpPr>
          <p:spPr>
            <a:xfrm rot="6019974">
              <a:off x="6967541" y="5497955"/>
              <a:ext cx="1746360" cy="1496880"/>
            </a:xfrm>
            <a:prstGeom prst="chord">
              <a:avLst>
                <a:gd name="adj1" fmla="val 5372805"/>
                <a:gd name="adj2" fmla="val 16200000"/>
              </a:avLst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/>
            <a:lstStyle/>
            <a:p>
              <a:pPr algn="ctr">
                <a:defRPr/>
              </a:pPr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одержимое 3"/>
          <p:cNvSpPr txBox="1">
            <a:spLocks/>
          </p:cNvSpPr>
          <p:nvPr/>
        </p:nvSpPr>
        <p:spPr bwMode="auto">
          <a:xfrm>
            <a:off x="2627313" y="3419475"/>
            <a:ext cx="23844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8288" indent="-268288" eaLnBrk="0" hangingPunct="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r>
              <a:rPr lang="ru-RU" sz="2000" dirty="0">
                <a:latin typeface="+mn-lt"/>
                <a:cs typeface="+mn-cs"/>
              </a:rPr>
              <a:t>260 204 42</a:t>
            </a:r>
            <a:r>
              <a:rPr lang="ru-RU" sz="2000" dirty="0">
                <a:solidFill>
                  <a:schemeClr val="accent2"/>
                </a:solidFill>
                <a:latin typeface="+mn-lt"/>
                <a:cs typeface="+mn-cs"/>
              </a:rPr>
              <a:t>3</a:t>
            </a:r>
            <a:endParaRPr lang="ru-RU" sz="2000" u="sng" dirty="0">
              <a:solidFill>
                <a:schemeClr val="accent2"/>
              </a:solidFill>
              <a:latin typeface="+mn-lt"/>
              <a:cs typeface="+mn-cs"/>
            </a:endParaRPr>
          </a:p>
          <a:p>
            <a:pPr marL="268288" indent="-268288" eaLnBrk="0" hangingPunct="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r>
              <a:rPr lang="ru-RU" sz="2000" dirty="0">
                <a:latin typeface="+mn-lt"/>
              </a:rPr>
              <a:t> </a:t>
            </a:r>
            <a:endParaRPr lang="ru-RU" sz="2000" dirty="0">
              <a:solidFill>
                <a:srgbClr val="C00000"/>
              </a:solidFill>
              <a:latin typeface="+mn-lt"/>
            </a:endParaRPr>
          </a:p>
          <a:p>
            <a:pPr marL="268288" indent="-268288" eaLnBrk="0" hangingPunct="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endParaRPr lang="ru-RU" sz="2000" dirty="0">
              <a:solidFill>
                <a:srgbClr val="C00000"/>
              </a:solidFill>
              <a:latin typeface="+mn-lt"/>
              <a:cs typeface="+mn-cs"/>
            </a:endParaRPr>
          </a:p>
          <a:p>
            <a:pPr marL="268288" indent="-268288" eaLnBrk="0" hangingPunct="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endParaRPr lang="ru-RU" sz="2000" dirty="0">
              <a:latin typeface="+mn-lt"/>
              <a:cs typeface="+mn-cs"/>
            </a:endParaRPr>
          </a:p>
          <a:p>
            <a:pPr marL="268288" indent="-268288" eaLnBrk="0" hangingPunct="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r>
              <a:rPr lang="ru-RU" sz="2000" dirty="0">
                <a:latin typeface="+mn-lt"/>
                <a:cs typeface="+mn-cs"/>
              </a:rPr>
              <a:t> </a:t>
            </a:r>
          </a:p>
          <a:p>
            <a:pPr marL="319088" indent="-319088"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r>
              <a:rPr lang="ru-RU" sz="2000" dirty="0">
                <a:latin typeface="+mn-lt"/>
                <a:cs typeface="+mn-cs"/>
              </a:rPr>
              <a:t> </a:t>
            </a:r>
          </a:p>
          <a:p>
            <a:pPr marL="319088" indent="-319088"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endParaRPr lang="ru-RU" sz="2000" dirty="0">
              <a:latin typeface="+mn-lt"/>
              <a:cs typeface="+mn-cs"/>
            </a:endParaRP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2195513" y="3419475"/>
            <a:ext cx="4857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i="1">
                <a:solidFill>
                  <a:srgbClr val="C00000"/>
                </a:solidFill>
                <a:latin typeface="Calibri" pitchFamily="34" charset="0"/>
                <a:sym typeface="Wingdings" pitchFamily="2" charset="2"/>
              </a:rPr>
              <a:t></a:t>
            </a:r>
            <a:r>
              <a:rPr lang="ru-RU" sz="2000">
                <a:solidFill>
                  <a:srgbClr val="C00000"/>
                </a:solidFill>
                <a:latin typeface="Calibri" pitchFamily="34" charset="0"/>
              </a:rPr>
              <a:t> </a:t>
            </a:r>
            <a:endParaRPr lang="ru-RU" sz="2000">
              <a:solidFill>
                <a:srgbClr val="C00000"/>
              </a:solidFill>
            </a:endParaRPr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2411413" y="2924175"/>
            <a:ext cx="50768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rgbClr val="000000"/>
                </a:solidFill>
                <a:latin typeface="Calibri" pitchFamily="34" charset="0"/>
              </a:rPr>
              <a:t>сумма цифр числа без </a:t>
            </a:r>
            <a:r>
              <a:rPr lang="ru-RU" sz="2000" b="1">
                <a:solidFill>
                  <a:srgbClr val="C00000"/>
                </a:solidFill>
                <a:latin typeface="Calibri" pitchFamily="34" charset="0"/>
                <a:sym typeface="Symbol" pitchFamily="18" charset="2"/>
              </a:rPr>
              <a:t></a:t>
            </a:r>
            <a:r>
              <a:rPr lang="ru-RU" sz="2000">
                <a:solidFill>
                  <a:srgbClr val="000000"/>
                </a:solidFill>
                <a:latin typeface="Calibri" pitchFamily="34" charset="0"/>
              </a:rPr>
              <a:t> равна 20, значит</a:t>
            </a:r>
            <a:endParaRPr lang="ru-RU"/>
          </a:p>
        </p:txBody>
      </p:sp>
      <p:sp>
        <p:nvSpPr>
          <p:cNvPr id="18" name="Содержимое 3"/>
          <p:cNvSpPr txBox="1">
            <a:spLocks/>
          </p:cNvSpPr>
          <p:nvPr/>
        </p:nvSpPr>
        <p:spPr bwMode="auto">
          <a:xfrm>
            <a:off x="2627313" y="3959225"/>
            <a:ext cx="23844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8288" indent="-268288" eaLnBrk="0" hangingPunct="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r>
              <a:rPr lang="ru-RU" sz="2000" dirty="0">
                <a:latin typeface="+mn-lt"/>
                <a:cs typeface="+mn-cs"/>
              </a:rPr>
              <a:t>260 204 42</a:t>
            </a:r>
            <a:r>
              <a:rPr lang="ru-RU" sz="2000" dirty="0">
                <a:solidFill>
                  <a:schemeClr val="accent2"/>
                </a:solidFill>
                <a:latin typeface="+mn-lt"/>
                <a:cs typeface="+mn-cs"/>
              </a:rPr>
              <a:t>5</a:t>
            </a:r>
            <a:endParaRPr lang="ru-RU" sz="2000" u="sng" dirty="0">
              <a:solidFill>
                <a:schemeClr val="accent2"/>
              </a:solidFill>
              <a:latin typeface="+mn-lt"/>
              <a:cs typeface="+mn-cs"/>
            </a:endParaRPr>
          </a:p>
          <a:p>
            <a:pPr marL="268288" indent="-268288" eaLnBrk="0" hangingPunct="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r>
              <a:rPr lang="ru-RU" sz="2000" dirty="0">
                <a:latin typeface="+mn-lt"/>
              </a:rPr>
              <a:t> </a:t>
            </a:r>
            <a:endParaRPr lang="ru-RU" sz="2000" dirty="0">
              <a:solidFill>
                <a:srgbClr val="C00000"/>
              </a:solidFill>
              <a:latin typeface="+mn-lt"/>
            </a:endParaRPr>
          </a:p>
          <a:p>
            <a:pPr marL="268288" indent="-268288" eaLnBrk="0" hangingPunct="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endParaRPr lang="ru-RU" sz="2000" dirty="0">
              <a:solidFill>
                <a:srgbClr val="C00000"/>
              </a:solidFill>
              <a:latin typeface="+mn-lt"/>
              <a:cs typeface="+mn-cs"/>
            </a:endParaRPr>
          </a:p>
          <a:p>
            <a:pPr marL="268288" indent="-268288" eaLnBrk="0" hangingPunct="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endParaRPr lang="ru-RU" sz="2000" dirty="0">
              <a:latin typeface="+mn-lt"/>
              <a:cs typeface="+mn-cs"/>
            </a:endParaRPr>
          </a:p>
          <a:p>
            <a:pPr marL="268288" indent="-268288" eaLnBrk="0" hangingPunct="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r>
              <a:rPr lang="ru-RU" sz="2000" dirty="0">
                <a:latin typeface="+mn-lt"/>
                <a:cs typeface="+mn-cs"/>
              </a:rPr>
              <a:t> </a:t>
            </a:r>
          </a:p>
          <a:p>
            <a:pPr marL="319088" indent="-319088"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r>
              <a:rPr lang="ru-RU" sz="2000" dirty="0">
                <a:latin typeface="+mn-lt"/>
                <a:cs typeface="+mn-cs"/>
              </a:rPr>
              <a:t> </a:t>
            </a:r>
          </a:p>
          <a:p>
            <a:pPr marL="319088" indent="-319088"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endParaRPr lang="ru-RU" sz="2000" dirty="0">
              <a:latin typeface="+mn-lt"/>
              <a:cs typeface="+mn-cs"/>
            </a:endParaRPr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2195513" y="3959225"/>
            <a:ext cx="485775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i="1">
                <a:solidFill>
                  <a:srgbClr val="C00000"/>
                </a:solidFill>
                <a:latin typeface="Calibri" pitchFamily="34" charset="0"/>
                <a:sym typeface="Wingdings" pitchFamily="2" charset="2"/>
              </a:rPr>
              <a:t></a:t>
            </a:r>
            <a:r>
              <a:rPr lang="ru-RU" sz="2000">
                <a:solidFill>
                  <a:srgbClr val="C00000"/>
                </a:solidFill>
                <a:latin typeface="Calibri" pitchFamily="34" charset="0"/>
              </a:rPr>
              <a:t> </a:t>
            </a:r>
            <a:endParaRPr lang="ru-RU" sz="2000">
              <a:solidFill>
                <a:srgbClr val="C00000"/>
              </a:solidFill>
            </a:endParaRPr>
          </a:p>
        </p:txBody>
      </p:sp>
      <p:sp>
        <p:nvSpPr>
          <p:cNvPr id="21" name="Содержимое 3"/>
          <p:cNvSpPr txBox="1">
            <a:spLocks/>
          </p:cNvSpPr>
          <p:nvPr/>
        </p:nvSpPr>
        <p:spPr bwMode="auto">
          <a:xfrm>
            <a:off x="2627313" y="4500563"/>
            <a:ext cx="23844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8288" indent="-268288" eaLnBrk="0" hangingPunct="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r>
              <a:rPr lang="ru-RU" sz="2000" dirty="0">
                <a:latin typeface="+mn-lt"/>
                <a:cs typeface="+mn-cs"/>
              </a:rPr>
              <a:t>260 204 42</a:t>
            </a:r>
            <a:r>
              <a:rPr lang="ru-RU" sz="2000" dirty="0">
                <a:solidFill>
                  <a:schemeClr val="accent2"/>
                </a:solidFill>
                <a:latin typeface="+mn-lt"/>
                <a:cs typeface="+mn-cs"/>
              </a:rPr>
              <a:t>9</a:t>
            </a:r>
            <a:endParaRPr lang="ru-RU" sz="2000" u="sng" dirty="0">
              <a:solidFill>
                <a:schemeClr val="accent2"/>
              </a:solidFill>
              <a:latin typeface="+mn-lt"/>
              <a:cs typeface="+mn-cs"/>
            </a:endParaRPr>
          </a:p>
          <a:p>
            <a:pPr marL="268288" indent="-268288" eaLnBrk="0" hangingPunct="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r>
              <a:rPr lang="ru-RU" sz="2000" dirty="0">
                <a:latin typeface="+mn-lt"/>
              </a:rPr>
              <a:t> </a:t>
            </a:r>
            <a:endParaRPr lang="ru-RU" sz="2000" dirty="0">
              <a:solidFill>
                <a:srgbClr val="C00000"/>
              </a:solidFill>
              <a:latin typeface="+mn-lt"/>
            </a:endParaRPr>
          </a:p>
          <a:p>
            <a:pPr marL="268288" indent="-268288" eaLnBrk="0" hangingPunct="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endParaRPr lang="ru-RU" sz="2000" dirty="0">
              <a:solidFill>
                <a:srgbClr val="C00000"/>
              </a:solidFill>
              <a:latin typeface="+mn-lt"/>
              <a:cs typeface="+mn-cs"/>
            </a:endParaRPr>
          </a:p>
          <a:p>
            <a:pPr marL="268288" indent="-268288" eaLnBrk="0" hangingPunct="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endParaRPr lang="ru-RU" sz="2000" dirty="0">
              <a:latin typeface="+mn-lt"/>
              <a:cs typeface="+mn-cs"/>
            </a:endParaRPr>
          </a:p>
          <a:p>
            <a:pPr marL="268288" indent="-268288" eaLnBrk="0" hangingPunct="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r>
              <a:rPr lang="ru-RU" sz="2000" dirty="0">
                <a:latin typeface="+mn-lt"/>
                <a:cs typeface="+mn-cs"/>
              </a:rPr>
              <a:t> </a:t>
            </a:r>
          </a:p>
          <a:p>
            <a:pPr marL="319088" indent="-319088"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r>
              <a:rPr lang="ru-RU" sz="2000" dirty="0">
                <a:latin typeface="+mn-lt"/>
                <a:cs typeface="+mn-cs"/>
              </a:rPr>
              <a:t> </a:t>
            </a:r>
          </a:p>
          <a:p>
            <a:pPr marL="319088" indent="-319088"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endParaRPr lang="ru-RU" sz="2000" dirty="0">
              <a:latin typeface="+mn-lt"/>
              <a:cs typeface="+mn-cs"/>
            </a:endParaRP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2195513" y="4500563"/>
            <a:ext cx="4857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i="1">
                <a:solidFill>
                  <a:srgbClr val="C00000"/>
                </a:solidFill>
                <a:latin typeface="Calibri" pitchFamily="34" charset="0"/>
                <a:sym typeface="Wingdings" pitchFamily="2" charset="2"/>
              </a:rPr>
              <a:t></a:t>
            </a:r>
            <a:r>
              <a:rPr lang="ru-RU" sz="2000">
                <a:solidFill>
                  <a:srgbClr val="C00000"/>
                </a:solidFill>
                <a:latin typeface="Calibri" pitchFamily="34" charset="0"/>
              </a:rPr>
              <a:t> </a:t>
            </a:r>
            <a:endParaRPr lang="ru-RU" sz="2000">
              <a:solidFill>
                <a:srgbClr val="C00000"/>
              </a:solidFill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 bwMode="auto">
          <a:xfrm>
            <a:off x="522288" y="493713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ru-RU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Фаза занятия «Рефлексия»</a:t>
            </a:r>
          </a:p>
        </p:txBody>
      </p:sp>
      <p:sp>
        <p:nvSpPr>
          <p:cNvPr id="32778" name="Содержимое 6"/>
          <p:cNvSpPr>
            <a:spLocks noGrp="1"/>
          </p:cNvSpPr>
          <p:nvPr>
            <p:ph sz="quarter" idx="1"/>
          </p:nvPr>
        </p:nvSpPr>
        <p:spPr>
          <a:xfrm>
            <a:off x="612775" y="1619250"/>
            <a:ext cx="7559675" cy="1036638"/>
          </a:xfrm>
        </p:spPr>
        <p:txBody>
          <a:bodyPr/>
          <a:lstStyle/>
          <a:p>
            <a:pPr>
              <a:buSzPct val="100000"/>
              <a:buFont typeface="Wingdings" pitchFamily="2" charset="2"/>
              <a:buChar char="§"/>
            </a:pPr>
            <a:r>
              <a:rPr lang="ru-RU" sz="2000" smtClean="0">
                <a:solidFill>
                  <a:schemeClr val="accent2"/>
                </a:solidFill>
              </a:rPr>
              <a:t>Задание 7 </a:t>
            </a:r>
            <a:r>
              <a:rPr lang="ru-RU" sz="2000" i="1" smtClean="0">
                <a:solidFill>
                  <a:schemeClr val="accent2"/>
                </a:solidFill>
              </a:rPr>
              <a:t> (3-й уровень сложности)</a:t>
            </a:r>
            <a:endParaRPr lang="ru-RU" sz="2000" i="1" smtClean="0"/>
          </a:p>
          <a:p>
            <a:pPr>
              <a:buSzPct val="100000"/>
              <a:buFont typeface="Wingdings" pitchFamily="2" charset="2"/>
              <a:buNone/>
            </a:pPr>
            <a:r>
              <a:rPr lang="ru-RU" sz="2000" i="1" smtClean="0"/>
              <a:t>            </a:t>
            </a:r>
            <a:r>
              <a:rPr lang="ru-RU" sz="2000" smtClean="0"/>
              <a:t>Подберите  такую цифру  260 204 42</a:t>
            </a:r>
            <a:r>
              <a:rPr lang="ru-RU" sz="2000" b="1" smtClean="0">
                <a:solidFill>
                  <a:schemeClr val="accent2"/>
                </a:solidFill>
                <a:sym typeface="Symbol" pitchFamily="18" charset="2"/>
              </a:rPr>
              <a:t></a:t>
            </a:r>
            <a:r>
              <a:rPr lang="ru-RU" sz="2000" smtClean="0"/>
              <a:t> , чтобы полученное число </a:t>
            </a:r>
            <a:r>
              <a:rPr lang="ru-RU" sz="2000" i="1" u="sng" smtClean="0"/>
              <a:t>не делилось</a:t>
            </a:r>
            <a:r>
              <a:rPr lang="ru-RU" sz="2000" smtClean="0"/>
              <a:t> ни на 2, ни на 3 . </a:t>
            </a:r>
            <a:endParaRPr lang="ru-RU" sz="2000" i="1" smtClean="0"/>
          </a:p>
        </p:txBody>
      </p:sp>
      <p:sp>
        <p:nvSpPr>
          <p:cNvPr id="20" name="Прямоугольник 9"/>
          <p:cNvSpPr>
            <a:spLocks noChangeArrowheads="1"/>
          </p:cNvSpPr>
          <p:nvPr/>
        </p:nvSpPr>
        <p:spPr bwMode="auto">
          <a:xfrm>
            <a:off x="1403350" y="2924175"/>
            <a:ext cx="10747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i="1">
                <a:solidFill>
                  <a:srgbClr val="000000"/>
                </a:solidFill>
                <a:latin typeface="Calibri" pitchFamily="34" charset="0"/>
              </a:rPr>
              <a:t>Ответ:</a:t>
            </a:r>
            <a:endParaRPr lang="ru-RU"/>
          </a:p>
        </p:txBody>
      </p:sp>
      <p:grpSp>
        <p:nvGrpSpPr>
          <p:cNvPr id="32780" name="Группа 13"/>
          <p:cNvGrpSpPr>
            <a:grpSpLocks/>
          </p:cNvGrpSpPr>
          <p:nvPr/>
        </p:nvGrpSpPr>
        <p:grpSpPr bwMode="auto">
          <a:xfrm>
            <a:off x="7092950" y="5373688"/>
            <a:ext cx="1495425" cy="1746250"/>
            <a:chOff x="7092280" y="5373216"/>
            <a:chExt cx="1496880" cy="1746360"/>
          </a:xfrm>
        </p:grpSpPr>
        <p:sp>
          <p:nvSpPr>
            <p:cNvPr id="16" name="Блок-схема: дисплей 15"/>
            <p:cNvSpPr/>
            <p:nvPr/>
          </p:nvSpPr>
          <p:spPr>
            <a:xfrm rot="12428362">
              <a:off x="7236884" y="5841557"/>
              <a:ext cx="719837" cy="215914"/>
            </a:xfrm>
            <a:prstGeom prst="flowChartDisp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18000" rIns="0"/>
            <a:lstStyle/>
            <a:p>
              <a:pPr algn="ctr">
                <a:defRPr/>
              </a:pPr>
              <a:r>
                <a:rPr lang="ru-RU" dirty="0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17" name="Блок-схема: дисплей 16"/>
            <p:cNvSpPr/>
            <p:nvPr/>
          </p:nvSpPr>
          <p:spPr>
            <a:xfrm rot="14289169">
              <a:off x="7351622" y="5766843"/>
              <a:ext cx="720770" cy="216110"/>
            </a:xfrm>
            <a:prstGeom prst="flowChartDisp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18000" rIns="0"/>
            <a:lstStyle/>
            <a:p>
              <a:pPr algn="ctr">
                <a:defRPr/>
              </a:pPr>
              <a:r>
                <a:rPr lang="ru-RU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23" name="Блок-схема: дисплей 22"/>
            <p:cNvSpPr/>
            <p:nvPr/>
          </p:nvSpPr>
          <p:spPr>
            <a:xfrm rot="16200000">
              <a:off x="7464444" y="5727153"/>
              <a:ext cx="720770" cy="216110"/>
            </a:xfrm>
            <a:prstGeom prst="flowChartDisp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18000" rIns="0"/>
            <a:lstStyle/>
            <a:p>
              <a:pPr algn="ctr">
                <a:defRPr/>
              </a:pPr>
              <a:r>
                <a:rPr lang="ru-RU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24" name="Блок-схема: дисплей 23"/>
            <p:cNvSpPr/>
            <p:nvPr/>
          </p:nvSpPr>
          <p:spPr>
            <a:xfrm rot="17506248">
              <a:off x="7590773" y="5742236"/>
              <a:ext cx="720770" cy="214521"/>
            </a:xfrm>
            <a:prstGeom prst="flowChartDisp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18000" rIns="0"/>
            <a:lstStyle/>
            <a:p>
              <a:pPr algn="ctr">
                <a:defRPr/>
              </a:pPr>
              <a:r>
                <a:rPr lang="ru-RU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25" name="Блок-схема: дисплей 24"/>
            <p:cNvSpPr/>
            <p:nvPr/>
          </p:nvSpPr>
          <p:spPr>
            <a:xfrm rot="19030637">
              <a:off x="7702473" y="5812981"/>
              <a:ext cx="719838" cy="215914"/>
            </a:xfrm>
            <a:prstGeom prst="flowChartDisp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18000" rIns="0"/>
            <a:lstStyle/>
            <a:p>
              <a:pPr algn="ctr">
                <a:defRPr/>
              </a:pPr>
              <a:r>
                <a:rPr lang="ru-RU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26" name="Блок-схема: дисплей 25"/>
            <p:cNvSpPr/>
            <p:nvPr/>
          </p:nvSpPr>
          <p:spPr>
            <a:xfrm rot="20803004">
              <a:off x="7754912" y="5941577"/>
              <a:ext cx="719837" cy="215914"/>
            </a:xfrm>
            <a:prstGeom prst="flowChartDisp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18000" rIns="0"/>
            <a:lstStyle/>
            <a:p>
              <a:pPr algn="ctr">
                <a:defRPr/>
              </a:pPr>
              <a:r>
                <a:rPr lang="ru-RU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27" name="Хорда 26"/>
            <p:cNvSpPr/>
            <p:nvPr/>
          </p:nvSpPr>
          <p:spPr>
            <a:xfrm rot="6019974">
              <a:off x="6967541" y="5497955"/>
              <a:ext cx="1746360" cy="1496880"/>
            </a:xfrm>
            <a:prstGeom prst="chord">
              <a:avLst>
                <a:gd name="adj1" fmla="val 5372805"/>
                <a:gd name="adj2" fmla="val 16200000"/>
              </a:avLst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/>
            <a:lstStyle/>
            <a:p>
              <a:pPr algn="ctr">
                <a:defRPr/>
              </a:pPr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12" grpId="0"/>
      <p:bldP spid="15" grpId="0"/>
      <p:bldP spid="18" grpId="0"/>
      <p:bldP spid="2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"/>
          <p:cNvSpPr txBox="1">
            <a:spLocks/>
          </p:cNvSpPr>
          <p:nvPr/>
        </p:nvSpPr>
        <p:spPr bwMode="auto">
          <a:xfrm>
            <a:off x="522288" y="493713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ru-RU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Фаза занятия «Рефлексия»</a:t>
            </a:r>
          </a:p>
        </p:txBody>
      </p:sp>
      <p:sp>
        <p:nvSpPr>
          <p:cNvPr id="33795" name="Содержимое 6"/>
          <p:cNvSpPr>
            <a:spLocks noGrp="1"/>
          </p:cNvSpPr>
          <p:nvPr>
            <p:ph sz="quarter" idx="1"/>
          </p:nvPr>
        </p:nvSpPr>
        <p:spPr>
          <a:xfrm>
            <a:off x="612775" y="1619250"/>
            <a:ext cx="7775575" cy="1036638"/>
          </a:xfrm>
        </p:spPr>
        <p:txBody>
          <a:bodyPr/>
          <a:lstStyle/>
          <a:p>
            <a:pPr>
              <a:buSzPct val="100000"/>
              <a:buFont typeface="Wingdings" pitchFamily="2" charset="2"/>
              <a:buChar char="§"/>
              <a:defRPr/>
            </a:pPr>
            <a:r>
              <a:rPr lang="ru-RU" sz="2000" dirty="0" smtClean="0">
                <a:solidFill>
                  <a:schemeClr val="accent2"/>
                </a:solidFill>
              </a:rPr>
              <a:t>Задание 8 </a:t>
            </a:r>
            <a:r>
              <a:rPr lang="ru-RU" sz="2000" i="1" dirty="0" smtClean="0">
                <a:solidFill>
                  <a:schemeClr val="accent2"/>
                </a:solidFill>
              </a:rPr>
              <a:t>(3-й уровень сложности)</a:t>
            </a:r>
            <a:endParaRPr lang="ru-RU" sz="2000" i="1" dirty="0" smtClean="0"/>
          </a:p>
          <a:p>
            <a:pPr marL="803275" indent="-361950">
              <a:buSzPct val="100000"/>
              <a:buFont typeface="+mj-lt"/>
              <a:buAutoNum type="alphaLcParenR"/>
              <a:defRPr/>
            </a:pPr>
            <a:r>
              <a:rPr lang="ru-RU" sz="2000" dirty="0" smtClean="0"/>
              <a:t>Запишите  шестизначное число, которое делится и на 5 и на 9. В каком порядке вы будете записывать это число? </a:t>
            </a:r>
            <a:endParaRPr lang="ru-RU" sz="2000" i="1" dirty="0" smtClean="0"/>
          </a:p>
        </p:txBody>
      </p:sp>
      <p:sp>
        <p:nvSpPr>
          <p:cNvPr id="14" name="Содержимое 6"/>
          <p:cNvSpPr txBox="1">
            <a:spLocks/>
          </p:cNvSpPr>
          <p:nvPr/>
        </p:nvSpPr>
        <p:spPr bwMode="auto">
          <a:xfrm>
            <a:off x="180975" y="3068638"/>
            <a:ext cx="7775575" cy="1036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803275" indent="-361950" eaLnBrk="0" hangingPunct="0">
              <a:spcBef>
                <a:spcPts val="700"/>
              </a:spcBef>
              <a:buClr>
                <a:schemeClr val="accent2"/>
              </a:buClr>
              <a:buSzPct val="100000"/>
              <a:buFont typeface="+mj-lt"/>
              <a:buAutoNum type="alphaLcParenR" startAt="2"/>
              <a:defRPr/>
            </a:pPr>
            <a:r>
              <a:rPr lang="ru-RU" sz="2000" dirty="0">
                <a:latin typeface="+mn-lt"/>
                <a:cs typeface="+mn-cs"/>
              </a:rPr>
              <a:t>Запишите  пятизначное число, которое делится на 3, но не  делится  на 9. В каком порядке вы будете записывать это число? </a:t>
            </a:r>
            <a:endParaRPr lang="ru-RU" sz="2000" i="1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"/>
          <p:cNvSpPr txBox="1">
            <a:spLocks/>
          </p:cNvSpPr>
          <p:nvPr/>
        </p:nvSpPr>
        <p:spPr bwMode="auto">
          <a:xfrm>
            <a:off x="522288" y="493713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ru-RU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Фаза занятия «Рефлексия»</a:t>
            </a:r>
          </a:p>
        </p:txBody>
      </p:sp>
      <p:sp>
        <p:nvSpPr>
          <p:cNvPr id="34819" name="Содержимое 6"/>
          <p:cNvSpPr>
            <a:spLocks noGrp="1"/>
          </p:cNvSpPr>
          <p:nvPr>
            <p:ph sz="quarter" idx="1"/>
          </p:nvPr>
        </p:nvSpPr>
        <p:spPr>
          <a:xfrm>
            <a:off x="612775" y="1619250"/>
            <a:ext cx="7991475" cy="1036638"/>
          </a:xfrm>
        </p:spPr>
        <p:txBody>
          <a:bodyPr/>
          <a:lstStyle/>
          <a:p>
            <a:pPr marL="3175" indent="358775">
              <a:spcBef>
                <a:spcPts val="600"/>
              </a:spcBef>
              <a:buSzPct val="100000"/>
              <a:buFont typeface="Wingdings" pitchFamily="2" charset="2"/>
              <a:buChar char="§"/>
            </a:pPr>
            <a:r>
              <a:rPr lang="ru-RU" sz="2000" smtClean="0">
                <a:solidFill>
                  <a:schemeClr val="accent2"/>
                </a:solidFill>
              </a:rPr>
              <a:t>Задание 9</a:t>
            </a:r>
            <a:r>
              <a:rPr lang="ru-RU" sz="2000" i="1" smtClean="0">
                <a:solidFill>
                  <a:schemeClr val="accent2"/>
                </a:solidFill>
              </a:rPr>
              <a:t> (3-й уровень сложности)</a:t>
            </a:r>
            <a:endParaRPr lang="ru-RU" sz="2000" i="1" smtClean="0"/>
          </a:p>
          <a:p>
            <a:pPr marL="3175" indent="358775">
              <a:spcBef>
                <a:spcPts val="600"/>
              </a:spcBef>
              <a:buSzPct val="100000"/>
              <a:buFont typeface="Wingdings" pitchFamily="2" charset="2"/>
              <a:buNone/>
            </a:pPr>
            <a:r>
              <a:rPr lang="ru-RU" sz="2000" smtClean="0"/>
              <a:t>Известно, что запись числа не оканчивается цифрой 5.  Делится ли это число на 5? </a:t>
            </a:r>
            <a:endParaRPr lang="ru-RU" sz="2000" i="1" smtClean="0"/>
          </a:p>
        </p:txBody>
      </p:sp>
      <p:grpSp>
        <p:nvGrpSpPr>
          <p:cNvPr id="34820" name="Группа 11"/>
          <p:cNvGrpSpPr>
            <a:grpSpLocks/>
          </p:cNvGrpSpPr>
          <p:nvPr/>
        </p:nvGrpSpPr>
        <p:grpSpPr bwMode="auto">
          <a:xfrm>
            <a:off x="611188" y="4437063"/>
            <a:ext cx="1512887" cy="1512887"/>
            <a:chOff x="611560" y="4437112"/>
            <a:chExt cx="1440160" cy="1512168"/>
          </a:xfrm>
        </p:grpSpPr>
        <p:sp>
          <p:nvSpPr>
            <p:cNvPr id="29" name="Скругленный прямоугольник 28"/>
            <p:cNvSpPr/>
            <p:nvPr/>
          </p:nvSpPr>
          <p:spPr bwMode="auto">
            <a:xfrm>
              <a:off x="611560" y="4437112"/>
              <a:ext cx="1295086" cy="1512168"/>
            </a:xfrm>
            <a:prstGeom prst="roundRect">
              <a:avLst/>
            </a:prstGeom>
            <a:solidFill>
              <a:schemeClr val="bg1"/>
            </a:solidFill>
            <a:ln w="12700">
              <a:solidFill>
                <a:srgbClr val="C0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600" i="1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i="1" dirty="0">
                  <a:solidFill>
                    <a:schemeClr val="tx1"/>
                  </a:solidFill>
                </a:rPr>
                <a:t>Ответ</a:t>
              </a:r>
              <a:endParaRPr lang="en-US" sz="1600" i="1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600" dirty="0">
                <a:solidFill>
                  <a:schemeClr val="tx1"/>
                </a:solidFill>
              </a:endParaRPr>
            </a:p>
          </p:txBody>
        </p:sp>
        <p:sp>
          <p:nvSpPr>
            <p:cNvPr id="30" name="Овал 29"/>
            <p:cNvSpPr/>
            <p:nvPr/>
          </p:nvSpPr>
          <p:spPr bwMode="auto">
            <a:xfrm>
              <a:off x="829171" y="4797303"/>
              <a:ext cx="229700" cy="231665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600"/>
            </a:p>
          </p:txBody>
        </p:sp>
        <p:sp>
          <p:nvSpPr>
            <p:cNvPr id="31" name="Овал 30"/>
            <p:cNvSpPr/>
            <p:nvPr/>
          </p:nvSpPr>
          <p:spPr bwMode="auto">
            <a:xfrm>
              <a:off x="829171" y="5143213"/>
              <a:ext cx="229700" cy="230079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600"/>
            </a:p>
          </p:txBody>
        </p:sp>
        <p:sp>
          <p:nvSpPr>
            <p:cNvPr id="32" name="Прямоугольник 31"/>
            <p:cNvSpPr/>
            <p:nvPr/>
          </p:nvSpPr>
          <p:spPr bwMode="auto">
            <a:xfrm>
              <a:off x="756634" y="5517685"/>
              <a:ext cx="287125" cy="287201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dirty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33" name="TextBox 32"/>
            <p:cNvSpPr txBox="1">
              <a:spLocks noChangeArrowheads="1"/>
            </p:cNvSpPr>
            <p:nvPr/>
          </p:nvSpPr>
          <p:spPr bwMode="auto">
            <a:xfrm>
              <a:off x="1116296" y="4724312"/>
              <a:ext cx="648298" cy="3379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altLang="ru-RU" sz="1600" dirty="0">
                  <a:latin typeface="+mn-lt"/>
                </a:rPr>
                <a:t>Нет</a:t>
              </a:r>
            </a:p>
          </p:txBody>
        </p:sp>
        <p:sp>
          <p:nvSpPr>
            <p:cNvPr id="34" name="TextBox 33"/>
            <p:cNvSpPr txBox="1">
              <a:spLocks noChangeArrowheads="1"/>
            </p:cNvSpPr>
            <p:nvPr/>
          </p:nvSpPr>
          <p:spPr bwMode="auto">
            <a:xfrm>
              <a:off x="1114785" y="5084504"/>
              <a:ext cx="791862" cy="3363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altLang="ru-RU" sz="1600" dirty="0">
                  <a:latin typeface="+mn-lt"/>
                </a:rPr>
                <a:t>Да</a:t>
              </a:r>
            </a:p>
          </p:txBody>
        </p:sp>
        <p:sp>
          <p:nvSpPr>
            <p:cNvPr id="35" name="TextBox 12"/>
            <p:cNvSpPr txBox="1">
              <a:spLocks noChangeArrowheads="1"/>
            </p:cNvSpPr>
            <p:nvPr/>
          </p:nvSpPr>
          <p:spPr bwMode="auto">
            <a:xfrm>
              <a:off x="1043759" y="5517685"/>
              <a:ext cx="1007961" cy="3379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altLang="ru-RU" sz="1600" dirty="0">
                  <a:latin typeface="+mn-lt"/>
                </a:rPr>
                <a:t>Не знаю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2482850" y="2884488"/>
            <a:ext cx="49688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457200" indent="-457200" eaLnBrk="0" hangingPunct="0">
              <a:buClr>
                <a:schemeClr val="accent2"/>
              </a:buClr>
              <a:buFont typeface="+mj-lt"/>
              <a:buAutoNum type="alphaLcParenR"/>
              <a:defRPr/>
            </a:pPr>
            <a:r>
              <a:rPr lang="ru-RU" sz="2000" dirty="0">
                <a:latin typeface="+mn-lt"/>
                <a:ea typeface="Times New Roman" pitchFamily="18" charset="0"/>
              </a:rPr>
              <a:t>207 153 000 036 + 12 402 000 315  </a:t>
            </a:r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auto">
          <a:xfrm>
            <a:off x="2482850" y="4252913"/>
            <a:ext cx="49291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buClr>
                <a:schemeClr val="accent2"/>
              </a:buClr>
              <a:buFont typeface="Tw Cen MT" pitchFamily="34" charset="0"/>
              <a:buAutoNum type="alphaLcParenR" startAt="3"/>
            </a:pPr>
            <a:r>
              <a:rPr lang="ru-RU" sz="200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222 000 111 </a:t>
            </a:r>
            <a:r>
              <a:rPr lang="ru-RU" sz="2000">
                <a:solidFill>
                  <a:srgbClr val="000000"/>
                </a:solidFill>
                <a:latin typeface="Calibri" pitchFamily="34" charset="0"/>
                <a:cs typeface="Times New Roman" pitchFamily="18" charset="0"/>
                <a:sym typeface="Wingdings" pitchFamily="2" charset="2"/>
              </a:rPr>
              <a:t>  560 822 113</a:t>
            </a:r>
            <a:endParaRPr lang="ru-RU" sz="3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2482850" y="3532188"/>
            <a:ext cx="53863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buClr>
                <a:schemeClr val="accent2"/>
              </a:buClr>
              <a:buFont typeface="Tw Cen MT" pitchFamily="34" charset="0"/>
              <a:buAutoNum type="alphaLcParenR" startAt="2"/>
            </a:pPr>
            <a:r>
              <a:rPr lang="ru-RU" sz="200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63 111 111 012 – 111 111 101 001</a:t>
            </a:r>
          </a:p>
        </p:txBody>
      </p:sp>
      <p:sp>
        <p:nvSpPr>
          <p:cNvPr id="23" name="Заголовок 1"/>
          <p:cNvSpPr txBox="1">
            <a:spLocks/>
          </p:cNvSpPr>
          <p:nvPr/>
        </p:nvSpPr>
        <p:spPr bwMode="auto">
          <a:xfrm>
            <a:off x="522288" y="493713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ru-RU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Фаза занятия «Рефлексия»</a:t>
            </a:r>
          </a:p>
        </p:txBody>
      </p:sp>
      <p:sp>
        <p:nvSpPr>
          <p:cNvPr id="24" name="Содержимое 6"/>
          <p:cNvSpPr txBox="1">
            <a:spLocks/>
          </p:cNvSpPr>
          <p:nvPr/>
        </p:nvSpPr>
        <p:spPr bwMode="auto">
          <a:xfrm>
            <a:off x="612775" y="1619250"/>
            <a:ext cx="7775575" cy="103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19088" indent="-319088" eaLnBrk="0" hangingPunct="0">
              <a:spcBef>
                <a:spcPts val="600"/>
              </a:spcBef>
              <a:buClr>
                <a:schemeClr val="accent2"/>
              </a:buClr>
              <a:buSzPct val="100000"/>
              <a:buFont typeface="Wingdings" pitchFamily="2" charset="2"/>
              <a:buChar char="§"/>
              <a:defRPr/>
            </a:pPr>
            <a:r>
              <a:rPr lang="ru-RU" sz="2000" dirty="0">
                <a:solidFill>
                  <a:schemeClr val="accent2"/>
                </a:solidFill>
                <a:latin typeface="+mn-lt"/>
                <a:cs typeface="+mn-cs"/>
              </a:rPr>
              <a:t>Задание 10</a:t>
            </a:r>
            <a:endParaRPr lang="ru-RU" sz="2000" dirty="0">
              <a:latin typeface="+mn-lt"/>
              <a:cs typeface="+mn-cs"/>
            </a:endParaRPr>
          </a:p>
          <a:p>
            <a:pPr marL="323850" indent="324000" eaLnBrk="0" hangingPunct="0">
              <a:spcBef>
                <a:spcPts val="600"/>
              </a:spcBef>
              <a:buClr>
                <a:schemeClr val="accent2"/>
              </a:buClr>
              <a:buSzPct val="100000"/>
              <a:defRPr/>
            </a:pPr>
            <a:r>
              <a:rPr lang="ru-RU" sz="2000" dirty="0">
                <a:latin typeface="+mn-lt"/>
                <a:cs typeface="+mn-cs"/>
              </a:rPr>
              <a:t>Не выполняя действия, установите, д</a:t>
            </a:r>
            <a:r>
              <a:rPr lang="ru-RU" sz="2000" dirty="0">
                <a:latin typeface="+mn-lt"/>
              </a:rPr>
              <a:t>елится ли значение выражения на 2, 3, 4, 5, 9. Ответ обоснуйте.</a:t>
            </a:r>
            <a:endParaRPr lang="ru-RU" sz="2000" i="1" dirty="0">
              <a:latin typeface="+mn-lt"/>
              <a:cs typeface="+mn-cs"/>
            </a:endParaRPr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auto">
          <a:xfrm>
            <a:off x="6659563" y="2884488"/>
            <a:ext cx="7524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eaLnBrk="0" hangingPunct="0"/>
            <a:r>
              <a:rPr lang="ru-RU" sz="200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на 2?</a:t>
            </a:r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6659563" y="2884488"/>
            <a:ext cx="7524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eaLnBrk="0" hangingPunct="0"/>
            <a:r>
              <a:rPr lang="ru-RU" sz="200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на 3?</a:t>
            </a:r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6659563" y="2884488"/>
            <a:ext cx="7524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eaLnBrk="0" hangingPunct="0"/>
            <a:r>
              <a:rPr lang="ru-RU" sz="200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на 4?</a:t>
            </a:r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6659563" y="2884488"/>
            <a:ext cx="7524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eaLnBrk="0" hangingPunct="0"/>
            <a:r>
              <a:rPr lang="ru-RU" sz="200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на 5?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6659563" y="2884488"/>
            <a:ext cx="7524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eaLnBrk="0" hangingPunct="0"/>
            <a:r>
              <a:rPr lang="ru-RU" sz="200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на 9?</a:t>
            </a:r>
          </a:p>
        </p:txBody>
      </p:sp>
      <p:sp>
        <p:nvSpPr>
          <p:cNvPr id="25" name="Овал 24"/>
          <p:cNvSpPr/>
          <p:nvPr/>
        </p:nvSpPr>
        <p:spPr bwMode="auto">
          <a:xfrm>
            <a:off x="7380288" y="2955925"/>
            <a:ext cx="287337" cy="28892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" name="Овал 25"/>
          <p:cNvSpPr/>
          <p:nvPr/>
        </p:nvSpPr>
        <p:spPr bwMode="auto">
          <a:xfrm>
            <a:off x="7380288" y="2955925"/>
            <a:ext cx="287337" cy="287338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7" name="Овал 26"/>
          <p:cNvSpPr/>
          <p:nvPr/>
        </p:nvSpPr>
        <p:spPr bwMode="auto">
          <a:xfrm>
            <a:off x="7380288" y="2955925"/>
            <a:ext cx="287337" cy="28892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8" name="Овал 27"/>
          <p:cNvSpPr/>
          <p:nvPr/>
        </p:nvSpPr>
        <p:spPr bwMode="auto">
          <a:xfrm>
            <a:off x="7380288" y="2955925"/>
            <a:ext cx="287337" cy="28892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" name="Овал 28"/>
          <p:cNvSpPr/>
          <p:nvPr/>
        </p:nvSpPr>
        <p:spPr bwMode="auto">
          <a:xfrm>
            <a:off x="7380288" y="2955925"/>
            <a:ext cx="287337" cy="287338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0" name="Прямоугольник 29"/>
          <p:cNvSpPr>
            <a:spLocks noChangeArrowheads="1"/>
          </p:cNvSpPr>
          <p:nvPr/>
        </p:nvSpPr>
        <p:spPr bwMode="auto">
          <a:xfrm>
            <a:off x="6659563" y="3532188"/>
            <a:ext cx="7524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eaLnBrk="0" hangingPunct="0"/>
            <a:r>
              <a:rPr lang="ru-RU" sz="200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на 2?</a:t>
            </a:r>
          </a:p>
        </p:txBody>
      </p:sp>
      <p:sp>
        <p:nvSpPr>
          <p:cNvPr id="31" name="Прямоугольник 30"/>
          <p:cNvSpPr>
            <a:spLocks noChangeArrowheads="1"/>
          </p:cNvSpPr>
          <p:nvPr/>
        </p:nvSpPr>
        <p:spPr bwMode="auto">
          <a:xfrm>
            <a:off x="6659563" y="3532188"/>
            <a:ext cx="7524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eaLnBrk="0" hangingPunct="0"/>
            <a:r>
              <a:rPr lang="ru-RU" sz="200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на 3?</a:t>
            </a:r>
          </a:p>
        </p:txBody>
      </p:sp>
      <p:sp>
        <p:nvSpPr>
          <p:cNvPr id="32" name="Прямоугольник 31"/>
          <p:cNvSpPr>
            <a:spLocks noChangeArrowheads="1"/>
          </p:cNvSpPr>
          <p:nvPr/>
        </p:nvSpPr>
        <p:spPr bwMode="auto">
          <a:xfrm>
            <a:off x="6659563" y="3532188"/>
            <a:ext cx="7524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eaLnBrk="0" hangingPunct="0"/>
            <a:r>
              <a:rPr lang="ru-RU" sz="200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на 4?</a:t>
            </a:r>
          </a:p>
        </p:txBody>
      </p:sp>
      <p:sp>
        <p:nvSpPr>
          <p:cNvPr id="33" name="Прямоугольник 32"/>
          <p:cNvSpPr>
            <a:spLocks noChangeArrowheads="1"/>
          </p:cNvSpPr>
          <p:nvPr/>
        </p:nvSpPr>
        <p:spPr bwMode="auto">
          <a:xfrm>
            <a:off x="6659563" y="3532188"/>
            <a:ext cx="7524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eaLnBrk="0" hangingPunct="0"/>
            <a:r>
              <a:rPr lang="ru-RU" sz="200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на 5?</a:t>
            </a:r>
          </a:p>
        </p:txBody>
      </p:sp>
      <p:sp>
        <p:nvSpPr>
          <p:cNvPr id="34" name="Прямоугольник 33"/>
          <p:cNvSpPr>
            <a:spLocks noChangeArrowheads="1"/>
          </p:cNvSpPr>
          <p:nvPr/>
        </p:nvSpPr>
        <p:spPr bwMode="auto">
          <a:xfrm>
            <a:off x="6659563" y="3532188"/>
            <a:ext cx="7524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eaLnBrk="0" hangingPunct="0"/>
            <a:r>
              <a:rPr lang="ru-RU" sz="200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на 9?</a:t>
            </a:r>
          </a:p>
        </p:txBody>
      </p:sp>
      <p:sp>
        <p:nvSpPr>
          <p:cNvPr id="35" name="Овал 34"/>
          <p:cNvSpPr/>
          <p:nvPr/>
        </p:nvSpPr>
        <p:spPr bwMode="auto">
          <a:xfrm>
            <a:off x="7380288" y="3605213"/>
            <a:ext cx="287337" cy="28892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6" name="Овал 35"/>
          <p:cNvSpPr/>
          <p:nvPr/>
        </p:nvSpPr>
        <p:spPr bwMode="auto">
          <a:xfrm>
            <a:off x="7380288" y="3605213"/>
            <a:ext cx="287337" cy="287337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7" name="Овал 36"/>
          <p:cNvSpPr/>
          <p:nvPr/>
        </p:nvSpPr>
        <p:spPr bwMode="auto">
          <a:xfrm>
            <a:off x="7380288" y="3605213"/>
            <a:ext cx="287337" cy="28892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8" name="Овал 37"/>
          <p:cNvSpPr/>
          <p:nvPr/>
        </p:nvSpPr>
        <p:spPr bwMode="auto">
          <a:xfrm>
            <a:off x="7380288" y="3605213"/>
            <a:ext cx="287337" cy="28892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9" name="Овал 38"/>
          <p:cNvSpPr/>
          <p:nvPr/>
        </p:nvSpPr>
        <p:spPr bwMode="auto">
          <a:xfrm>
            <a:off x="7380288" y="3605213"/>
            <a:ext cx="287337" cy="287337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0" name="Прямоугольник 39"/>
          <p:cNvSpPr>
            <a:spLocks noChangeArrowheads="1"/>
          </p:cNvSpPr>
          <p:nvPr/>
        </p:nvSpPr>
        <p:spPr bwMode="auto">
          <a:xfrm>
            <a:off x="6011863" y="4252913"/>
            <a:ext cx="7524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eaLnBrk="0" hangingPunct="0"/>
            <a:r>
              <a:rPr lang="ru-RU" sz="200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на 2?</a:t>
            </a:r>
          </a:p>
        </p:txBody>
      </p:sp>
      <p:sp>
        <p:nvSpPr>
          <p:cNvPr id="41" name="Прямоугольник 40"/>
          <p:cNvSpPr>
            <a:spLocks noChangeArrowheads="1"/>
          </p:cNvSpPr>
          <p:nvPr/>
        </p:nvSpPr>
        <p:spPr bwMode="auto">
          <a:xfrm>
            <a:off x="6011863" y="4252913"/>
            <a:ext cx="7524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eaLnBrk="0" hangingPunct="0"/>
            <a:r>
              <a:rPr lang="ru-RU" sz="200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на 3?</a:t>
            </a:r>
          </a:p>
        </p:txBody>
      </p:sp>
      <p:sp>
        <p:nvSpPr>
          <p:cNvPr id="42" name="Прямоугольник 41"/>
          <p:cNvSpPr>
            <a:spLocks noChangeArrowheads="1"/>
          </p:cNvSpPr>
          <p:nvPr/>
        </p:nvSpPr>
        <p:spPr bwMode="auto">
          <a:xfrm>
            <a:off x="6011863" y="4252913"/>
            <a:ext cx="7524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eaLnBrk="0" hangingPunct="0"/>
            <a:r>
              <a:rPr lang="ru-RU" sz="200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на 4?</a:t>
            </a:r>
          </a:p>
        </p:txBody>
      </p:sp>
      <p:sp>
        <p:nvSpPr>
          <p:cNvPr id="43" name="Прямоугольник 42"/>
          <p:cNvSpPr>
            <a:spLocks noChangeArrowheads="1"/>
          </p:cNvSpPr>
          <p:nvPr/>
        </p:nvSpPr>
        <p:spPr bwMode="auto">
          <a:xfrm>
            <a:off x="6011863" y="4252913"/>
            <a:ext cx="7524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eaLnBrk="0" hangingPunct="0"/>
            <a:r>
              <a:rPr lang="ru-RU" sz="200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на 5?</a:t>
            </a:r>
          </a:p>
        </p:txBody>
      </p:sp>
      <p:sp>
        <p:nvSpPr>
          <p:cNvPr id="44" name="Прямоугольник 43"/>
          <p:cNvSpPr>
            <a:spLocks noChangeArrowheads="1"/>
          </p:cNvSpPr>
          <p:nvPr/>
        </p:nvSpPr>
        <p:spPr bwMode="auto">
          <a:xfrm>
            <a:off x="6011863" y="4252913"/>
            <a:ext cx="7524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eaLnBrk="0" hangingPunct="0"/>
            <a:r>
              <a:rPr lang="ru-RU" sz="200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на 9?</a:t>
            </a:r>
          </a:p>
        </p:txBody>
      </p:sp>
      <p:sp>
        <p:nvSpPr>
          <p:cNvPr id="45" name="Овал 44"/>
          <p:cNvSpPr/>
          <p:nvPr/>
        </p:nvSpPr>
        <p:spPr bwMode="auto">
          <a:xfrm>
            <a:off x="6732588" y="4324350"/>
            <a:ext cx="287337" cy="28892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6" name="Овал 45"/>
          <p:cNvSpPr/>
          <p:nvPr/>
        </p:nvSpPr>
        <p:spPr bwMode="auto">
          <a:xfrm>
            <a:off x="6732588" y="4324350"/>
            <a:ext cx="287337" cy="287338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7" name="Овал 46"/>
          <p:cNvSpPr/>
          <p:nvPr/>
        </p:nvSpPr>
        <p:spPr bwMode="auto">
          <a:xfrm>
            <a:off x="6732588" y="4324350"/>
            <a:ext cx="287337" cy="28892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8" name="Овал 47"/>
          <p:cNvSpPr/>
          <p:nvPr/>
        </p:nvSpPr>
        <p:spPr bwMode="auto">
          <a:xfrm>
            <a:off x="6732588" y="4324350"/>
            <a:ext cx="287337" cy="28892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9" name="Овал 48"/>
          <p:cNvSpPr/>
          <p:nvPr/>
        </p:nvSpPr>
        <p:spPr bwMode="auto">
          <a:xfrm>
            <a:off x="6732588" y="4324350"/>
            <a:ext cx="287337" cy="287338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35877" name="Группа 49"/>
          <p:cNvGrpSpPr>
            <a:grpSpLocks/>
          </p:cNvGrpSpPr>
          <p:nvPr/>
        </p:nvGrpSpPr>
        <p:grpSpPr bwMode="auto">
          <a:xfrm>
            <a:off x="611188" y="4437063"/>
            <a:ext cx="1512887" cy="1512887"/>
            <a:chOff x="611560" y="4437112"/>
            <a:chExt cx="1440160" cy="1512168"/>
          </a:xfrm>
        </p:grpSpPr>
        <p:sp>
          <p:nvSpPr>
            <p:cNvPr id="51" name="Скругленный прямоугольник 50"/>
            <p:cNvSpPr/>
            <p:nvPr/>
          </p:nvSpPr>
          <p:spPr bwMode="auto">
            <a:xfrm>
              <a:off x="611560" y="4437112"/>
              <a:ext cx="1295086" cy="1512168"/>
            </a:xfrm>
            <a:prstGeom prst="roundRect">
              <a:avLst/>
            </a:prstGeom>
            <a:solidFill>
              <a:schemeClr val="bg1"/>
            </a:solidFill>
            <a:ln w="12700">
              <a:solidFill>
                <a:srgbClr val="C0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600" i="1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i="1" dirty="0">
                  <a:solidFill>
                    <a:schemeClr val="tx1"/>
                  </a:solidFill>
                </a:rPr>
                <a:t>Ответ</a:t>
              </a:r>
              <a:endParaRPr lang="en-US" sz="1600" i="1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600" dirty="0">
                <a:solidFill>
                  <a:schemeClr val="tx1"/>
                </a:solidFill>
              </a:endParaRPr>
            </a:p>
          </p:txBody>
        </p:sp>
        <p:sp>
          <p:nvSpPr>
            <p:cNvPr id="52" name="Овал 51"/>
            <p:cNvSpPr/>
            <p:nvPr/>
          </p:nvSpPr>
          <p:spPr bwMode="auto">
            <a:xfrm>
              <a:off x="829171" y="4797303"/>
              <a:ext cx="229700" cy="231665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600"/>
            </a:p>
          </p:txBody>
        </p:sp>
        <p:sp>
          <p:nvSpPr>
            <p:cNvPr id="53" name="Овал 52"/>
            <p:cNvSpPr/>
            <p:nvPr/>
          </p:nvSpPr>
          <p:spPr bwMode="auto">
            <a:xfrm>
              <a:off x="829171" y="5143213"/>
              <a:ext cx="229700" cy="230079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600"/>
            </a:p>
          </p:txBody>
        </p:sp>
        <p:sp>
          <p:nvSpPr>
            <p:cNvPr id="54" name="Прямоугольник 53"/>
            <p:cNvSpPr/>
            <p:nvPr/>
          </p:nvSpPr>
          <p:spPr bwMode="auto">
            <a:xfrm>
              <a:off x="756634" y="5517685"/>
              <a:ext cx="287125" cy="287201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dirty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55" name="TextBox 54"/>
            <p:cNvSpPr txBox="1">
              <a:spLocks noChangeArrowheads="1"/>
            </p:cNvSpPr>
            <p:nvPr/>
          </p:nvSpPr>
          <p:spPr bwMode="auto">
            <a:xfrm>
              <a:off x="1116296" y="4724312"/>
              <a:ext cx="648298" cy="3379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altLang="ru-RU" sz="1600" dirty="0">
                  <a:latin typeface="+mn-lt"/>
                </a:rPr>
                <a:t>Нет</a:t>
              </a:r>
            </a:p>
          </p:txBody>
        </p:sp>
        <p:sp>
          <p:nvSpPr>
            <p:cNvPr id="56" name="TextBox 55"/>
            <p:cNvSpPr txBox="1">
              <a:spLocks noChangeArrowheads="1"/>
            </p:cNvSpPr>
            <p:nvPr/>
          </p:nvSpPr>
          <p:spPr bwMode="auto">
            <a:xfrm>
              <a:off x="1114785" y="5084504"/>
              <a:ext cx="791862" cy="3363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altLang="ru-RU" sz="1600" dirty="0">
                  <a:latin typeface="+mn-lt"/>
                </a:rPr>
                <a:t>Да</a:t>
              </a:r>
            </a:p>
          </p:txBody>
        </p:sp>
        <p:sp>
          <p:nvSpPr>
            <p:cNvPr id="57" name="TextBox 12"/>
            <p:cNvSpPr txBox="1">
              <a:spLocks noChangeArrowheads="1"/>
            </p:cNvSpPr>
            <p:nvPr/>
          </p:nvSpPr>
          <p:spPr bwMode="auto">
            <a:xfrm>
              <a:off x="1043759" y="5517685"/>
              <a:ext cx="1007961" cy="3379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altLang="ru-RU" sz="1600" dirty="0">
                  <a:latin typeface="+mn-lt"/>
                </a:rPr>
                <a:t>Не знаю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6" grpId="0"/>
      <p:bldP spid="16" grpId="1"/>
      <p:bldP spid="18" grpId="0"/>
      <p:bldP spid="18" grpId="1"/>
      <p:bldP spid="19" grpId="0"/>
      <p:bldP spid="19" grpId="1"/>
      <p:bldP spid="21" grpId="0"/>
      <p:bldP spid="22" grpId="0"/>
      <p:bldP spid="22" grpId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/>
      <p:bldP spid="30" grpId="1"/>
      <p:bldP spid="31" grpId="0"/>
      <p:bldP spid="31" grpId="1"/>
      <p:bldP spid="32" grpId="0"/>
      <p:bldP spid="32" grpId="1"/>
      <p:bldP spid="33" grpId="0"/>
      <p:bldP spid="34" grpId="0"/>
      <p:bldP spid="34" grpId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/>
      <p:bldP spid="40" grpId="1"/>
      <p:bldP spid="41" grpId="0"/>
      <p:bldP spid="41" grpId="1"/>
      <p:bldP spid="42" grpId="0"/>
      <p:bldP spid="42" grpId="1"/>
      <p:bldP spid="43" grpId="0"/>
      <p:bldP spid="44" grpId="0"/>
      <p:bldP spid="44" grpId="1"/>
      <p:bldP spid="45" grpId="0" animBg="1"/>
      <p:bldP spid="45" grpId="1" animBg="1"/>
      <p:bldP spid="46" grpId="0" animBg="1"/>
      <p:bldP spid="46" grpId="1" animBg="1"/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 txBox="1">
            <a:spLocks/>
          </p:cNvSpPr>
          <p:nvPr/>
        </p:nvSpPr>
        <p:spPr bwMode="auto">
          <a:xfrm>
            <a:off x="522288" y="493713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ru-RU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Фаза занятия «Рефлексия»</a:t>
            </a:r>
          </a:p>
        </p:txBody>
      </p:sp>
      <p:sp>
        <p:nvSpPr>
          <p:cNvPr id="32771" name="Содержимое 6"/>
          <p:cNvSpPr txBox="1">
            <a:spLocks/>
          </p:cNvSpPr>
          <p:nvPr/>
        </p:nvSpPr>
        <p:spPr bwMode="auto">
          <a:xfrm>
            <a:off x="612775" y="1619250"/>
            <a:ext cx="7775575" cy="103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indent="273050" eaLnBrk="0" hangingPunct="0">
              <a:spcBef>
                <a:spcPts val="600"/>
              </a:spcBef>
              <a:buClr>
                <a:schemeClr val="accent2"/>
              </a:buClr>
              <a:buSzPct val="100000"/>
              <a:buFont typeface="Wingdings" pitchFamily="2" charset="2"/>
              <a:buChar char="§"/>
              <a:tabLst>
                <a:tab pos="1255713" algn="l"/>
              </a:tabLst>
              <a:defRPr/>
            </a:pPr>
            <a:r>
              <a:rPr lang="ru-RU" sz="2000" dirty="0">
                <a:solidFill>
                  <a:schemeClr val="accent2"/>
                </a:solidFill>
                <a:latin typeface="Calibri" pitchFamily="34" charset="0"/>
              </a:rPr>
              <a:t> </a:t>
            </a:r>
            <a:r>
              <a:rPr lang="ru-RU" sz="2000" dirty="0">
                <a:solidFill>
                  <a:schemeClr val="accent2"/>
                </a:solidFill>
                <a:latin typeface="+mn-lt"/>
              </a:rPr>
              <a:t>Задание 11</a:t>
            </a:r>
            <a:endParaRPr lang="ru-RU" sz="2000" dirty="0">
              <a:latin typeface="+mn-lt"/>
            </a:endParaRPr>
          </a:p>
          <a:p>
            <a:pPr marL="324000" indent="324000">
              <a:spcBef>
                <a:spcPts val="600"/>
              </a:spcBef>
              <a:defRPr/>
            </a:pPr>
            <a:r>
              <a:rPr lang="ru-RU" sz="2000" dirty="0">
                <a:latin typeface="Calibri" pitchFamily="34" charset="0"/>
              </a:rPr>
              <a:t>Делится ли  </a:t>
            </a:r>
            <a:r>
              <a:rPr lang="ru-RU" sz="2000" dirty="0">
                <a:latin typeface="Calibri" pitchFamily="34" charset="0"/>
                <a:cs typeface="Times New Roman" pitchFamily="18" charset="0"/>
              </a:rPr>
              <a:t>222 000 111 </a:t>
            </a:r>
            <a:r>
              <a:rPr lang="ru-RU" sz="2000" dirty="0">
                <a:latin typeface="Calibri" pitchFamily="34" charset="0"/>
                <a:cs typeface="Times New Roman" pitchFamily="18" charset="0"/>
                <a:sym typeface="Wingdings" pitchFamily="2" charset="2"/>
              </a:rPr>
              <a:t>  560 024 на  </a:t>
            </a:r>
            <a:r>
              <a:rPr lang="ru-RU" sz="2000" dirty="0">
                <a:latin typeface="Calibri" pitchFamily="34" charset="0"/>
              </a:rPr>
              <a:t>4 </a:t>
            </a:r>
            <a:r>
              <a:rPr lang="ru-RU" sz="2000" dirty="0">
                <a:latin typeface="Calibri" pitchFamily="34" charset="0"/>
                <a:sym typeface="Wingdings" pitchFamily="2" charset="2"/>
              </a:rPr>
              <a:t> 9? Ответ обоснуйте</a:t>
            </a:r>
            <a:r>
              <a:rPr lang="ru-RU" sz="2000" dirty="0">
                <a:latin typeface="Calibri" pitchFamily="34" charset="0"/>
              </a:rPr>
              <a:t>.</a:t>
            </a:r>
          </a:p>
          <a:p>
            <a:pPr marL="319088" indent="-319088" eaLnBrk="0" hangingPunct="0">
              <a:spcBef>
                <a:spcPts val="600"/>
              </a:spcBef>
              <a:buClr>
                <a:schemeClr val="accent2"/>
              </a:buClr>
              <a:buSzPct val="100000"/>
              <a:buFont typeface="Wingdings" pitchFamily="2" charset="2"/>
              <a:buNone/>
              <a:defRPr/>
            </a:pPr>
            <a:endParaRPr lang="ru-RU" sz="2000" i="1" dirty="0">
              <a:latin typeface="Calibri" pitchFamily="34" charset="0"/>
            </a:endParaRPr>
          </a:p>
        </p:txBody>
      </p:sp>
      <p:sp>
        <p:nvSpPr>
          <p:cNvPr id="10" name="Содержимое 6"/>
          <p:cNvSpPr txBox="1">
            <a:spLocks/>
          </p:cNvSpPr>
          <p:nvPr/>
        </p:nvSpPr>
        <p:spPr bwMode="auto">
          <a:xfrm>
            <a:off x="611188" y="2924175"/>
            <a:ext cx="7775575" cy="103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19088" indent="-319088" eaLnBrk="0" hangingPunct="0">
              <a:spcBef>
                <a:spcPts val="600"/>
              </a:spcBef>
              <a:buClr>
                <a:schemeClr val="accent2"/>
              </a:buClr>
              <a:buSzPct val="100000"/>
              <a:buFont typeface="Wingdings" pitchFamily="2" charset="2"/>
              <a:buChar char="§"/>
              <a:tabLst>
                <a:tab pos="1255713" algn="l"/>
              </a:tabLst>
            </a:pPr>
            <a:r>
              <a:rPr lang="ru-RU" sz="2000">
                <a:solidFill>
                  <a:schemeClr val="accent2"/>
                </a:solidFill>
                <a:latin typeface="Calibri" pitchFamily="34" charset="0"/>
              </a:rPr>
              <a:t>Задание 12</a:t>
            </a:r>
            <a:endParaRPr lang="ru-RU" sz="2000">
              <a:latin typeface="Calibri" pitchFamily="34" charset="0"/>
            </a:endParaRPr>
          </a:p>
          <a:p>
            <a:pPr marL="319088" indent="-319088">
              <a:spcBef>
                <a:spcPts val="600"/>
              </a:spcBef>
              <a:tabLst>
                <a:tab pos="1255713" algn="l"/>
              </a:tabLst>
            </a:pPr>
            <a:r>
              <a:rPr lang="ru-RU" sz="2000">
                <a:latin typeface="Calibri" pitchFamily="34" charset="0"/>
              </a:rPr>
              <a:t>    Делится ли  </a:t>
            </a:r>
            <a:r>
              <a:rPr lang="ru-RU" sz="2000">
                <a:latin typeface="Calibri" pitchFamily="34" charset="0"/>
                <a:cs typeface="Times New Roman" pitchFamily="18" charset="0"/>
              </a:rPr>
              <a:t>222 000 111 </a:t>
            </a:r>
            <a:r>
              <a:rPr lang="ru-RU" sz="2000">
                <a:latin typeface="Calibri" pitchFamily="34" charset="0"/>
                <a:cs typeface="Times New Roman" pitchFamily="18" charset="0"/>
                <a:sym typeface="Wingdings" pitchFamily="2" charset="2"/>
              </a:rPr>
              <a:t>  560 024 на 12? Ответ обоснуйте</a:t>
            </a:r>
            <a:r>
              <a:rPr lang="ru-RU" sz="2000">
                <a:latin typeface="Calibri" pitchFamily="34" charset="0"/>
              </a:rPr>
              <a:t>.</a:t>
            </a:r>
          </a:p>
          <a:p>
            <a:pPr marL="319088" indent="-319088" eaLnBrk="0" hangingPunct="0">
              <a:spcBef>
                <a:spcPts val="600"/>
              </a:spcBef>
              <a:buClr>
                <a:schemeClr val="accent2"/>
              </a:buClr>
              <a:buSzPct val="100000"/>
              <a:buFont typeface="Wingdings" pitchFamily="2" charset="2"/>
              <a:buNone/>
              <a:tabLst>
                <a:tab pos="1255713" algn="l"/>
              </a:tabLst>
            </a:pPr>
            <a:endParaRPr lang="ru-RU" sz="2000" i="1">
              <a:latin typeface="Calibri" pitchFamily="34" charset="0"/>
            </a:endParaRPr>
          </a:p>
        </p:txBody>
      </p:sp>
      <p:grpSp>
        <p:nvGrpSpPr>
          <p:cNvPr id="36869" name="Группа 14"/>
          <p:cNvGrpSpPr>
            <a:grpSpLocks/>
          </p:cNvGrpSpPr>
          <p:nvPr/>
        </p:nvGrpSpPr>
        <p:grpSpPr bwMode="auto">
          <a:xfrm>
            <a:off x="611188" y="4437063"/>
            <a:ext cx="1512887" cy="1512887"/>
            <a:chOff x="611560" y="4437112"/>
            <a:chExt cx="1440160" cy="1512168"/>
          </a:xfrm>
        </p:grpSpPr>
        <p:sp>
          <p:nvSpPr>
            <p:cNvPr id="16" name="Скругленный прямоугольник 15"/>
            <p:cNvSpPr/>
            <p:nvPr/>
          </p:nvSpPr>
          <p:spPr bwMode="auto">
            <a:xfrm>
              <a:off x="611560" y="4437112"/>
              <a:ext cx="1295086" cy="1512168"/>
            </a:xfrm>
            <a:prstGeom prst="roundRect">
              <a:avLst/>
            </a:prstGeom>
            <a:solidFill>
              <a:schemeClr val="bg1"/>
            </a:solidFill>
            <a:ln w="12700">
              <a:solidFill>
                <a:srgbClr val="C0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600" i="1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i="1" dirty="0">
                  <a:solidFill>
                    <a:schemeClr val="tx1"/>
                  </a:solidFill>
                </a:rPr>
                <a:t>Ответ</a:t>
              </a:r>
              <a:endParaRPr lang="en-US" sz="1600" i="1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600" dirty="0">
                <a:solidFill>
                  <a:schemeClr val="tx1"/>
                </a:solidFill>
              </a:endParaRPr>
            </a:p>
          </p:txBody>
        </p:sp>
        <p:sp>
          <p:nvSpPr>
            <p:cNvPr id="17" name="Овал 16"/>
            <p:cNvSpPr/>
            <p:nvPr/>
          </p:nvSpPr>
          <p:spPr bwMode="auto">
            <a:xfrm>
              <a:off x="829171" y="4797303"/>
              <a:ext cx="229700" cy="231665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600"/>
            </a:p>
          </p:txBody>
        </p:sp>
        <p:sp>
          <p:nvSpPr>
            <p:cNvPr id="18" name="Овал 17"/>
            <p:cNvSpPr/>
            <p:nvPr/>
          </p:nvSpPr>
          <p:spPr bwMode="auto">
            <a:xfrm>
              <a:off x="829171" y="5143213"/>
              <a:ext cx="229700" cy="230079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600"/>
            </a:p>
          </p:txBody>
        </p:sp>
        <p:sp>
          <p:nvSpPr>
            <p:cNvPr id="19" name="Прямоугольник 18"/>
            <p:cNvSpPr/>
            <p:nvPr/>
          </p:nvSpPr>
          <p:spPr bwMode="auto">
            <a:xfrm>
              <a:off x="756634" y="5517685"/>
              <a:ext cx="287125" cy="287201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dirty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20" name="TextBox 19"/>
            <p:cNvSpPr txBox="1">
              <a:spLocks noChangeArrowheads="1"/>
            </p:cNvSpPr>
            <p:nvPr/>
          </p:nvSpPr>
          <p:spPr bwMode="auto">
            <a:xfrm>
              <a:off x="1116296" y="4724312"/>
              <a:ext cx="648298" cy="3379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altLang="ru-RU" sz="1600" dirty="0">
                  <a:latin typeface="+mn-lt"/>
                </a:rPr>
                <a:t>Нет</a:t>
              </a:r>
            </a:p>
          </p:txBody>
        </p:sp>
        <p:sp>
          <p:nvSpPr>
            <p:cNvPr id="21" name="TextBox 20"/>
            <p:cNvSpPr txBox="1">
              <a:spLocks noChangeArrowheads="1"/>
            </p:cNvSpPr>
            <p:nvPr/>
          </p:nvSpPr>
          <p:spPr bwMode="auto">
            <a:xfrm>
              <a:off x="1114785" y="5084504"/>
              <a:ext cx="791862" cy="3363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altLang="ru-RU" sz="1600" dirty="0">
                  <a:latin typeface="+mn-lt"/>
                </a:rPr>
                <a:t>Да</a:t>
              </a:r>
            </a:p>
          </p:txBody>
        </p:sp>
        <p:sp>
          <p:nvSpPr>
            <p:cNvPr id="22" name="TextBox 12"/>
            <p:cNvSpPr txBox="1">
              <a:spLocks noChangeArrowheads="1"/>
            </p:cNvSpPr>
            <p:nvPr/>
          </p:nvSpPr>
          <p:spPr bwMode="auto">
            <a:xfrm>
              <a:off x="1043759" y="5517685"/>
              <a:ext cx="1007961" cy="3379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altLang="ru-RU" sz="1600" dirty="0">
                  <a:latin typeface="+mn-lt"/>
                </a:rPr>
                <a:t>Не знаю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 txBox="1">
            <a:spLocks/>
          </p:cNvSpPr>
          <p:nvPr/>
        </p:nvSpPr>
        <p:spPr bwMode="auto">
          <a:xfrm>
            <a:off x="522288" y="493713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ru-RU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Фаза занятия «Рефлексия»</a:t>
            </a:r>
          </a:p>
        </p:txBody>
      </p:sp>
      <p:sp>
        <p:nvSpPr>
          <p:cNvPr id="33795" name="Содержимое 6"/>
          <p:cNvSpPr txBox="1">
            <a:spLocks/>
          </p:cNvSpPr>
          <p:nvPr/>
        </p:nvSpPr>
        <p:spPr bwMode="auto">
          <a:xfrm>
            <a:off x="468313" y="1619250"/>
            <a:ext cx="7775575" cy="238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19088" indent="-319088" eaLnBrk="0" hangingPunct="0">
              <a:spcBef>
                <a:spcPts val="600"/>
              </a:spcBef>
              <a:buClr>
                <a:schemeClr val="accent2"/>
              </a:buClr>
              <a:buSzPct val="100000"/>
              <a:buFont typeface="Wingdings" pitchFamily="2" charset="2"/>
              <a:buChar char="§"/>
              <a:defRPr/>
            </a:pPr>
            <a:r>
              <a:rPr lang="ru-RU" sz="2000" dirty="0">
                <a:solidFill>
                  <a:schemeClr val="accent2"/>
                </a:solidFill>
                <a:latin typeface="Calibri" pitchFamily="34" charset="0"/>
              </a:rPr>
              <a:t>Задание с самопроверкой</a:t>
            </a:r>
          </a:p>
          <a:p>
            <a:pPr marL="361950" indent="363538" eaLnBrk="0" hangingPunct="0">
              <a:spcBef>
                <a:spcPts val="600"/>
              </a:spcBef>
              <a:buClr>
                <a:schemeClr val="accent2"/>
              </a:buClr>
              <a:buSzPct val="100000"/>
              <a:defRPr/>
            </a:pPr>
            <a:r>
              <a:rPr lang="ru-RU" sz="2000" dirty="0">
                <a:latin typeface="+mn-lt"/>
              </a:rPr>
              <a:t>Из ряда чисел 312, 2250, 250500 выпишите те числа, которые:</a:t>
            </a:r>
          </a:p>
          <a:p>
            <a:pPr marL="361950" indent="363538" eaLnBrk="0" hangingPunct="0">
              <a:spcBef>
                <a:spcPts val="600"/>
              </a:spcBef>
              <a:buClr>
                <a:schemeClr val="accent2"/>
              </a:buClr>
              <a:buSzPct val="100000"/>
              <a:buFont typeface="+mj-lt"/>
              <a:buAutoNum type="alphaLcParenR"/>
              <a:defRPr/>
            </a:pPr>
            <a:r>
              <a:rPr lang="ru-RU" sz="2000" dirty="0">
                <a:latin typeface="+mn-lt"/>
              </a:rPr>
              <a:t>делятся на 2;</a:t>
            </a:r>
          </a:p>
          <a:p>
            <a:pPr marL="361950" indent="363538" eaLnBrk="0" hangingPunct="0">
              <a:spcBef>
                <a:spcPts val="600"/>
              </a:spcBef>
              <a:buClr>
                <a:schemeClr val="accent2"/>
              </a:buClr>
              <a:buSzPct val="100000"/>
              <a:buFont typeface="+mj-lt"/>
              <a:buAutoNum type="alphaLcParenR"/>
              <a:defRPr/>
            </a:pPr>
            <a:r>
              <a:rPr lang="ru-RU" sz="2000" dirty="0">
                <a:latin typeface="+mn-lt"/>
              </a:rPr>
              <a:t>делятся на 4;</a:t>
            </a:r>
          </a:p>
          <a:p>
            <a:pPr marL="361950" indent="363538" eaLnBrk="0" hangingPunct="0">
              <a:spcBef>
                <a:spcPts val="600"/>
              </a:spcBef>
              <a:buClr>
                <a:schemeClr val="accent2"/>
              </a:buClr>
              <a:buSzPct val="100000"/>
              <a:buFont typeface="+mj-lt"/>
              <a:buAutoNum type="alphaLcParenR"/>
              <a:defRPr/>
            </a:pPr>
            <a:r>
              <a:rPr lang="ru-RU" sz="2000" dirty="0">
                <a:latin typeface="+mn-lt"/>
              </a:rPr>
              <a:t>делятся на 3, но не делятся на 9;</a:t>
            </a:r>
          </a:p>
          <a:p>
            <a:pPr marL="361950" indent="363538" eaLnBrk="0" hangingPunct="0">
              <a:spcBef>
                <a:spcPts val="600"/>
              </a:spcBef>
              <a:buClr>
                <a:schemeClr val="accent2"/>
              </a:buClr>
              <a:buSzPct val="100000"/>
              <a:buFont typeface="+mj-lt"/>
              <a:buAutoNum type="alphaLcParenR"/>
              <a:defRPr/>
            </a:pPr>
            <a:r>
              <a:rPr lang="ru-RU" sz="2000" dirty="0">
                <a:latin typeface="+mn-lt"/>
              </a:rPr>
              <a:t>делятся и на 5 и на 3.</a:t>
            </a:r>
          </a:p>
          <a:p>
            <a:pPr marL="457200" indent="-457200" eaLnBrk="0" hangingPunct="0">
              <a:spcBef>
                <a:spcPts val="600"/>
              </a:spcBef>
              <a:buClr>
                <a:schemeClr val="accent2"/>
              </a:buClr>
              <a:buSzPct val="100000"/>
              <a:buFont typeface="+mj-lt"/>
              <a:buAutoNum type="alphaLcParenR"/>
              <a:defRPr/>
            </a:pPr>
            <a:endParaRPr lang="ru-RU" sz="2000" dirty="0">
              <a:latin typeface="+mn-lt"/>
            </a:endParaRPr>
          </a:p>
          <a:p>
            <a:pPr marL="457200" indent="-457200" eaLnBrk="0" hangingPunct="0">
              <a:spcBef>
                <a:spcPts val="600"/>
              </a:spcBef>
              <a:buClr>
                <a:schemeClr val="accent2"/>
              </a:buClr>
              <a:buSzPct val="100000"/>
              <a:defRPr/>
            </a:pPr>
            <a:endParaRPr lang="ru-RU" sz="2000" dirty="0">
              <a:latin typeface="+mn-lt"/>
            </a:endParaRPr>
          </a:p>
          <a:p>
            <a:pPr marL="319088" indent="-319088" eaLnBrk="0" hangingPunct="0">
              <a:spcBef>
                <a:spcPts val="600"/>
              </a:spcBef>
              <a:buClr>
                <a:schemeClr val="accent2"/>
              </a:buClr>
              <a:buSzPct val="100000"/>
              <a:buFont typeface="Wingdings" pitchFamily="2" charset="2"/>
              <a:buNone/>
              <a:defRPr/>
            </a:pPr>
            <a:endParaRPr lang="ru-RU" sz="2000" i="1" dirty="0">
              <a:latin typeface="Calibri" pitchFamily="34" charset="0"/>
            </a:endParaRPr>
          </a:p>
        </p:txBody>
      </p:sp>
      <p:sp>
        <p:nvSpPr>
          <p:cNvPr id="10" name="Содержимое 6"/>
          <p:cNvSpPr txBox="1">
            <a:spLocks/>
          </p:cNvSpPr>
          <p:nvPr/>
        </p:nvSpPr>
        <p:spPr bwMode="auto">
          <a:xfrm>
            <a:off x="611188" y="4479925"/>
            <a:ext cx="7775575" cy="103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19088" indent="-319088" eaLnBrk="0" hangingPunct="0">
              <a:spcBef>
                <a:spcPts val="600"/>
              </a:spcBef>
              <a:buClr>
                <a:schemeClr val="accent2"/>
              </a:buClr>
              <a:buSzPct val="100000"/>
              <a:buFont typeface="Wingdings" pitchFamily="2" charset="2"/>
              <a:buChar char="§"/>
              <a:defRPr/>
            </a:pPr>
            <a:r>
              <a:rPr lang="ru-RU" sz="2000" i="1" dirty="0">
                <a:solidFill>
                  <a:schemeClr val="accent2"/>
                </a:solidFill>
                <a:latin typeface="Calibri" pitchFamily="34" charset="0"/>
              </a:rPr>
              <a:t>Дополнительное задание </a:t>
            </a:r>
            <a:endParaRPr lang="ru-RU" sz="2000" i="1" dirty="0">
              <a:latin typeface="Calibri" pitchFamily="34" charset="0"/>
            </a:endParaRPr>
          </a:p>
          <a:p>
            <a:pPr marL="324000" indent="324000">
              <a:spcBef>
                <a:spcPts val="600"/>
              </a:spcBef>
              <a:buSzPct val="100000"/>
              <a:buFont typeface="Wingdings" pitchFamily="2" charset="2"/>
              <a:buNone/>
              <a:defRPr/>
            </a:pPr>
            <a:r>
              <a:rPr lang="ru-RU" sz="2000" dirty="0">
                <a:latin typeface="+mn-lt"/>
              </a:rPr>
              <a:t>Делится ли на 9 число  10</a:t>
            </a:r>
            <a:r>
              <a:rPr lang="ru-RU" sz="2000" baseline="30000" dirty="0">
                <a:latin typeface="+mn-lt"/>
              </a:rPr>
              <a:t> 12</a:t>
            </a:r>
            <a:r>
              <a:rPr lang="ru-RU" sz="2000" dirty="0">
                <a:latin typeface="+mn-lt"/>
              </a:rPr>
              <a:t> + 9?  </a:t>
            </a:r>
            <a:endParaRPr lang="ru-RU" sz="2000" i="1" dirty="0">
              <a:latin typeface="+mn-lt"/>
            </a:endParaRPr>
          </a:p>
          <a:p>
            <a:pPr marL="319088" indent="-319088" eaLnBrk="0" hangingPunct="0">
              <a:spcBef>
                <a:spcPts val="600"/>
              </a:spcBef>
              <a:buClr>
                <a:schemeClr val="accent2"/>
              </a:buClr>
              <a:buSzPct val="100000"/>
              <a:buFont typeface="Wingdings" pitchFamily="2" charset="2"/>
              <a:buNone/>
              <a:defRPr/>
            </a:pPr>
            <a:endParaRPr lang="ru-RU" sz="2000" i="1" dirty="0">
              <a:latin typeface="Calibri" pitchFamily="34" charset="0"/>
            </a:endParaRPr>
          </a:p>
        </p:txBody>
      </p:sp>
      <p:sp>
        <p:nvSpPr>
          <p:cNvPr id="7" name="Прямоугольник 9"/>
          <p:cNvSpPr>
            <a:spLocks noChangeArrowheads="1"/>
          </p:cNvSpPr>
          <p:nvPr/>
        </p:nvSpPr>
        <p:spPr bwMode="auto">
          <a:xfrm>
            <a:off x="898525" y="5300663"/>
            <a:ext cx="13874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i="1" dirty="0">
                <a:solidFill>
                  <a:schemeClr val="accent2"/>
                </a:solidFill>
                <a:latin typeface="+mn-lt"/>
              </a:rPr>
              <a:t>Подсказка:</a:t>
            </a:r>
            <a:endParaRPr lang="ru-RU" dirty="0">
              <a:solidFill>
                <a:schemeClr val="accent2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11188" y="1608138"/>
          <a:ext cx="8352805" cy="49895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17039"/>
                <a:gridCol w="3834190"/>
                <a:gridCol w="2601576"/>
              </a:tblGrid>
              <a:tr h="360040">
                <a:tc>
                  <a:txBody>
                    <a:bodyPr/>
                    <a:lstStyle/>
                    <a:p>
                      <a:pPr algn="ctr" eaLnBrk="1" hangingPunct="1"/>
                      <a:r>
                        <a:rPr lang="ru-RU" sz="2000" b="1" dirty="0" smtClean="0">
                          <a:solidFill>
                            <a:schemeClr val="bg1"/>
                          </a:solidFill>
                        </a:rPr>
                        <a:t>Фаза «Вызов»</a:t>
                      </a:r>
                      <a:endParaRPr lang="ru-RU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</a:rPr>
                        <a:t>Фаза «Осмысление»</a:t>
                      </a:r>
                      <a:endParaRPr lang="ru-RU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</a:rPr>
                        <a:t>Фаза «Рефлексия»</a:t>
                      </a:r>
                      <a:endParaRPr lang="ru-RU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1232024">
                <a:tc>
                  <a:txBody>
                    <a:bodyPr/>
                    <a:lstStyle/>
                    <a:p>
                      <a:pPr marL="173038" marR="0" indent="-173038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ru-RU" sz="1800" dirty="0" smtClean="0"/>
                        <a:t>Верные и неверные утверждения</a:t>
                      </a:r>
                    </a:p>
                    <a:p>
                      <a:pPr marL="173038" indent="-173038" eaLnBrk="1" hangingPunct="1">
                        <a:lnSpc>
                          <a:spcPct val="80000"/>
                        </a:lnSpc>
                        <a:spcBef>
                          <a:spcPts val="600"/>
                        </a:spcBef>
                        <a:buClr>
                          <a:schemeClr val="accent2"/>
                        </a:buClr>
                        <a:buFont typeface="Wingdings" pitchFamily="2" charset="2"/>
                        <a:buChar char="§"/>
                      </a:pPr>
                      <a:r>
                        <a:rPr lang="ru-RU" sz="1800" dirty="0" smtClean="0"/>
                        <a:t>Кластер</a:t>
                      </a:r>
                    </a:p>
                    <a:p>
                      <a:pPr marL="173038" indent="-173038" eaLnBrk="1" hangingPunct="1">
                        <a:lnSpc>
                          <a:spcPct val="80000"/>
                        </a:lnSpc>
                        <a:spcBef>
                          <a:spcPts val="600"/>
                        </a:spcBef>
                        <a:buClr>
                          <a:schemeClr val="accent2"/>
                        </a:buClr>
                        <a:buFont typeface="Wingdings" pitchFamily="2" charset="2"/>
                        <a:buChar char="§"/>
                      </a:pPr>
                      <a:r>
                        <a:rPr lang="ru-RU" sz="1800" dirty="0" smtClean="0"/>
                        <a:t>Корзина идей</a:t>
                      </a:r>
                    </a:p>
                    <a:p>
                      <a:pPr marL="173038" indent="-173038" eaLnBrk="1" hangingPunct="1">
                        <a:lnSpc>
                          <a:spcPct val="80000"/>
                        </a:lnSpc>
                        <a:spcBef>
                          <a:spcPts val="600"/>
                        </a:spcBef>
                        <a:buClr>
                          <a:schemeClr val="accent2"/>
                        </a:buClr>
                        <a:buFont typeface="Wingdings" pitchFamily="2" charset="2"/>
                        <a:buChar char="§"/>
                      </a:pPr>
                      <a:r>
                        <a:rPr lang="ru-RU" sz="1800" dirty="0" err="1" smtClean="0"/>
                        <a:t>Денотатный</a:t>
                      </a:r>
                      <a:r>
                        <a:rPr lang="ru-RU" sz="1800" dirty="0" smtClean="0"/>
                        <a:t> граф</a:t>
                      </a:r>
                    </a:p>
                    <a:p>
                      <a:pPr marL="173038" indent="-173038" eaLnBrk="1" hangingPunct="1">
                        <a:lnSpc>
                          <a:spcPct val="80000"/>
                        </a:lnSpc>
                        <a:spcBef>
                          <a:spcPts val="600"/>
                        </a:spcBef>
                        <a:buClr>
                          <a:schemeClr val="accent2"/>
                        </a:buClr>
                        <a:buFont typeface="Wingdings" pitchFamily="2" charset="2"/>
                        <a:buChar char="§"/>
                      </a:pPr>
                      <a:r>
                        <a:rPr lang="ru-RU" sz="1800" dirty="0" smtClean="0"/>
                        <a:t>Дерево предсказаний</a:t>
                      </a:r>
                    </a:p>
                    <a:p>
                      <a:pPr marL="173038" indent="-173038" eaLnBrk="1" hangingPunct="1">
                        <a:lnSpc>
                          <a:spcPct val="80000"/>
                        </a:lnSpc>
                        <a:spcBef>
                          <a:spcPts val="600"/>
                        </a:spcBef>
                        <a:buClr>
                          <a:schemeClr val="accent2"/>
                        </a:buClr>
                        <a:buFont typeface="Wingdings" pitchFamily="2" charset="2"/>
                        <a:buChar char="§"/>
                      </a:pPr>
                      <a:r>
                        <a:rPr lang="ru-RU" sz="1800" dirty="0" smtClean="0"/>
                        <a:t>и др.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3038" indent="-173038" eaLnBrk="1" hangingPunct="1">
                        <a:lnSpc>
                          <a:spcPct val="80000"/>
                        </a:lnSpc>
                        <a:spcBef>
                          <a:spcPts val="600"/>
                        </a:spcBef>
                        <a:buClr>
                          <a:schemeClr val="accent2"/>
                        </a:buClr>
                        <a:buFont typeface="Wingdings" pitchFamily="2" charset="2"/>
                        <a:buChar char="§"/>
                      </a:pPr>
                      <a:r>
                        <a:rPr lang="ru-RU" sz="1800" i="1" dirty="0" err="1" smtClean="0">
                          <a:solidFill>
                            <a:schemeClr val="accent2"/>
                          </a:solidFill>
                        </a:rPr>
                        <a:t>Инсерт</a:t>
                      </a:r>
                      <a:endParaRPr lang="ru-RU" sz="1800" i="1" dirty="0" smtClean="0">
                        <a:solidFill>
                          <a:schemeClr val="accent2"/>
                        </a:solidFill>
                      </a:endParaRPr>
                    </a:p>
                    <a:p>
                      <a:pPr marL="173038" indent="-173038" eaLnBrk="1" hangingPunct="1">
                        <a:lnSpc>
                          <a:spcPct val="80000"/>
                        </a:lnSpc>
                        <a:spcBef>
                          <a:spcPts val="600"/>
                        </a:spcBef>
                        <a:buClr>
                          <a:schemeClr val="accent2"/>
                        </a:buClr>
                        <a:buFont typeface="Wingdings" pitchFamily="2" charset="2"/>
                        <a:buChar char="§"/>
                      </a:pPr>
                      <a:r>
                        <a:rPr lang="ru-RU" sz="1800" dirty="0" smtClean="0"/>
                        <a:t>Чтение с остановками</a:t>
                      </a:r>
                    </a:p>
                    <a:p>
                      <a:pPr marL="173038" indent="-173038" eaLnBrk="1" hangingPunct="1">
                        <a:lnSpc>
                          <a:spcPct val="80000"/>
                        </a:lnSpc>
                        <a:spcBef>
                          <a:spcPts val="600"/>
                        </a:spcBef>
                        <a:buClr>
                          <a:schemeClr val="accent2"/>
                        </a:buClr>
                        <a:buFont typeface="Wingdings" pitchFamily="2" charset="2"/>
                        <a:buChar char="§"/>
                      </a:pPr>
                      <a:r>
                        <a:rPr lang="ru-RU" sz="1800" dirty="0" smtClean="0"/>
                        <a:t>«Рыбий скелет» или «</a:t>
                      </a:r>
                      <a:r>
                        <a:rPr lang="ru-RU" sz="1800" dirty="0" err="1" smtClean="0"/>
                        <a:t>Фишбоун</a:t>
                      </a:r>
                      <a:r>
                        <a:rPr lang="ru-RU" sz="1800" dirty="0" smtClean="0"/>
                        <a:t>»</a:t>
                      </a:r>
                    </a:p>
                    <a:p>
                      <a:pPr marL="173038" indent="95250" eaLnBrk="1" hangingPunct="1">
                        <a:lnSpc>
                          <a:spcPct val="80000"/>
                        </a:lnSpc>
                        <a:spcBef>
                          <a:spcPts val="600"/>
                        </a:spcBef>
                        <a:buClr>
                          <a:schemeClr val="accent2"/>
                        </a:buClr>
                        <a:buFont typeface="Wingdings" pitchFamily="2" charset="2"/>
                        <a:buNone/>
                      </a:pPr>
                      <a:r>
                        <a:rPr lang="ru-RU" sz="1800" i="1" u="sng" dirty="0" smtClean="0"/>
                        <a:t>Приёмы работы с таблицами</a:t>
                      </a:r>
                      <a:r>
                        <a:rPr lang="ru-RU" sz="1800" i="1" dirty="0" smtClean="0"/>
                        <a:t>:</a:t>
                      </a:r>
                    </a:p>
                    <a:p>
                      <a:pPr marL="173038" indent="-173038" eaLnBrk="1" hangingPunct="1">
                        <a:lnSpc>
                          <a:spcPct val="80000"/>
                        </a:lnSpc>
                        <a:spcBef>
                          <a:spcPts val="600"/>
                        </a:spcBef>
                        <a:buClr>
                          <a:schemeClr val="accent2"/>
                        </a:buClr>
                        <a:buFont typeface="Wingdings" pitchFamily="2" charset="2"/>
                        <a:buChar char="§"/>
                      </a:pPr>
                      <a:r>
                        <a:rPr lang="ru-RU" sz="1800" dirty="0" smtClean="0"/>
                        <a:t>Таблица «ПМИ»</a:t>
                      </a:r>
                    </a:p>
                    <a:p>
                      <a:pPr marL="173038" indent="-173038" eaLnBrk="1" hangingPunct="1">
                        <a:lnSpc>
                          <a:spcPct val="80000"/>
                        </a:lnSpc>
                        <a:spcBef>
                          <a:spcPts val="600"/>
                        </a:spcBef>
                        <a:buClr>
                          <a:schemeClr val="accent2"/>
                        </a:buClr>
                        <a:buFont typeface="Wingdings" pitchFamily="2" charset="2"/>
                        <a:buChar char="§"/>
                      </a:pPr>
                      <a:r>
                        <a:rPr lang="ru-RU" sz="1800" i="1" smtClean="0">
                          <a:solidFill>
                            <a:schemeClr val="accent2"/>
                          </a:solidFill>
                        </a:rPr>
                        <a:t>Таблица</a:t>
                      </a:r>
                      <a:r>
                        <a:rPr lang="ru-RU" sz="1800" i="1" baseline="0" smtClean="0">
                          <a:solidFill>
                            <a:schemeClr val="accent2"/>
                          </a:solidFill>
                        </a:rPr>
                        <a:t> «</a:t>
                      </a:r>
                      <a:r>
                        <a:rPr lang="ru-RU" sz="1800" i="1" smtClean="0">
                          <a:solidFill>
                            <a:schemeClr val="accent2"/>
                          </a:solidFill>
                        </a:rPr>
                        <a:t>З-Х-У»</a:t>
                      </a:r>
                      <a:endParaRPr lang="ru-RU" sz="1800" i="1" dirty="0" smtClean="0">
                        <a:solidFill>
                          <a:schemeClr val="accent2"/>
                        </a:solidFill>
                      </a:endParaRPr>
                    </a:p>
                    <a:p>
                      <a:pPr marL="173038" indent="-173038" eaLnBrk="1" hangingPunct="1">
                        <a:lnSpc>
                          <a:spcPct val="80000"/>
                        </a:lnSpc>
                        <a:spcBef>
                          <a:spcPts val="600"/>
                        </a:spcBef>
                        <a:buClr>
                          <a:schemeClr val="accent2"/>
                        </a:buClr>
                        <a:buFont typeface="Wingdings" pitchFamily="2" charset="2"/>
                        <a:buChar char="§"/>
                      </a:pPr>
                      <a:r>
                        <a:rPr lang="ru-RU" sz="1800" dirty="0" smtClean="0"/>
                        <a:t>Сводная таблица</a:t>
                      </a:r>
                    </a:p>
                    <a:p>
                      <a:pPr marL="173038" indent="-173038" eaLnBrk="1" hangingPunct="1">
                        <a:lnSpc>
                          <a:spcPct val="80000"/>
                        </a:lnSpc>
                        <a:spcBef>
                          <a:spcPts val="600"/>
                        </a:spcBef>
                        <a:buClr>
                          <a:schemeClr val="accent2"/>
                        </a:buClr>
                        <a:buFont typeface="Wingdings" pitchFamily="2" charset="2"/>
                        <a:buChar char="§"/>
                      </a:pPr>
                      <a:r>
                        <a:rPr lang="ru-RU" sz="1800" dirty="0" smtClean="0"/>
                        <a:t>Концептуальная таблица</a:t>
                      </a:r>
                    </a:p>
                    <a:p>
                      <a:pPr marL="173038" indent="-173038" eaLnBrk="1" hangingPunct="1">
                        <a:lnSpc>
                          <a:spcPct val="80000"/>
                        </a:lnSpc>
                        <a:spcBef>
                          <a:spcPts val="600"/>
                        </a:spcBef>
                        <a:buClr>
                          <a:schemeClr val="accent2"/>
                        </a:buClr>
                        <a:buFont typeface="Wingdings" pitchFamily="2" charset="2"/>
                        <a:buChar char="§"/>
                      </a:pPr>
                      <a:r>
                        <a:rPr lang="ru-RU" sz="1800" dirty="0" smtClean="0"/>
                        <a:t>Сюжетная таблица «Что? Где?</a:t>
                      </a:r>
                      <a:r>
                        <a:rPr lang="ru-RU" sz="1800" baseline="0" dirty="0" smtClean="0"/>
                        <a:t> Когда? Почему?</a:t>
                      </a:r>
                      <a:r>
                        <a:rPr lang="ru-RU" sz="1800" dirty="0" smtClean="0"/>
                        <a:t>»</a:t>
                      </a:r>
                    </a:p>
                    <a:p>
                      <a:pPr marL="630238" indent="-361950" eaLnBrk="1" hangingPunct="1">
                        <a:lnSpc>
                          <a:spcPct val="80000"/>
                        </a:lnSpc>
                        <a:spcBef>
                          <a:spcPts val="600"/>
                        </a:spcBef>
                        <a:buClr>
                          <a:schemeClr val="accent2"/>
                        </a:buClr>
                        <a:buFont typeface="Wingdings" pitchFamily="2" charset="2"/>
                        <a:buNone/>
                      </a:pPr>
                      <a:r>
                        <a:rPr lang="ru-RU" sz="1800" i="1" u="sng" dirty="0" smtClean="0"/>
                        <a:t>Приёмы формирования умения   задавать вопросы</a:t>
                      </a:r>
                      <a:r>
                        <a:rPr lang="ru-RU" sz="1800" i="1" dirty="0" smtClean="0"/>
                        <a:t>:</a:t>
                      </a:r>
                    </a:p>
                    <a:p>
                      <a:pPr marL="173038" indent="-173038" eaLnBrk="1" hangingPunct="1">
                        <a:lnSpc>
                          <a:spcPct val="80000"/>
                        </a:lnSpc>
                        <a:spcBef>
                          <a:spcPts val="600"/>
                        </a:spcBef>
                        <a:buClr>
                          <a:schemeClr val="accent2"/>
                        </a:buClr>
                        <a:buFont typeface="Wingdings" pitchFamily="2" charset="2"/>
                        <a:buChar char="§"/>
                      </a:pPr>
                      <a:r>
                        <a:rPr lang="ru-RU" sz="1800" dirty="0" smtClean="0"/>
                        <a:t>Вопросительные слова</a:t>
                      </a:r>
                    </a:p>
                    <a:p>
                      <a:pPr marL="173038" indent="-173038" eaLnBrk="1" hangingPunct="1">
                        <a:lnSpc>
                          <a:spcPct val="80000"/>
                        </a:lnSpc>
                        <a:spcBef>
                          <a:spcPts val="600"/>
                        </a:spcBef>
                        <a:buClr>
                          <a:schemeClr val="accent2"/>
                        </a:buClr>
                        <a:buFont typeface="Wingdings" pitchFamily="2" charset="2"/>
                        <a:buChar char="§"/>
                      </a:pPr>
                      <a:r>
                        <a:rPr lang="ru-RU" sz="1800" dirty="0" smtClean="0"/>
                        <a:t>Толстый и</a:t>
                      </a:r>
                      <a:r>
                        <a:rPr lang="ru-RU" sz="1800" baseline="0" dirty="0" smtClean="0"/>
                        <a:t> тонкий вопросы</a:t>
                      </a:r>
                    </a:p>
                    <a:p>
                      <a:pPr marL="173038" indent="-173038" eaLnBrk="1" hangingPunct="1">
                        <a:lnSpc>
                          <a:spcPct val="80000"/>
                        </a:lnSpc>
                        <a:spcBef>
                          <a:spcPts val="600"/>
                        </a:spcBef>
                        <a:buClr>
                          <a:schemeClr val="accent2"/>
                        </a:buClr>
                        <a:buFont typeface="Wingdings" pitchFamily="2" charset="2"/>
                        <a:buChar char="§"/>
                      </a:pPr>
                      <a:r>
                        <a:rPr lang="ru-RU" sz="1800" i="1" baseline="0" dirty="0" smtClean="0">
                          <a:solidFill>
                            <a:schemeClr val="accent2"/>
                          </a:solidFill>
                        </a:rPr>
                        <a:t>Ромашка вопросов (</a:t>
                      </a:r>
                      <a:r>
                        <a:rPr lang="ru-RU" sz="1800" i="1" baseline="0" dirty="0" err="1" smtClean="0">
                          <a:solidFill>
                            <a:schemeClr val="accent2"/>
                          </a:solidFill>
                        </a:rPr>
                        <a:t>Блума</a:t>
                      </a:r>
                      <a:r>
                        <a:rPr lang="ru-RU" sz="1800" i="1" baseline="0" dirty="0" smtClean="0">
                          <a:solidFill>
                            <a:schemeClr val="accent2"/>
                          </a:solidFill>
                        </a:rPr>
                        <a:t>)</a:t>
                      </a:r>
                    </a:p>
                    <a:p>
                      <a:pPr marL="173038" indent="-173038" eaLnBrk="1" hangingPunct="1">
                        <a:lnSpc>
                          <a:spcPct val="80000"/>
                        </a:lnSpc>
                        <a:spcBef>
                          <a:spcPts val="600"/>
                        </a:spcBef>
                        <a:buClr>
                          <a:schemeClr val="accent2"/>
                        </a:buClr>
                        <a:buFont typeface="Wingdings" pitchFamily="2" charset="2"/>
                        <a:buChar char="§"/>
                      </a:pPr>
                      <a:r>
                        <a:rPr lang="ru-RU" sz="1800" baseline="0" dirty="0" smtClean="0"/>
                        <a:t>и др.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3038" indent="-173038" eaLnBrk="1" hangingPunct="1">
                        <a:lnSpc>
                          <a:spcPct val="80000"/>
                        </a:lnSpc>
                        <a:spcBef>
                          <a:spcPts val="600"/>
                        </a:spcBef>
                        <a:buClr>
                          <a:schemeClr val="accent2"/>
                        </a:buClr>
                        <a:buFont typeface="Wingdings" pitchFamily="2" charset="2"/>
                        <a:buChar char="§"/>
                      </a:pPr>
                      <a:r>
                        <a:rPr lang="ru-RU" sz="1800" dirty="0" smtClean="0"/>
                        <a:t>Бортовой журнал </a:t>
                      </a:r>
                    </a:p>
                    <a:p>
                      <a:pPr marL="173038" indent="-173038" eaLnBrk="1" hangingPunct="1">
                        <a:lnSpc>
                          <a:spcPct val="80000"/>
                        </a:lnSpc>
                        <a:spcBef>
                          <a:spcPts val="600"/>
                        </a:spcBef>
                        <a:buClr>
                          <a:schemeClr val="accent2"/>
                        </a:buClr>
                        <a:buFont typeface="Wingdings" pitchFamily="2" charset="2"/>
                        <a:buChar char="§"/>
                      </a:pPr>
                      <a:r>
                        <a:rPr lang="ru-RU" sz="1800" dirty="0" err="1" smtClean="0"/>
                        <a:t>Двухчастный</a:t>
                      </a:r>
                      <a:r>
                        <a:rPr lang="ru-RU" sz="1800" dirty="0" smtClean="0"/>
                        <a:t> дневник</a:t>
                      </a:r>
                    </a:p>
                    <a:p>
                      <a:pPr marL="173038" marR="0" indent="-173038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ru-RU" sz="1800" dirty="0" smtClean="0"/>
                        <a:t>Трёхчастный дневник</a:t>
                      </a:r>
                    </a:p>
                    <a:p>
                      <a:pPr marL="173038" marR="0" indent="-173038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accent2"/>
                          </a:solidFill>
                        </a:rPr>
                        <a:t>Шесть шляп мышления</a:t>
                      </a:r>
                      <a:endParaRPr lang="en-US" sz="1800" dirty="0" smtClean="0">
                        <a:solidFill>
                          <a:schemeClr val="accent2"/>
                        </a:solidFill>
                      </a:endParaRPr>
                    </a:p>
                    <a:p>
                      <a:pPr marL="173038" marR="0" indent="-173038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ru-RU" sz="1800" dirty="0" smtClean="0"/>
                        <a:t>Кубик</a:t>
                      </a:r>
                      <a:endParaRPr lang="en-US" sz="1800" dirty="0" smtClean="0"/>
                    </a:p>
                    <a:p>
                      <a:pPr marL="173038" marR="0" indent="-173038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ru-RU" sz="1800" baseline="0" dirty="0" smtClean="0"/>
                        <a:t> </a:t>
                      </a:r>
                      <a:r>
                        <a:rPr lang="ru-RU" sz="1800" i="1" u="sng" baseline="0" dirty="0" smtClean="0"/>
                        <a:t>Художественные формы:</a:t>
                      </a:r>
                      <a:endParaRPr lang="ru-RU" sz="1800" i="1" u="sng" dirty="0" smtClean="0"/>
                    </a:p>
                    <a:p>
                      <a:pPr marL="173038" indent="-173038" eaLnBrk="1" hangingPunct="1">
                        <a:lnSpc>
                          <a:spcPct val="80000"/>
                        </a:lnSpc>
                        <a:spcBef>
                          <a:spcPts val="600"/>
                        </a:spcBef>
                        <a:buClr>
                          <a:schemeClr val="accent2"/>
                        </a:buClr>
                        <a:buFont typeface="Wingdings" pitchFamily="2" charset="2"/>
                        <a:buChar char="§"/>
                      </a:pPr>
                      <a:r>
                        <a:rPr lang="ru-RU" sz="1800" dirty="0" smtClean="0"/>
                        <a:t>Эссе</a:t>
                      </a:r>
                    </a:p>
                    <a:p>
                      <a:pPr marL="173038" indent="-173038" eaLnBrk="1" hangingPunct="1">
                        <a:lnSpc>
                          <a:spcPct val="80000"/>
                        </a:lnSpc>
                        <a:spcBef>
                          <a:spcPts val="600"/>
                        </a:spcBef>
                        <a:buClr>
                          <a:schemeClr val="accent2"/>
                        </a:buClr>
                        <a:buFont typeface="Wingdings" pitchFamily="2" charset="2"/>
                        <a:buChar char="§"/>
                      </a:pPr>
                      <a:r>
                        <a:rPr lang="ru-RU" sz="1800" dirty="0" err="1" smtClean="0"/>
                        <a:t>Рафт</a:t>
                      </a:r>
                      <a:r>
                        <a:rPr lang="ru-RU" sz="1800" dirty="0" smtClean="0"/>
                        <a:t> </a:t>
                      </a:r>
                    </a:p>
                    <a:p>
                      <a:pPr marL="173038" indent="-173038" eaLnBrk="1" hangingPunct="1">
                        <a:lnSpc>
                          <a:spcPct val="80000"/>
                        </a:lnSpc>
                        <a:spcBef>
                          <a:spcPts val="600"/>
                        </a:spcBef>
                        <a:buClr>
                          <a:schemeClr val="accent2"/>
                        </a:buClr>
                        <a:buFont typeface="Wingdings" pitchFamily="2" charset="2"/>
                        <a:buChar char="§"/>
                      </a:pPr>
                      <a:r>
                        <a:rPr lang="ru-RU" sz="1800" dirty="0" smtClean="0"/>
                        <a:t>Диаманта </a:t>
                      </a:r>
                    </a:p>
                    <a:p>
                      <a:pPr marL="173038" indent="-173038" eaLnBrk="1" hangingPunct="1">
                        <a:lnSpc>
                          <a:spcPct val="80000"/>
                        </a:lnSpc>
                        <a:spcBef>
                          <a:spcPts val="600"/>
                        </a:spcBef>
                        <a:buClr>
                          <a:schemeClr val="accent2"/>
                        </a:buClr>
                        <a:buFont typeface="Wingdings" pitchFamily="2" charset="2"/>
                        <a:buChar char="§"/>
                      </a:pPr>
                      <a:r>
                        <a:rPr lang="ru-RU" sz="1800" dirty="0" err="1" smtClean="0"/>
                        <a:t>Синквейн</a:t>
                      </a:r>
                      <a:r>
                        <a:rPr lang="ru-RU" sz="1800" dirty="0" smtClean="0"/>
                        <a:t> </a:t>
                      </a:r>
                    </a:p>
                    <a:p>
                      <a:pPr marL="173038" marR="0" indent="-173038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ru-RU" sz="1800" dirty="0" smtClean="0"/>
                        <a:t>и др.</a:t>
                      </a:r>
                    </a:p>
                    <a:p>
                      <a:pPr marL="266700" indent="-266700" eaLnBrk="1" hangingPunct="1">
                        <a:buClr>
                          <a:schemeClr val="accent2"/>
                        </a:buClr>
                        <a:buFont typeface="Wingdings" pitchFamily="2" charset="2"/>
                        <a:buChar char="§"/>
                      </a:pPr>
                      <a:endParaRPr lang="ru-RU" sz="1800" dirty="0" smtClean="0"/>
                    </a:p>
                    <a:p>
                      <a:endParaRPr lang="ru-RU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280" name="Заголовок 1"/>
          <p:cNvSpPr txBox="1">
            <a:spLocks/>
          </p:cNvSpPr>
          <p:nvPr/>
        </p:nvSpPr>
        <p:spPr bwMode="auto">
          <a:xfrm>
            <a:off x="539750" y="493713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3200">
                <a:solidFill>
                  <a:srgbClr val="C00000"/>
                </a:solidFill>
              </a:rPr>
              <a:t>Приёмы  ТРКМЧП</a:t>
            </a:r>
            <a:endParaRPr lang="ru-RU" sz="320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 txBox="1">
            <a:spLocks/>
          </p:cNvSpPr>
          <p:nvPr/>
        </p:nvSpPr>
        <p:spPr bwMode="auto">
          <a:xfrm>
            <a:off x="522288" y="493713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ru-RU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Фаза занятия «Рефлексия»</a:t>
            </a:r>
          </a:p>
        </p:txBody>
      </p:sp>
      <p:sp>
        <p:nvSpPr>
          <p:cNvPr id="33795" name="Содержимое 6"/>
          <p:cNvSpPr txBox="1">
            <a:spLocks/>
          </p:cNvSpPr>
          <p:nvPr/>
        </p:nvSpPr>
        <p:spPr bwMode="auto">
          <a:xfrm>
            <a:off x="468313" y="1619250"/>
            <a:ext cx="5975350" cy="238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19088" indent="-319088" eaLnBrk="0" hangingPunct="0">
              <a:spcBef>
                <a:spcPts val="600"/>
              </a:spcBef>
              <a:buClr>
                <a:schemeClr val="accent2"/>
              </a:buClr>
              <a:buSzPct val="100000"/>
              <a:buFont typeface="Wingdings" pitchFamily="2" charset="2"/>
              <a:buChar char="§"/>
              <a:defRPr/>
            </a:pPr>
            <a:r>
              <a:rPr lang="ru-RU" sz="2000" i="1" dirty="0">
                <a:solidFill>
                  <a:schemeClr val="accent2"/>
                </a:solidFill>
                <a:latin typeface="+mn-lt"/>
              </a:rPr>
              <a:t>Самопроверка</a:t>
            </a:r>
          </a:p>
          <a:p>
            <a:pPr marL="361950" indent="363538" eaLnBrk="0" hangingPunct="0">
              <a:spcBef>
                <a:spcPts val="600"/>
              </a:spcBef>
              <a:buClr>
                <a:schemeClr val="accent2"/>
              </a:buClr>
              <a:buSzPct val="100000"/>
              <a:defRPr/>
            </a:pPr>
            <a:r>
              <a:rPr lang="ru-RU" sz="2000" dirty="0">
                <a:latin typeface="+mn-lt"/>
              </a:rPr>
              <a:t>Из ряда чисел 312, 2250, 250500:</a:t>
            </a:r>
          </a:p>
          <a:p>
            <a:pPr marL="361950" indent="363538" eaLnBrk="0" hangingPunct="0">
              <a:spcBef>
                <a:spcPts val="600"/>
              </a:spcBef>
              <a:buClr>
                <a:schemeClr val="accent2"/>
              </a:buClr>
              <a:buSzPct val="100000"/>
              <a:buFont typeface="+mj-lt"/>
              <a:buAutoNum type="alphaLcParenR"/>
              <a:defRPr/>
            </a:pPr>
            <a:r>
              <a:rPr lang="ru-RU" sz="2000" dirty="0">
                <a:latin typeface="+mn-lt"/>
              </a:rPr>
              <a:t>делятся на 2:  </a:t>
            </a:r>
            <a:r>
              <a:rPr lang="ru-RU" sz="2000" u="sng" dirty="0">
                <a:latin typeface="+mn-lt"/>
              </a:rPr>
              <a:t>312, 2250, 250500</a:t>
            </a:r>
          </a:p>
          <a:p>
            <a:pPr marL="361950" indent="363538" eaLnBrk="0" hangingPunct="0">
              <a:spcBef>
                <a:spcPts val="600"/>
              </a:spcBef>
              <a:buClr>
                <a:schemeClr val="accent2"/>
              </a:buClr>
              <a:buSzPct val="100000"/>
              <a:buFont typeface="+mj-lt"/>
              <a:buAutoNum type="alphaLcParenR"/>
              <a:defRPr/>
            </a:pPr>
            <a:r>
              <a:rPr lang="ru-RU" sz="2000" dirty="0">
                <a:latin typeface="+mn-lt"/>
              </a:rPr>
              <a:t>делятся на 4:  </a:t>
            </a:r>
            <a:r>
              <a:rPr lang="ru-RU" sz="2000" u="sng" dirty="0">
                <a:latin typeface="+mn-lt"/>
              </a:rPr>
              <a:t>312, 250500</a:t>
            </a:r>
          </a:p>
          <a:p>
            <a:pPr marL="361950" indent="363538" eaLnBrk="0" hangingPunct="0">
              <a:spcBef>
                <a:spcPts val="600"/>
              </a:spcBef>
              <a:buClr>
                <a:schemeClr val="accent2"/>
              </a:buClr>
              <a:buSzPct val="100000"/>
              <a:buFont typeface="+mj-lt"/>
              <a:buAutoNum type="alphaLcParenR"/>
              <a:defRPr/>
            </a:pPr>
            <a:r>
              <a:rPr lang="ru-RU" sz="2000" dirty="0">
                <a:latin typeface="+mn-lt"/>
              </a:rPr>
              <a:t>делятся на 3, но не делятся на 9:  </a:t>
            </a:r>
            <a:r>
              <a:rPr lang="ru-RU" sz="2000" u="sng" dirty="0">
                <a:latin typeface="+mn-lt"/>
              </a:rPr>
              <a:t>250500</a:t>
            </a:r>
          </a:p>
          <a:p>
            <a:pPr marL="361950" indent="363538" eaLnBrk="0" hangingPunct="0">
              <a:spcBef>
                <a:spcPts val="600"/>
              </a:spcBef>
              <a:buClr>
                <a:schemeClr val="accent2"/>
              </a:buClr>
              <a:buSzPct val="100000"/>
              <a:buFont typeface="+mj-lt"/>
              <a:buAutoNum type="alphaLcParenR"/>
              <a:defRPr/>
            </a:pPr>
            <a:r>
              <a:rPr lang="ru-RU" sz="2000" dirty="0">
                <a:latin typeface="+mn-lt"/>
              </a:rPr>
              <a:t>делятся и на 5 и на 3:  </a:t>
            </a:r>
            <a:r>
              <a:rPr lang="ru-RU" sz="2000" u="sng" dirty="0">
                <a:latin typeface="+mn-lt"/>
              </a:rPr>
              <a:t>2250, 250500</a:t>
            </a:r>
          </a:p>
          <a:p>
            <a:pPr marL="457200" indent="-457200" eaLnBrk="0" hangingPunct="0">
              <a:spcBef>
                <a:spcPts val="600"/>
              </a:spcBef>
              <a:buClr>
                <a:schemeClr val="accent2"/>
              </a:buClr>
              <a:buSzPct val="100000"/>
              <a:buFont typeface="+mj-lt"/>
              <a:buAutoNum type="alphaLcParenR"/>
              <a:defRPr/>
            </a:pPr>
            <a:endParaRPr lang="ru-RU" sz="2000" dirty="0">
              <a:latin typeface="+mn-lt"/>
            </a:endParaRPr>
          </a:p>
          <a:p>
            <a:pPr marL="457200" indent="-457200" eaLnBrk="0" hangingPunct="0">
              <a:spcBef>
                <a:spcPts val="600"/>
              </a:spcBef>
              <a:buClr>
                <a:schemeClr val="accent2"/>
              </a:buClr>
              <a:buSzPct val="100000"/>
              <a:defRPr/>
            </a:pPr>
            <a:endParaRPr lang="ru-RU" sz="2000" dirty="0">
              <a:latin typeface="+mn-lt"/>
            </a:endParaRPr>
          </a:p>
          <a:p>
            <a:pPr marL="319088" indent="-319088" eaLnBrk="0" hangingPunct="0">
              <a:spcBef>
                <a:spcPts val="600"/>
              </a:spcBef>
              <a:buClr>
                <a:schemeClr val="accent2"/>
              </a:buClr>
              <a:buSzPct val="100000"/>
              <a:buFont typeface="Wingdings" pitchFamily="2" charset="2"/>
              <a:buNone/>
              <a:defRPr/>
            </a:pPr>
            <a:endParaRPr lang="ru-RU" sz="2000" i="1" dirty="0">
              <a:latin typeface="Calibri" pitchFamily="34" charset="0"/>
            </a:endParaRPr>
          </a:p>
        </p:txBody>
      </p:sp>
      <p:sp>
        <p:nvSpPr>
          <p:cNvPr id="5" name="Содержимое 6"/>
          <p:cNvSpPr txBox="1">
            <a:spLocks/>
          </p:cNvSpPr>
          <p:nvPr/>
        </p:nvSpPr>
        <p:spPr bwMode="auto">
          <a:xfrm>
            <a:off x="611188" y="4479925"/>
            <a:ext cx="7775575" cy="103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19088" indent="-319088" eaLnBrk="0" hangingPunct="0">
              <a:spcBef>
                <a:spcPts val="600"/>
              </a:spcBef>
              <a:buClr>
                <a:schemeClr val="accent2"/>
              </a:buClr>
              <a:buSzPct val="100000"/>
              <a:buFont typeface="Wingdings" pitchFamily="2" charset="2"/>
              <a:buChar char="§"/>
              <a:defRPr/>
            </a:pPr>
            <a:r>
              <a:rPr lang="ru-RU" sz="2000" i="1" dirty="0">
                <a:solidFill>
                  <a:schemeClr val="accent2"/>
                </a:solidFill>
                <a:latin typeface="Calibri" pitchFamily="34" charset="0"/>
              </a:rPr>
              <a:t>Дополнительное задание </a:t>
            </a:r>
            <a:endParaRPr lang="ru-RU" sz="2000" i="1" dirty="0">
              <a:latin typeface="Calibri" pitchFamily="34" charset="0"/>
            </a:endParaRPr>
          </a:p>
          <a:p>
            <a:pPr marL="324000" indent="324000">
              <a:spcBef>
                <a:spcPts val="600"/>
              </a:spcBef>
              <a:buSzPct val="100000"/>
              <a:buFont typeface="Wingdings" pitchFamily="2" charset="2"/>
              <a:buNone/>
              <a:defRPr/>
            </a:pPr>
            <a:r>
              <a:rPr lang="ru-RU" sz="2000" dirty="0">
                <a:latin typeface="+mn-lt"/>
              </a:rPr>
              <a:t>Делится ли на 9 число  10</a:t>
            </a:r>
            <a:r>
              <a:rPr lang="ru-RU" sz="2000" baseline="30000" dirty="0">
                <a:latin typeface="+mn-lt"/>
              </a:rPr>
              <a:t> 12</a:t>
            </a:r>
            <a:r>
              <a:rPr lang="ru-RU" sz="2000" dirty="0">
                <a:latin typeface="+mn-lt"/>
              </a:rPr>
              <a:t> + 9?  </a:t>
            </a:r>
            <a:endParaRPr lang="ru-RU" sz="2000" i="1" dirty="0">
              <a:latin typeface="+mn-lt"/>
            </a:endParaRPr>
          </a:p>
          <a:p>
            <a:pPr marL="319088" indent="-319088" eaLnBrk="0" hangingPunct="0">
              <a:spcBef>
                <a:spcPts val="600"/>
              </a:spcBef>
              <a:buClr>
                <a:schemeClr val="accent2"/>
              </a:buClr>
              <a:buSzPct val="100000"/>
              <a:buFont typeface="Wingdings" pitchFamily="2" charset="2"/>
              <a:buNone/>
              <a:defRPr/>
            </a:pPr>
            <a:endParaRPr lang="ru-RU" sz="2000" i="1" dirty="0">
              <a:latin typeface="Calibri" pitchFamily="34" charset="0"/>
            </a:endParaRP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2301875" y="5300663"/>
            <a:ext cx="57245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000" dirty="0">
                <a:latin typeface="+mn-lt"/>
              </a:rPr>
              <a:t>10</a:t>
            </a:r>
            <a:r>
              <a:rPr lang="ru-RU" sz="2000" baseline="30000" dirty="0">
                <a:latin typeface="+mn-lt"/>
              </a:rPr>
              <a:t> 12</a:t>
            </a:r>
            <a:r>
              <a:rPr lang="ru-RU" sz="2000" dirty="0">
                <a:latin typeface="+mn-lt"/>
              </a:rPr>
              <a:t> + 9 = </a:t>
            </a:r>
            <a:r>
              <a:rPr lang="ru-RU" sz="2000" dirty="0">
                <a:solidFill>
                  <a:srgbClr val="000000"/>
                </a:solidFill>
                <a:latin typeface="Calibri" pitchFamily="34" charset="0"/>
              </a:rPr>
              <a:t>1 000 000 000 000 + 9 = 1 000 000 000 009 </a:t>
            </a:r>
            <a:endParaRPr lang="ru-RU" dirty="0"/>
          </a:p>
        </p:txBody>
      </p:sp>
      <p:sp>
        <p:nvSpPr>
          <p:cNvPr id="7" name="Прямоугольник 9"/>
          <p:cNvSpPr>
            <a:spLocks noChangeArrowheads="1"/>
          </p:cNvSpPr>
          <p:nvPr/>
        </p:nvSpPr>
        <p:spPr bwMode="auto">
          <a:xfrm>
            <a:off x="898525" y="5300663"/>
            <a:ext cx="13874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i="1" dirty="0">
                <a:solidFill>
                  <a:schemeClr val="accent2"/>
                </a:solidFill>
                <a:latin typeface="+mn-lt"/>
              </a:rPr>
              <a:t>Подсказка:</a:t>
            </a:r>
            <a:endParaRPr lang="ru-RU" dirty="0">
              <a:solidFill>
                <a:schemeClr val="accent2"/>
              </a:solidFill>
              <a:latin typeface="+mn-lt"/>
            </a:endParaRPr>
          </a:p>
        </p:txBody>
      </p:sp>
      <p:grpSp>
        <p:nvGrpSpPr>
          <p:cNvPr id="2" name="Группа 10"/>
          <p:cNvGrpSpPr>
            <a:grpSpLocks/>
          </p:cNvGrpSpPr>
          <p:nvPr/>
        </p:nvGrpSpPr>
        <p:grpSpPr bwMode="auto">
          <a:xfrm>
            <a:off x="5867400" y="1989138"/>
            <a:ext cx="2665413" cy="1871662"/>
            <a:chOff x="5867401" y="1988840"/>
            <a:chExt cx="2665040" cy="1872357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5867401" y="1988840"/>
              <a:ext cx="2593612" cy="1872357"/>
            </a:xfrm>
            <a:prstGeom prst="roundRect">
              <a:avLst/>
            </a:prstGeom>
            <a:noFill/>
            <a:ln w="190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>
                <a:defRPr/>
              </a:pPr>
              <a:endPara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867401" y="1988840"/>
              <a:ext cx="2665040" cy="1692903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sz="2000" i="1" dirty="0">
                  <a:solidFill>
                    <a:prstClr val="black"/>
                  </a:solidFill>
                  <a:latin typeface="+mn-lt"/>
                  <a:cs typeface="Times New Roman" pitchFamily="18" charset="0"/>
                </a:rPr>
                <a:t>Отметка:</a:t>
              </a:r>
            </a:p>
            <a:p>
              <a:pPr>
                <a:spcBef>
                  <a:spcPts val="1200"/>
                </a:spcBef>
                <a:defRPr/>
              </a:pPr>
              <a:r>
                <a:rPr lang="ru-RU" dirty="0">
                  <a:solidFill>
                    <a:prstClr val="black"/>
                  </a:solidFill>
                  <a:latin typeface="+mn-lt"/>
                  <a:cs typeface="Times New Roman" pitchFamily="18" charset="0"/>
                </a:rPr>
                <a:t>«5» – не более 1 ошибки</a:t>
              </a:r>
            </a:p>
            <a:p>
              <a:pPr>
                <a:spcBef>
                  <a:spcPts val="1200"/>
                </a:spcBef>
                <a:defRPr/>
              </a:pPr>
              <a:r>
                <a:rPr lang="ru-RU" dirty="0">
                  <a:solidFill>
                    <a:prstClr val="black"/>
                  </a:solidFill>
                  <a:latin typeface="+mn-lt"/>
                  <a:cs typeface="Times New Roman" pitchFamily="18" charset="0"/>
                </a:rPr>
                <a:t>«4» – 2 или 3 ошибки</a:t>
              </a:r>
            </a:p>
            <a:p>
              <a:pPr>
                <a:spcBef>
                  <a:spcPts val="1200"/>
                </a:spcBef>
                <a:defRPr/>
              </a:pPr>
              <a:r>
                <a:rPr lang="ru-RU" dirty="0">
                  <a:solidFill>
                    <a:prstClr val="black"/>
                  </a:solidFill>
                  <a:latin typeface="+mn-lt"/>
                  <a:cs typeface="Times New Roman" pitchFamily="18" charset="0"/>
                </a:rPr>
                <a:t>«3» – 4 и более ошибок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вал 6"/>
          <p:cNvSpPr/>
          <p:nvPr/>
        </p:nvSpPr>
        <p:spPr>
          <a:xfrm>
            <a:off x="1979613" y="1917700"/>
            <a:ext cx="4679950" cy="467995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9" name="Прямая соединительная линия 8"/>
          <p:cNvCxnSpPr>
            <a:stCxn id="7" idx="2"/>
            <a:endCxn id="7" idx="6"/>
          </p:cNvCxnSpPr>
          <p:nvPr/>
        </p:nvCxnSpPr>
        <p:spPr>
          <a:xfrm>
            <a:off x="1979613" y="4257675"/>
            <a:ext cx="46799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1800000">
            <a:off x="4319588" y="1917700"/>
            <a:ext cx="0" cy="46799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19800000">
            <a:off x="4319588" y="1917700"/>
            <a:ext cx="0" cy="46799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219700" y="3717925"/>
            <a:ext cx="1439863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dirty="0">
                <a:latin typeface="+mn-lt"/>
                <a:cs typeface="Arial" charset="0"/>
              </a:rPr>
              <a:t>негатив</a:t>
            </a:r>
          </a:p>
        </p:txBody>
      </p:sp>
      <p:grpSp>
        <p:nvGrpSpPr>
          <p:cNvPr id="2" name="Группа 37"/>
          <p:cNvGrpSpPr>
            <a:grpSpLocks/>
          </p:cNvGrpSpPr>
          <p:nvPr/>
        </p:nvGrpSpPr>
        <p:grpSpPr bwMode="auto">
          <a:xfrm>
            <a:off x="6588125" y="2852738"/>
            <a:ext cx="2305050" cy="360362"/>
            <a:chOff x="6588125" y="2852738"/>
            <a:chExt cx="2160588" cy="360715"/>
          </a:xfrm>
        </p:grpSpPr>
        <p:sp>
          <p:nvSpPr>
            <p:cNvPr id="16" name="Скругленная прямоугольная выноска 15"/>
            <p:cNvSpPr/>
            <p:nvPr/>
          </p:nvSpPr>
          <p:spPr bwMode="auto">
            <a:xfrm>
              <a:off x="6622350" y="2852738"/>
              <a:ext cx="2126363" cy="360715"/>
            </a:xfrm>
            <a:prstGeom prst="wedgeRoundRectCallout">
              <a:avLst>
                <a:gd name="adj1" fmla="val -71813"/>
                <a:gd name="adj2" fmla="val 81397"/>
                <a:gd name="adj3" fmla="val 1666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18" name="TextBox 17"/>
            <p:cNvSpPr txBox="1"/>
            <p:nvPr/>
          </p:nvSpPr>
          <p:spPr bwMode="auto">
            <a:xfrm>
              <a:off x="6588125" y="2898820"/>
              <a:ext cx="2016252" cy="31145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lnSpc>
                  <a:spcPct val="80000"/>
                </a:lnSpc>
                <a:defRPr/>
              </a:pPr>
              <a:r>
                <a:rPr lang="ru-RU" dirty="0">
                  <a:latin typeface="+mn-lt"/>
                  <a:cs typeface="Arial" charset="0"/>
                </a:rPr>
                <a:t>В чём недостатки? </a:t>
              </a: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2051050" y="3644900"/>
            <a:ext cx="1944688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dirty="0">
                <a:solidFill>
                  <a:schemeClr val="bg1">
                    <a:lumMod val="65000"/>
                  </a:schemeClr>
                </a:solidFill>
                <a:latin typeface="+mn-lt"/>
                <a:cs typeface="Arial" charset="0"/>
              </a:rPr>
              <a:t>информация</a:t>
            </a:r>
          </a:p>
        </p:txBody>
      </p:sp>
      <p:grpSp>
        <p:nvGrpSpPr>
          <p:cNvPr id="3" name="Группа 35"/>
          <p:cNvGrpSpPr>
            <a:grpSpLocks/>
          </p:cNvGrpSpPr>
          <p:nvPr/>
        </p:nvGrpSpPr>
        <p:grpSpPr bwMode="auto">
          <a:xfrm>
            <a:off x="395288" y="2420938"/>
            <a:ext cx="2736850" cy="647700"/>
            <a:chOff x="251520" y="1844824"/>
            <a:chExt cx="2736304" cy="791351"/>
          </a:xfrm>
        </p:grpSpPr>
        <p:sp>
          <p:nvSpPr>
            <p:cNvPr id="20" name="Скругленная прямоугольная выноска 19"/>
            <p:cNvSpPr/>
            <p:nvPr/>
          </p:nvSpPr>
          <p:spPr>
            <a:xfrm>
              <a:off x="251520" y="1844824"/>
              <a:ext cx="2304590" cy="791351"/>
            </a:xfrm>
            <a:prstGeom prst="wedgeRoundRectCallout">
              <a:avLst>
                <a:gd name="adj1" fmla="val 54465"/>
                <a:gd name="adj2" fmla="val 92322"/>
                <a:gd name="adj3" fmla="val 16667"/>
              </a:avLst>
            </a:prstGeom>
            <a:solidFill>
              <a:schemeClr val="bg1"/>
            </a:solidFill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51520" y="1844824"/>
              <a:ext cx="2736304" cy="78359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dirty="0">
                  <a:latin typeface="+mn-lt"/>
                  <a:cs typeface="Arial" charset="0"/>
                </a:rPr>
                <a:t>Какой информацией </a:t>
              </a:r>
            </a:p>
            <a:p>
              <a:pPr>
                <a:defRPr/>
              </a:pPr>
              <a:r>
                <a:rPr lang="ru-RU" dirty="0">
                  <a:latin typeface="+mn-lt"/>
                  <a:cs typeface="Arial" charset="0"/>
                </a:rPr>
                <a:t>мы обладаем? </a:t>
              </a: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3563938" y="2924175"/>
            <a:ext cx="1512887" cy="5413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defRPr/>
            </a:pPr>
            <a:r>
              <a:rPr lang="ru-RU" dirty="0">
                <a:solidFill>
                  <a:srgbClr val="FFFF00"/>
                </a:solidFill>
                <a:latin typeface="+mn-lt"/>
                <a:cs typeface="Arial" charset="0"/>
              </a:rPr>
              <a:t>логический позитив</a:t>
            </a:r>
          </a:p>
        </p:txBody>
      </p:sp>
      <p:grpSp>
        <p:nvGrpSpPr>
          <p:cNvPr id="4" name="Группа 36"/>
          <p:cNvGrpSpPr>
            <a:grpSpLocks/>
          </p:cNvGrpSpPr>
          <p:nvPr/>
        </p:nvGrpSpPr>
        <p:grpSpPr bwMode="auto">
          <a:xfrm>
            <a:off x="5580063" y="1844675"/>
            <a:ext cx="3240087" cy="503238"/>
            <a:chOff x="4499992" y="692696"/>
            <a:chExt cx="3242372" cy="792304"/>
          </a:xfrm>
        </p:grpSpPr>
        <p:sp>
          <p:nvSpPr>
            <p:cNvPr id="25" name="Скругленная прямоугольная выноска 24"/>
            <p:cNvSpPr/>
            <p:nvPr/>
          </p:nvSpPr>
          <p:spPr>
            <a:xfrm>
              <a:off x="4499992" y="692696"/>
              <a:ext cx="2665704" cy="792304"/>
            </a:xfrm>
            <a:prstGeom prst="wedgeRoundRectCallout">
              <a:avLst>
                <a:gd name="adj1" fmla="val -86145"/>
                <a:gd name="adj2" fmla="val 99142"/>
                <a:gd name="adj3" fmla="val 16667"/>
              </a:avLst>
            </a:prstGeom>
            <a:solidFill>
              <a:schemeClr val="bg1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>
                <a:solidFill>
                  <a:srgbClr val="FFFF00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574657" y="900145"/>
              <a:ext cx="3167707" cy="48987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lnSpc>
                  <a:spcPct val="80000"/>
                </a:lnSpc>
                <a:defRPr/>
              </a:pPr>
              <a:r>
                <a:rPr lang="ru-RU" dirty="0">
                  <a:latin typeface="+mn-lt"/>
                  <a:cs typeface="Arial" charset="0"/>
                </a:rPr>
                <a:t>Каковы преимущества? </a:t>
              </a:r>
            </a:p>
          </p:txBody>
        </p:sp>
      </p:grpSp>
      <p:grpSp>
        <p:nvGrpSpPr>
          <p:cNvPr id="5" name="Группа 38"/>
          <p:cNvGrpSpPr>
            <a:grpSpLocks/>
          </p:cNvGrpSpPr>
          <p:nvPr/>
        </p:nvGrpSpPr>
        <p:grpSpPr bwMode="auto">
          <a:xfrm>
            <a:off x="6837363" y="4005263"/>
            <a:ext cx="1911350" cy="647700"/>
            <a:chOff x="6839176" y="3861048"/>
            <a:chExt cx="2274286" cy="720080"/>
          </a:xfrm>
        </p:grpSpPr>
        <p:sp>
          <p:nvSpPr>
            <p:cNvPr id="27" name="Скругленная прямоугольная выноска 26"/>
            <p:cNvSpPr/>
            <p:nvPr/>
          </p:nvSpPr>
          <p:spPr>
            <a:xfrm>
              <a:off x="6839176" y="3861048"/>
              <a:ext cx="2053279" cy="720080"/>
            </a:xfrm>
            <a:prstGeom prst="wedgeRoundRectCallout">
              <a:avLst>
                <a:gd name="adj1" fmla="val -98077"/>
                <a:gd name="adj2" fmla="val 55148"/>
                <a:gd name="adj3" fmla="val 16667"/>
              </a:avLst>
            </a:prstGeom>
            <a:solidFill>
              <a:schemeClr val="bg1"/>
            </a:solidFill>
            <a:ln w="190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880733" y="3966942"/>
              <a:ext cx="2232729" cy="54182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lnSpc>
                  <a:spcPct val="80000"/>
                </a:lnSpc>
                <a:defRPr/>
              </a:pPr>
              <a:r>
                <a:rPr lang="ru-RU" dirty="0">
                  <a:latin typeface="+mn-lt"/>
                  <a:cs typeface="Arial" charset="0"/>
                </a:rPr>
                <a:t>Какие чувства  возникают?</a:t>
              </a:r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5221288" y="5302250"/>
            <a:ext cx="1871662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dirty="0">
                <a:solidFill>
                  <a:srgbClr val="C00000"/>
                </a:solidFill>
                <a:latin typeface="+mn-lt"/>
                <a:cs typeface="Arial" charset="0"/>
              </a:rPr>
              <a:t>эмоции</a:t>
            </a:r>
          </a:p>
        </p:txBody>
      </p:sp>
      <p:grpSp>
        <p:nvGrpSpPr>
          <p:cNvPr id="6" name="Группа 39"/>
          <p:cNvGrpSpPr>
            <a:grpSpLocks/>
          </p:cNvGrpSpPr>
          <p:nvPr/>
        </p:nvGrpSpPr>
        <p:grpSpPr bwMode="auto">
          <a:xfrm>
            <a:off x="5867400" y="5876925"/>
            <a:ext cx="1584325" cy="576263"/>
            <a:chOff x="5758414" y="5733256"/>
            <a:chExt cx="2232541" cy="504056"/>
          </a:xfrm>
        </p:grpSpPr>
        <p:sp>
          <p:nvSpPr>
            <p:cNvPr id="30" name="Скругленная прямоугольная выноска 29"/>
            <p:cNvSpPr/>
            <p:nvPr/>
          </p:nvSpPr>
          <p:spPr>
            <a:xfrm>
              <a:off x="5758414" y="5733256"/>
              <a:ext cx="2232541" cy="504056"/>
            </a:xfrm>
            <a:prstGeom prst="wedgeRoundRectCallout">
              <a:avLst>
                <a:gd name="adj1" fmla="val -109307"/>
                <a:gd name="adj2" fmla="val -70884"/>
                <a:gd name="adj3" fmla="val 16667"/>
              </a:avLst>
            </a:prstGeom>
            <a:solidFill>
              <a:schemeClr val="bg1"/>
            </a:solidFill>
            <a:ln w="190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852369" y="5783245"/>
              <a:ext cx="2069240" cy="37491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lnSpc>
                  <a:spcPct val="80000"/>
                </a:lnSpc>
                <a:defRPr/>
              </a:pPr>
              <a:r>
                <a:rPr lang="ru-RU" dirty="0">
                  <a:latin typeface="+mn-lt"/>
                  <a:cs typeface="Arial" charset="0"/>
                </a:rPr>
                <a:t>Как можно применить? </a:t>
              </a: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3563938" y="5984875"/>
            <a:ext cx="1439862" cy="5413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ru-RU" dirty="0">
                <a:solidFill>
                  <a:srgbClr val="00B050"/>
                </a:solidFill>
                <a:latin typeface="+mn-lt"/>
                <a:cs typeface="Arial" charset="0"/>
              </a:rPr>
              <a:t>творческое мышление</a:t>
            </a:r>
          </a:p>
        </p:txBody>
      </p:sp>
      <p:grpSp>
        <p:nvGrpSpPr>
          <p:cNvPr id="8" name="Группа 40"/>
          <p:cNvGrpSpPr>
            <a:grpSpLocks/>
          </p:cNvGrpSpPr>
          <p:nvPr/>
        </p:nvGrpSpPr>
        <p:grpSpPr bwMode="auto">
          <a:xfrm>
            <a:off x="250825" y="5518150"/>
            <a:ext cx="2592388" cy="503238"/>
            <a:chOff x="250946" y="5373216"/>
            <a:chExt cx="2592884" cy="576830"/>
          </a:xfrm>
        </p:grpSpPr>
        <p:sp>
          <p:nvSpPr>
            <p:cNvPr id="33" name="Скругленная прямоугольная выноска 32"/>
            <p:cNvSpPr/>
            <p:nvPr/>
          </p:nvSpPr>
          <p:spPr>
            <a:xfrm>
              <a:off x="250946" y="5373216"/>
              <a:ext cx="2184818" cy="576830"/>
            </a:xfrm>
            <a:prstGeom prst="wedgeRoundRectCallout">
              <a:avLst>
                <a:gd name="adj1" fmla="val 49409"/>
                <a:gd name="adj2" fmla="val -159927"/>
                <a:gd name="adj3" fmla="val 16667"/>
              </a:avLst>
            </a:prstGeom>
            <a:solidFill>
              <a:schemeClr val="bg1"/>
            </a:solidFill>
            <a:ln w="1905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250946" y="5446002"/>
              <a:ext cx="2592884" cy="42397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dirty="0">
                  <a:latin typeface="+mn-lt"/>
                  <a:cs typeface="Arial" charset="0"/>
                </a:rPr>
                <a:t>Чего мы достигли? </a:t>
              </a: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2339975" y="5084763"/>
            <a:ext cx="1944688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dirty="0">
                <a:solidFill>
                  <a:srgbClr val="0070C0"/>
                </a:solidFill>
                <a:latin typeface="+mn-lt"/>
                <a:cs typeface="Arial" charset="0"/>
              </a:rPr>
              <a:t>обобщение</a:t>
            </a:r>
          </a:p>
        </p:txBody>
      </p:sp>
      <p:sp>
        <p:nvSpPr>
          <p:cNvPr id="37" name="Заголовок 1"/>
          <p:cNvSpPr txBox="1">
            <a:spLocks/>
          </p:cNvSpPr>
          <p:nvPr/>
        </p:nvSpPr>
        <p:spPr bwMode="auto">
          <a:xfrm>
            <a:off x="539750" y="1484313"/>
            <a:ext cx="54356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endParaRPr lang="ru-RU" sz="2400" dirty="0">
              <a:solidFill>
                <a:schemeClr val="accent2"/>
              </a:solidFill>
              <a:latin typeface="+mn-lt"/>
              <a:ea typeface="+mj-ea"/>
              <a:cs typeface="+mj-cs"/>
            </a:endParaRPr>
          </a:p>
          <a:p>
            <a:pPr eaLnBrk="0" hangingPunct="0">
              <a:defRPr/>
            </a:pPr>
            <a:r>
              <a:rPr lang="ru-RU" sz="2400" dirty="0">
                <a:solidFill>
                  <a:schemeClr val="accent2"/>
                </a:solidFill>
                <a:latin typeface="+mn-lt"/>
                <a:ea typeface="+mj-ea"/>
                <a:cs typeface="+mj-cs"/>
              </a:rPr>
              <a:t>Приём </a:t>
            </a:r>
            <a:r>
              <a:rPr lang="en-US" sz="2400" dirty="0">
                <a:solidFill>
                  <a:schemeClr val="accent2"/>
                </a:solidFill>
                <a:latin typeface="+mn-lt"/>
                <a:ea typeface="+mj-ea"/>
                <a:cs typeface="+mj-cs"/>
              </a:rPr>
              <a:t> </a:t>
            </a:r>
            <a:r>
              <a:rPr lang="ru-RU" sz="2400" dirty="0">
                <a:solidFill>
                  <a:schemeClr val="accent2"/>
                </a:solidFill>
                <a:latin typeface="+mn-lt"/>
                <a:ea typeface="+mj-ea"/>
                <a:cs typeface="+mj-cs"/>
              </a:rPr>
              <a:t>«</a:t>
            </a:r>
            <a:r>
              <a:rPr lang="ru-RU" sz="2400" dirty="0">
                <a:solidFill>
                  <a:schemeClr val="accent2"/>
                </a:solidFill>
                <a:latin typeface="+mn-lt"/>
                <a:cs typeface="Arial" charset="0"/>
              </a:rPr>
              <a:t>Шесть шляп мышления</a:t>
            </a:r>
            <a:r>
              <a:rPr lang="ru-RU" sz="2400" dirty="0">
                <a:solidFill>
                  <a:schemeClr val="accent2"/>
                </a:solidFill>
                <a:latin typeface="+mn-lt"/>
                <a:ea typeface="+mj-ea"/>
                <a:cs typeface="+mj-cs"/>
              </a:rPr>
              <a:t>»</a:t>
            </a:r>
            <a:br>
              <a:rPr lang="ru-RU" sz="2400" dirty="0">
                <a:solidFill>
                  <a:schemeClr val="accent2"/>
                </a:solidFill>
                <a:latin typeface="+mn-lt"/>
                <a:ea typeface="+mj-ea"/>
                <a:cs typeface="+mj-cs"/>
              </a:rPr>
            </a:br>
            <a:endParaRPr lang="ru-RU" sz="2400" dirty="0">
              <a:solidFill>
                <a:schemeClr val="accent2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39" name="Заголовок 1"/>
          <p:cNvSpPr txBox="1">
            <a:spLocks/>
          </p:cNvSpPr>
          <p:nvPr/>
        </p:nvSpPr>
        <p:spPr bwMode="auto">
          <a:xfrm>
            <a:off x="522288" y="493713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ru-RU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Фаза занятия «Рефлексия»</a:t>
            </a:r>
          </a:p>
        </p:txBody>
      </p:sp>
      <p:pic>
        <p:nvPicPr>
          <p:cNvPr id="3995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3708400" y="5084763"/>
            <a:ext cx="1190625" cy="876300"/>
          </a:xfrm>
          <a:noFill/>
        </p:spPr>
      </p:pic>
      <p:pic>
        <p:nvPicPr>
          <p:cNvPr id="39957" name="Picture 3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9975" y="4221163"/>
            <a:ext cx="11239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58" name="Picture 4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708400" y="2060575"/>
            <a:ext cx="1247775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59" name="Picture 5"/>
          <p:cNvPicPr>
            <a:picLocks noChangeAspect="1" noChangeArrowheads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8263" y="2997200"/>
            <a:ext cx="11049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60" name="Picture 6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3800" y="4508500"/>
            <a:ext cx="1171575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61" name="Picture 7"/>
          <p:cNvPicPr>
            <a:picLocks noChangeAspect="1" noChangeArrowheads="1"/>
          </p:cNvPicPr>
          <p:nvPr/>
        </p:nvPicPr>
        <p:blipFill>
          <a:blip r:embed="rId8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55875" y="2852738"/>
            <a:ext cx="116205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" name="Овал 39"/>
          <p:cNvSpPr/>
          <p:nvPr/>
        </p:nvSpPr>
        <p:spPr>
          <a:xfrm>
            <a:off x="3563938" y="3500438"/>
            <a:ext cx="1512887" cy="143986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3492500" y="3716338"/>
            <a:ext cx="1727200" cy="9239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>
                <a:latin typeface="+mn-lt"/>
              </a:rPr>
              <a:t>Признаки делимости на 2, 3, 4, 5, 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3000"/>
                            </p:stCondLst>
                            <p:childTnLst>
                              <p:par>
                                <p:cTn id="25" presetID="22" presetClass="entr" presetSubtype="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003" name="Group 43"/>
          <p:cNvGraphicFramePr>
            <a:graphicFrameLocks noGrp="1"/>
          </p:cNvGraphicFramePr>
          <p:nvPr>
            <p:ph sz="quarter" idx="1"/>
          </p:nvPr>
        </p:nvGraphicFramePr>
        <p:xfrm>
          <a:off x="900113" y="2093913"/>
          <a:ext cx="7262812" cy="3388678"/>
        </p:xfrm>
        <a:graphic>
          <a:graphicData uri="http://schemas.openxmlformats.org/drawingml/2006/table">
            <a:tbl>
              <a:tblPr/>
              <a:tblGrid>
                <a:gridCol w="4706937"/>
                <a:gridCol w="1277938"/>
                <a:gridCol w="1277937"/>
              </a:tblGrid>
              <a:tr h="45878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Утверждения учителя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Ответ  ученика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096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до изучения новой темы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после изучения новой темы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–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+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–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+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–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371" name="Заголовок 1"/>
          <p:cNvSpPr txBox="1">
            <a:spLocks/>
          </p:cNvSpPr>
          <p:nvPr/>
        </p:nvSpPr>
        <p:spPr bwMode="auto">
          <a:xfrm>
            <a:off x="5651500" y="5340350"/>
            <a:ext cx="21605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lnSpc>
                <a:spcPct val="80000"/>
              </a:lnSpc>
              <a:defRPr/>
            </a:pPr>
            <a:r>
              <a:rPr lang="ru-RU" sz="2000" dirty="0">
                <a:latin typeface="+mn-lt"/>
                <a:cs typeface="Times New Roman" pitchFamily="18" charset="0"/>
              </a:rPr>
              <a:t/>
            </a:r>
            <a:br>
              <a:rPr lang="ru-RU" sz="2000" dirty="0">
                <a:latin typeface="+mn-lt"/>
                <a:cs typeface="Times New Roman" pitchFamily="18" charset="0"/>
              </a:rPr>
            </a:br>
            <a:r>
              <a:rPr lang="ru-RU" sz="2000" dirty="0">
                <a:latin typeface="+mn-lt"/>
                <a:cs typeface="Times New Roman" pitchFamily="18" charset="0"/>
              </a:rPr>
              <a:t>Да «+»     Нет «</a:t>
            </a:r>
            <a:r>
              <a:rPr lang="ru-RU" sz="2000" dirty="0"/>
              <a:t>–</a:t>
            </a:r>
            <a:r>
              <a:rPr lang="ru-RU" sz="2000" dirty="0">
                <a:latin typeface="+mn-lt"/>
                <a:cs typeface="Times New Roman" pitchFamily="18" charset="0"/>
              </a:rPr>
              <a:t>»</a:t>
            </a:r>
            <a:endParaRPr lang="ru-RU" sz="2000" dirty="0">
              <a:latin typeface="+mn-lt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96938" y="3644900"/>
            <a:ext cx="4754562" cy="3111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  <a:defRPr/>
            </a:pPr>
            <a:r>
              <a:rPr lang="ru-RU" dirty="0">
                <a:solidFill>
                  <a:prstClr val="black"/>
                </a:solidFill>
                <a:latin typeface="Calibri"/>
                <a:cs typeface="+mn-cs"/>
              </a:rPr>
              <a:t>Число 755 007 349 249 063 делится на 2.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96938" y="4005263"/>
            <a:ext cx="4754562" cy="3111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 startAt="2"/>
              <a:defRPr/>
            </a:pPr>
            <a:r>
              <a:rPr lang="ru-RU" dirty="0">
                <a:solidFill>
                  <a:prstClr val="black"/>
                </a:solidFill>
                <a:latin typeface="Calibri"/>
                <a:cs typeface="+mn-cs"/>
              </a:rPr>
              <a:t>Число 703 007 111 001 003 делится на 3.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900113" y="4365625"/>
            <a:ext cx="4695825" cy="3111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 startAt="3"/>
              <a:defRPr/>
            </a:pPr>
            <a:r>
              <a:rPr lang="ru-RU" dirty="0">
                <a:solidFill>
                  <a:prstClr val="black"/>
                </a:solidFill>
                <a:latin typeface="Calibri"/>
                <a:cs typeface="+mn-cs"/>
              </a:rPr>
              <a:t>Число 755 007 349 249 034 делится на 4.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884238" y="4725988"/>
            <a:ext cx="5056187" cy="3111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 startAt="4"/>
              <a:defRPr/>
            </a:pPr>
            <a:r>
              <a:rPr lang="ru-RU" dirty="0">
                <a:solidFill>
                  <a:prstClr val="black"/>
                </a:solidFill>
                <a:latin typeface="Calibri"/>
                <a:cs typeface="+mn-cs"/>
              </a:rPr>
              <a:t>Число 755 007 349 249 060 делится на 5.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895350" y="5132388"/>
            <a:ext cx="4811713" cy="3111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 startAt="5"/>
              <a:defRPr/>
            </a:pPr>
            <a:r>
              <a:rPr lang="ru-RU" dirty="0">
                <a:solidFill>
                  <a:prstClr val="black"/>
                </a:solidFill>
                <a:latin typeface="Calibri"/>
                <a:cs typeface="+mn-cs"/>
              </a:rPr>
              <a:t>Число </a:t>
            </a:r>
            <a:r>
              <a:rPr lang="ru-RU" dirty="0">
                <a:solidFill>
                  <a:prstClr val="black"/>
                </a:solidFill>
                <a:latin typeface="Calibri"/>
              </a:rPr>
              <a:t>703 007 111 001 003 </a:t>
            </a:r>
            <a:r>
              <a:rPr lang="ru-RU" dirty="0">
                <a:solidFill>
                  <a:prstClr val="black"/>
                </a:solidFill>
                <a:latin typeface="Calibri"/>
                <a:cs typeface="+mn-cs"/>
              </a:rPr>
              <a:t>делится на 9.</a:t>
            </a:r>
          </a:p>
        </p:txBody>
      </p:sp>
      <p:sp>
        <p:nvSpPr>
          <p:cNvPr id="41000" name="Заголовок 1"/>
          <p:cNvSpPr>
            <a:spLocks noGrp="1"/>
          </p:cNvSpPr>
          <p:nvPr>
            <p:ph type="title"/>
          </p:nvPr>
        </p:nvSpPr>
        <p:spPr>
          <a:xfrm>
            <a:off x="522288" y="493713"/>
            <a:ext cx="8153400" cy="990600"/>
          </a:xfrm>
        </p:spPr>
        <p:txBody>
          <a:bodyPr/>
          <a:lstStyle/>
          <a:p>
            <a:r>
              <a:rPr lang="ru-RU" sz="3200" smtClean="0"/>
              <a:t>Фаза занятия «Рефлексия»</a:t>
            </a:r>
          </a:p>
        </p:txBody>
      </p:sp>
      <p:sp>
        <p:nvSpPr>
          <p:cNvPr id="14" name="Заголовок 1"/>
          <p:cNvSpPr txBox="1">
            <a:spLocks/>
          </p:cNvSpPr>
          <p:nvPr/>
        </p:nvSpPr>
        <p:spPr bwMode="auto">
          <a:xfrm>
            <a:off x="539750" y="1557338"/>
            <a:ext cx="8153400" cy="392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ru-RU" sz="240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Приём «Верные и неверные утверждения» </a:t>
            </a:r>
            <a:endParaRPr lang="ru-RU" sz="400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Содержимое 2"/>
          <p:cNvSpPr>
            <a:spLocks noGrp="1"/>
          </p:cNvSpPr>
          <p:nvPr>
            <p:ph sz="quarter" idx="1"/>
          </p:nvPr>
        </p:nvSpPr>
        <p:spPr>
          <a:xfrm>
            <a:off x="1044575" y="2278063"/>
            <a:ext cx="7848600" cy="1511300"/>
          </a:xfrm>
        </p:spPr>
        <p:txBody>
          <a:bodyPr/>
          <a:lstStyle/>
          <a:p>
            <a:pPr marL="273050" indent="-273050">
              <a:buSzPct val="100000"/>
              <a:buFont typeface="Wingdings" pitchFamily="2" charset="2"/>
              <a:buChar char="§"/>
            </a:pPr>
            <a:r>
              <a:rPr lang="ru-RU" sz="2000" smtClean="0">
                <a:solidFill>
                  <a:srgbClr val="C00000"/>
                </a:solidFill>
              </a:rPr>
              <a:t>Задание 2</a:t>
            </a:r>
          </a:p>
          <a:p>
            <a:pPr marL="273050" indent="-273050">
              <a:spcBef>
                <a:spcPts val="600"/>
              </a:spcBef>
              <a:buFont typeface="Wingdings" pitchFamily="2" charset="2"/>
              <a:buNone/>
            </a:pPr>
            <a:r>
              <a:rPr lang="ru-RU" sz="2000" smtClean="0"/>
              <a:t>     Разбейте на две группы числа:  </a:t>
            </a:r>
          </a:p>
          <a:p>
            <a:pPr marL="273050" indent="-273050">
              <a:spcBef>
                <a:spcPts val="600"/>
              </a:spcBef>
              <a:buFont typeface="Wingdings" pitchFamily="2" charset="2"/>
              <a:buNone/>
            </a:pPr>
            <a:r>
              <a:rPr lang="ru-RU" sz="2000" smtClean="0"/>
              <a:t>2, 3, 4, 5, 6, 7, 8, 9, 10, 11, 12, 13, 14, 15, 16, 17, 18, 19, 20, 21, 22, 23, 24</a:t>
            </a:r>
          </a:p>
          <a:p>
            <a:pPr marL="273050" indent="-273050">
              <a:buFont typeface="Tw Cen MT" pitchFamily="34" charset="0"/>
              <a:buAutoNum type="arabicParenR" startAt="3"/>
            </a:pPr>
            <a:endParaRPr lang="ru-RU" sz="2200" smtClean="0"/>
          </a:p>
          <a:p>
            <a:pPr marL="273050" indent="-273050">
              <a:buFont typeface="Tw Cen MT" pitchFamily="34" charset="0"/>
              <a:buAutoNum type="arabicParenR" startAt="2"/>
            </a:pPr>
            <a:endParaRPr lang="ru-RU" sz="2200" smtClean="0"/>
          </a:p>
          <a:p>
            <a:pPr marL="273050" indent="-273050">
              <a:buFont typeface="Tw Cen MT" pitchFamily="34" charset="0"/>
              <a:buAutoNum type="arabicParenR" startAt="2"/>
            </a:pPr>
            <a:endParaRPr lang="ru-RU" sz="2200" smtClean="0"/>
          </a:p>
          <a:p>
            <a:pPr marL="273050" indent="-273050">
              <a:buFont typeface="Wingdings" pitchFamily="2" charset="2"/>
              <a:buNone/>
            </a:pPr>
            <a:endParaRPr lang="ru-RU" sz="2200" smtClean="0"/>
          </a:p>
          <a:p>
            <a:pPr marL="273050" indent="-273050">
              <a:buFont typeface="Wingdings" pitchFamily="2" charset="2"/>
              <a:buNone/>
            </a:pPr>
            <a:endParaRPr lang="ru-RU" sz="2200" smtClean="0"/>
          </a:p>
          <a:p>
            <a:pPr marL="273050" indent="-273050">
              <a:buFont typeface="Wingdings" pitchFamily="2" charset="2"/>
              <a:buNone/>
            </a:pPr>
            <a:endParaRPr lang="ru-RU" sz="2200" smtClean="0"/>
          </a:p>
          <a:p>
            <a:pPr marL="273050" indent="-273050">
              <a:buFont typeface="Wingdings" pitchFamily="2" charset="2"/>
              <a:buNone/>
            </a:pPr>
            <a:endParaRPr lang="ru-RU" sz="2200" smtClean="0"/>
          </a:p>
          <a:p>
            <a:pPr marL="273050" indent="-273050">
              <a:buFont typeface="Wingdings" pitchFamily="2" charset="2"/>
              <a:buNone/>
            </a:pPr>
            <a:endParaRPr lang="ru-RU" sz="2200" smtClean="0">
              <a:solidFill>
                <a:schemeClr val="accent2"/>
              </a:solidFill>
            </a:endParaRPr>
          </a:p>
        </p:txBody>
      </p:sp>
      <p:sp>
        <p:nvSpPr>
          <p:cNvPr id="41987" name="Содержимое 2"/>
          <p:cNvSpPr txBox="1">
            <a:spLocks/>
          </p:cNvSpPr>
          <p:nvPr/>
        </p:nvSpPr>
        <p:spPr bwMode="auto">
          <a:xfrm>
            <a:off x="107950" y="3905250"/>
            <a:ext cx="8351838" cy="1252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479425" eaLnBrk="0" hangingPunct="0">
              <a:buClr>
                <a:schemeClr val="accent2"/>
              </a:buClr>
              <a:buSzPct val="60000"/>
              <a:buFont typeface="Wingdings" pitchFamily="2" charset="2"/>
              <a:buNone/>
            </a:pPr>
            <a:r>
              <a:rPr lang="ru-RU" sz="2000" i="1">
                <a:solidFill>
                  <a:schemeClr val="accent2"/>
                </a:solidFill>
                <a:latin typeface="Calibri" pitchFamily="34" charset="0"/>
              </a:rPr>
              <a:t>   Решение:</a:t>
            </a:r>
          </a:p>
          <a:p>
            <a:pPr marL="514350" indent="479425" eaLnBrk="0" hangingPunct="0">
              <a:spcBef>
                <a:spcPts val="600"/>
              </a:spcBef>
              <a:buClr>
                <a:schemeClr val="accent2"/>
              </a:buClr>
              <a:buSzPct val="60000"/>
              <a:buFont typeface="Wingdings" pitchFamily="2" charset="2"/>
              <a:buNone/>
            </a:pPr>
            <a:r>
              <a:rPr lang="ru-RU" sz="2000">
                <a:latin typeface="Calibri" pitchFamily="34" charset="0"/>
              </a:rPr>
              <a:t>        Простые числа                 7, 11, 13, 17, 19, 23, ...</a:t>
            </a:r>
          </a:p>
          <a:p>
            <a:pPr marL="514350" indent="479425" eaLnBrk="0" hangingPunct="0">
              <a:spcBef>
                <a:spcPts val="600"/>
              </a:spcBef>
              <a:buClr>
                <a:schemeClr val="accent2"/>
              </a:buClr>
              <a:buSzPct val="60000"/>
              <a:buFont typeface="Wingdings" pitchFamily="2" charset="2"/>
              <a:buNone/>
            </a:pPr>
            <a:r>
              <a:rPr lang="ru-RU" sz="2000">
                <a:latin typeface="Calibri" pitchFamily="34" charset="0"/>
              </a:rPr>
              <a:t>     Составные числа:     6, 8,    10, 12, 14, 15, 16, 18, 20, 21, 22, 24</a:t>
            </a:r>
          </a:p>
          <a:p>
            <a:pPr marL="514350" indent="479425"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endParaRPr lang="ru-RU" sz="2000">
              <a:latin typeface="Calibri" pitchFamily="34" charset="0"/>
            </a:endParaRPr>
          </a:p>
        </p:txBody>
      </p:sp>
      <p:sp>
        <p:nvSpPr>
          <p:cNvPr id="41988" name="Заголовок 1"/>
          <p:cNvSpPr>
            <a:spLocks noGrp="1"/>
          </p:cNvSpPr>
          <p:nvPr>
            <p:ph type="title"/>
          </p:nvPr>
        </p:nvSpPr>
        <p:spPr>
          <a:xfrm>
            <a:off x="522288" y="493713"/>
            <a:ext cx="8153400" cy="990600"/>
          </a:xfrm>
        </p:spPr>
        <p:txBody>
          <a:bodyPr/>
          <a:lstStyle/>
          <a:p>
            <a:r>
              <a:rPr lang="ru-RU" sz="3200" smtClean="0"/>
              <a:t>Фаза занятия «Рефлексия»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611188" y="1341438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ru-RU" sz="2800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Тема. Признаки делимости на 2, 3, 4, 5, 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55875" y="5138738"/>
            <a:ext cx="5472113" cy="519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2800" dirty="0">
                <a:solidFill>
                  <a:schemeClr val="accent2"/>
                </a:solidFill>
                <a:latin typeface="+mn-lt"/>
                <a:cs typeface="Arial" charset="0"/>
              </a:rPr>
              <a:t>Тема следующего занятия?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3328988" y="4279900"/>
            <a:ext cx="1171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>
                <a:solidFill>
                  <a:srgbClr val="000000"/>
                </a:solidFill>
                <a:latin typeface="Calibri" pitchFamily="34" charset="0"/>
              </a:rPr>
              <a:t>:   2, 3, 5, </a:t>
            </a:r>
            <a:endParaRPr lang="ru-RU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3548063" y="4662488"/>
            <a:ext cx="3762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>
                <a:solidFill>
                  <a:srgbClr val="000000"/>
                </a:solidFill>
                <a:latin typeface="Calibri" pitchFamily="34" charset="0"/>
              </a:rPr>
              <a:t>4,</a:t>
            </a:r>
            <a:endParaRPr lang="ru-RU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4210050" y="4662488"/>
            <a:ext cx="4333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>
                <a:solidFill>
                  <a:srgbClr val="000000"/>
                </a:solidFill>
                <a:latin typeface="Calibri" pitchFamily="34" charset="0"/>
              </a:rPr>
              <a:t> 9,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8" grpId="1"/>
      <p:bldP spid="8" grpId="2"/>
      <p:bldP spid="9" grpId="0"/>
      <p:bldP spid="9" grpId="1"/>
      <p:bldP spid="9" grpId="2"/>
      <p:bldP spid="10" grpId="0"/>
      <p:bldP spid="10" grpId="1"/>
      <p:bldP spid="10" grpId="2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Заголовок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endParaRPr lang="ru-RU" sz="2400" smtClean="0"/>
          </a:p>
        </p:txBody>
      </p:sp>
      <p:sp>
        <p:nvSpPr>
          <p:cNvPr id="43011" name="Содержимое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marL="514350" indent="-514350">
              <a:buFont typeface="Tw Cen MT" pitchFamily="34" charset="0"/>
              <a:buAutoNum type="arabicParenR"/>
            </a:pPr>
            <a:r>
              <a:rPr lang="ru-RU" sz="1800" smtClean="0"/>
              <a:t>Для оформлении презентации использован рисунок шляп с сайта </a:t>
            </a:r>
          </a:p>
          <a:p>
            <a:pPr marL="514350" indent="-514350">
              <a:buFont typeface="Wingdings" pitchFamily="2" charset="2"/>
              <a:buNone/>
            </a:pPr>
            <a:r>
              <a:rPr lang="ru-RU" sz="1800" smtClean="0">
                <a:hlinkClick r:id="rId2"/>
              </a:rPr>
              <a:t>http://fluentbrain.com/wp-content/uploads/2011/01/Six-Thinking-Hats.png</a:t>
            </a:r>
            <a:r>
              <a:rPr lang="ru-RU" sz="1800" smtClean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Содержимое 2"/>
          <p:cNvSpPr>
            <a:spLocks noGrp="1"/>
          </p:cNvSpPr>
          <p:nvPr>
            <p:ph sz="quarter" idx="1"/>
          </p:nvPr>
        </p:nvSpPr>
        <p:spPr>
          <a:xfrm>
            <a:off x="1330325" y="3644900"/>
            <a:ext cx="1873250" cy="361950"/>
          </a:xfrm>
        </p:spPr>
        <p:txBody>
          <a:bodyPr/>
          <a:lstStyle/>
          <a:p>
            <a:pPr marL="514350" indent="-514350">
              <a:buFont typeface="Wingdings" pitchFamily="2" charset="2"/>
              <a:buNone/>
            </a:pPr>
            <a:r>
              <a:rPr lang="ru-RU" sz="2000" i="1" smtClean="0">
                <a:solidFill>
                  <a:schemeClr val="accent2"/>
                </a:solidFill>
              </a:rPr>
              <a:t>Подсказка: </a:t>
            </a:r>
            <a:endParaRPr lang="en-US" sz="2000" i="1" smtClean="0">
              <a:solidFill>
                <a:schemeClr val="accent2"/>
              </a:solidFill>
            </a:endParaRPr>
          </a:p>
          <a:p>
            <a:pPr marL="514350" indent="-514350">
              <a:buFont typeface="Wingdings" pitchFamily="2" charset="2"/>
              <a:buNone/>
            </a:pPr>
            <a:endParaRPr lang="ru-RU" sz="2000" baseline="-25000" smtClean="0">
              <a:solidFill>
                <a:schemeClr val="accent2"/>
              </a:solidFill>
            </a:endParaRPr>
          </a:p>
          <a:p>
            <a:pPr marL="514350" indent="-514350">
              <a:buFont typeface="Wingdings" pitchFamily="2" charset="2"/>
              <a:buNone/>
            </a:pPr>
            <a:endParaRPr lang="ru-RU" sz="2000" smtClean="0"/>
          </a:p>
          <a:p>
            <a:pPr marL="514350" indent="-514350">
              <a:buFont typeface="Wingdings" pitchFamily="2" charset="2"/>
              <a:buNone/>
            </a:pPr>
            <a:endParaRPr lang="ru-RU" sz="2000" smtClean="0"/>
          </a:p>
          <a:p>
            <a:pPr marL="514350" indent="-514350">
              <a:buFont typeface="Wingdings" pitchFamily="2" charset="2"/>
              <a:buNone/>
            </a:pPr>
            <a:endParaRPr lang="ru-RU" sz="2000" smtClean="0"/>
          </a:p>
          <a:p>
            <a:pPr marL="514350" indent="-514350">
              <a:buFont typeface="Wingdings" pitchFamily="2" charset="2"/>
              <a:buNone/>
            </a:pPr>
            <a:endParaRPr lang="ru-RU" sz="2000" smtClean="0"/>
          </a:p>
          <a:p>
            <a:pPr marL="514350" indent="-514350">
              <a:buFont typeface="Wingdings" pitchFamily="2" charset="2"/>
              <a:buNone/>
            </a:pPr>
            <a:endParaRPr lang="ru-RU" sz="2000" smtClean="0"/>
          </a:p>
          <a:p>
            <a:pPr marL="514350" indent="-514350">
              <a:buFont typeface="Wingdings" pitchFamily="2" charset="2"/>
              <a:buNone/>
            </a:pPr>
            <a:endParaRPr lang="ru-RU" sz="2000" smtClean="0">
              <a:solidFill>
                <a:schemeClr val="accent2"/>
              </a:solidFill>
            </a:endParaRPr>
          </a:p>
        </p:txBody>
      </p:sp>
      <p:grpSp>
        <p:nvGrpSpPr>
          <p:cNvPr id="2" name="Группа 11"/>
          <p:cNvGrpSpPr>
            <a:grpSpLocks/>
          </p:cNvGrpSpPr>
          <p:nvPr/>
        </p:nvGrpSpPr>
        <p:grpSpPr bwMode="auto">
          <a:xfrm>
            <a:off x="539750" y="4078288"/>
            <a:ext cx="8604250" cy="431800"/>
            <a:chOff x="539750" y="2708920"/>
            <a:chExt cx="8604250" cy="430887"/>
          </a:xfrm>
        </p:grpSpPr>
        <p:sp>
          <p:nvSpPr>
            <p:cNvPr id="8" name="Прямоугольник 7"/>
            <p:cNvSpPr/>
            <p:nvPr/>
          </p:nvSpPr>
          <p:spPr bwMode="auto">
            <a:xfrm>
              <a:off x="539750" y="2708920"/>
              <a:ext cx="8604250" cy="430887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514350" indent="-514350" eaLnBrk="0" hangingPunct="0">
                <a:spcBef>
                  <a:spcPts val="700"/>
                </a:spcBef>
                <a:buClr>
                  <a:srgbClr val="C0504D"/>
                </a:buClr>
                <a:buSzPct val="60000"/>
                <a:defRPr/>
              </a:pPr>
              <a:r>
                <a:rPr lang="ru-RU" sz="2200" dirty="0">
                  <a:solidFill>
                    <a:srgbClr val="C0504D"/>
                  </a:solidFill>
                  <a:latin typeface="Calibri"/>
                  <a:cs typeface="+mn-cs"/>
                </a:rPr>
                <a:t>а</a:t>
              </a:r>
              <a:r>
                <a:rPr lang="en-US" sz="2200" baseline="-25000" dirty="0">
                  <a:solidFill>
                    <a:srgbClr val="C0504D"/>
                  </a:solidFill>
                  <a:latin typeface="Calibri" pitchFamily="34" charset="0"/>
                  <a:cs typeface="+mn-cs"/>
                </a:rPr>
                <a:t>n</a:t>
              </a:r>
              <a:r>
                <a:rPr lang="ru-RU" sz="2200" dirty="0">
                  <a:solidFill>
                    <a:srgbClr val="C0504D"/>
                  </a:solidFill>
                  <a:latin typeface="Calibri" pitchFamily="34" charset="0"/>
                  <a:cs typeface="+mn-cs"/>
                </a:rPr>
                <a:t>а</a:t>
              </a:r>
              <a:r>
                <a:rPr lang="en-US" sz="2200" baseline="-25000" dirty="0">
                  <a:solidFill>
                    <a:srgbClr val="C0504D"/>
                  </a:solidFill>
                  <a:latin typeface="Calibri" pitchFamily="34" charset="0"/>
                  <a:cs typeface="+mn-cs"/>
                </a:rPr>
                <a:t> n-1</a:t>
              </a:r>
              <a:r>
                <a:rPr lang="ru-RU" sz="2200" dirty="0">
                  <a:solidFill>
                    <a:srgbClr val="C0504D"/>
                  </a:solidFill>
                  <a:latin typeface="Calibri" pitchFamily="34" charset="0"/>
                  <a:cs typeface="+mn-cs"/>
                </a:rPr>
                <a:t>…а</a:t>
              </a:r>
              <a:r>
                <a:rPr lang="en-US" sz="2200" baseline="-25000" dirty="0">
                  <a:solidFill>
                    <a:srgbClr val="C0504D"/>
                  </a:solidFill>
                  <a:latin typeface="Calibri" pitchFamily="34" charset="0"/>
                  <a:cs typeface="+mn-cs"/>
                </a:rPr>
                <a:t>3</a:t>
              </a:r>
              <a:r>
                <a:rPr lang="ru-RU" sz="2200" dirty="0">
                  <a:solidFill>
                    <a:srgbClr val="C0504D"/>
                  </a:solidFill>
                  <a:latin typeface="Calibri" pitchFamily="34" charset="0"/>
                  <a:cs typeface="+mn-cs"/>
                </a:rPr>
                <a:t>а</a:t>
              </a:r>
              <a:r>
                <a:rPr lang="en-US" sz="2200" baseline="-25000" dirty="0">
                  <a:solidFill>
                    <a:srgbClr val="C0504D"/>
                  </a:solidFill>
                  <a:latin typeface="Calibri" pitchFamily="34" charset="0"/>
                  <a:cs typeface="+mn-cs"/>
                </a:rPr>
                <a:t>2</a:t>
              </a:r>
              <a:r>
                <a:rPr lang="ru-RU" sz="2200" dirty="0">
                  <a:solidFill>
                    <a:srgbClr val="C0504D"/>
                  </a:solidFill>
                  <a:latin typeface="Calibri" pitchFamily="34" charset="0"/>
                  <a:cs typeface="+mn-cs"/>
                </a:rPr>
                <a:t>а</a:t>
              </a:r>
              <a:r>
                <a:rPr lang="en-US" sz="2200" baseline="-25000" dirty="0">
                  <a:solidFill>
                    <a:srgbClr val="C0504D"/>
                  </a:solidFill>
                  <a:latin typeface="Calibri" pitchFamily="34" charset="0"/>
                  <a:cs typeface="+mn-cs"/>
                </a:rPr>
                <a:t>1</a:t>
              </a:r>
              <a:r>
                <a:rPr lang="ru-RU" sz="2200" dirty="0">
                  <a:solidFill>
                    <a:srgbClr val="C0504D"/>
                  </a:solidFill>
                  <a:latin typeface="Calibri" pitchFamily="34" charset="0"/>
                  <a:cs typeface="+mn-cs"/>
                </a:rPr>
                <a:t>а</a:t>
              </a:r>
              <a:r>
                <a:rPr lang="en-US" sz="2200" baseline="-25000" dirty="0">
                  <a:solidFill>
                    <a:srgbClr val="C0504D"/>
                  </a:solidFill>
                  <a:latin typeface="Calibri" pitchFamily="34" charset="0"/>
                  <a:cs typeface="+mn-cs"/>
                </a:rPr>
                <a:t>0  </a:t>
              </a:r>
              <a:r>
                <a:rPr lang="en-US" sz="2200" dirty="0">
                  <a:solidFill>
                    <a:srgbClr val="C0504D"/>
                  </a:solidFill>
                  <a:latin typeface="Calibri" pitchFamily="34" charset="0"/>
                  <a:cs typeface="+mn-cs"/>
                </a:rPr>
                <a:t> = </a:t>
              </a:r>
              <a:r>
                <a:rPr lang="ru-RU" sz="2200" dirty="0">
                  <a:solidFill>
                    <a:srgbClr val="C0504D"/>
                  </a:solidFill>
                  <a:latin typeface="Calibri" pitchFamily="34" charset="0"/>
                  <a:cs typeface="+mn-cs"/>
                </a:rPr>
                <a:t>а</a:t>
              </a:r>
              <a:r>
                <a:rPr lang="en-US" sz="2200" baseline="-25000" dirty="0">
                  <a:solidFill>
                    <a:srgbClr val="C0504D"/>
                  </a:solidFill>
                  <a:latin typeface="Calibri" pitchFamily="34" charset="0"/>
                  <a:cs typeface="+mn-cs"/>
                </a:rPr>
                <a:t>n</a:t>
              </a:r>
              <a:r>
                <a:rPr lang="ru-RU" sz="2200" baseline="-25000" dirty="0">
                  <a:solidFill>
                    <a:srgbClr val="C0504D"/>
                  </a:solidFill>
                  <a:latin typeface="Calibri" pitchFamily="34" charset="0"/>
                  <a:cs typeface="+mn-cs"/>
                </a:rPr>
                <a:t> </a:t>
              </a:r>
              <a:r>
                <a:rPr lang="ru-RU" sz="2200" dirty="0">
                  <a:solidFill>
                    <a:prstClr val="black"/>
                  </a:solidFill>
                  <a:latin typeface="Calibri" pitchFamily="34" charset="0"/>
                  <a:cs typeface="+mn-cs"/>
                </a:rPr>
                <a:t>·10</a:t>
              </a:r>
              <a:r>
                <a:rPr lang="en-US" sz="2200" baseline="30000" dirty="0">
                  <a:solidFill>
                    <a:prstClr val="black"/>
                  </a:solidFill>
                  <a:latin typeface="Calibri" pitchFamily="34" charset="0"/>
                  <a:cs typeface="+mn-cs"/>
                </a:rPr>
                <a:t>n</a:t>
              </a:r>
              <a:r>
                <a:rPr lang="en-US" sz="2200" dirty="0">
                  <a:solidFill>
                    <a:prstClr val="black"/>
                  </a:solidFill>
                  <a:latin typeface="Calibri" pitchFamily="34" charset="0"/>
                  <a:cs typeface="+mn-cs"/>
                </a:rPr>
                <a:t> + </a:t>
              </a:r>
              <a:r>
                <a:rPr lang="ru-RU" sz="2200" dirty="0">
                  <a:solidFill>
                    <a:srgbClr val="C0504D"/>
                  </a:solidFill>
                  <a:latin typeface="Calibri" pitchFamily="34" charset="0"/>
                  <a:cs typeface="+mn-cs"/>
                </a:rPr>
                <a:t>а</a:t>
              </a:r>
              <a:r>
                <a:rPr lang="en-US" sz="2200" baseline="-25000" dirty="0">
                  <a:solidFill>
                    <a:srgbClr val="C0504D"/>
                  </a:solidFill>
                  <a:latin typeface="Calibri" pitchFamily="34" charset="0"/>
                  <a:cs typeface="+mn-cs"/>
                </a:rPr>
                <a:t>n-1</a:t>
              </a:r>
              <a:r>
                <a:rPr lang="ru-RU" sz="2200" dirty="0">
                  <a:solidFill>
                    <a:prstClr val="black"/>
                  </a:solidFill>
                  <a:latin typeface="Calibri" pitchFamily="34" charset="0"/>
                  <a:cs typeface="+mn-cs"/>
                </a:rPr>
                <a:t>·10</a:t>
              </a:r>
              <a:r>
                <a:rPr lang="en-US" sz="2200" baseline="30000" dirty="0">
                  <a:solidFill>
                    <a:prstClr val="black"/>
                  </a:solidFill>
                  <a:latin typeface="Calibri" pitchFamily="34" charset="0"/>
                  <a:cs typeface="+mn-cs"/>
                </a:rPr>
                <a:t>n -1 </a:t>
              </a:r>
              <a:r>
                <a:rPr lang="en-US" sz="2200" dirty="0">
                  <a:solidFill>
                    <a:prstClr val="black"/>
                  </a:solidFill>
                  <a:latin typeface="Calibri" pitchFamily="34" charset="0"/>
                  <a:cs typeface="+mn-cs"/>
                </a:rPr>
                <a:t>+</a:t>
              </a:r>
              <a:r>
                <a:rPr lang="ru-RU" sz="2200" dirty="0">
                  <a:solidFill>
                    <a:prstClr val="black"/>
                  </a:solidFill>
                  <a:latin typeface="Calibri" pitchFamily="34" charset="0"/>
                  <a:cs typeface="+mn-cs"/>
                </a:rPr>
                <a:t> …</a:t>
              </a:r>
              <a:r>
                <a:rPr lang="en-US" sz="2200" dirty="0">
                  <a:solidFill>
                    <a:prstClr val="black"/>
                  </a:solidFill>
                  <a:latin typeface="Calibri" pitchFamily="34" charset="0"/>
                  <a:cs typeface="+mn-cs"/>
                </a:rPr>
                <a:t> + </a:t>
              </a:r>
              <a:r>
                <a:rPr lang="ru-RU" sz="2200" dirty="0">
                  <a:solidFill>
                    <a:srgbClr val="C0504D"/>
                  </a:solidFill>
                  <a:latin typeface="Calibri" pitchFamily="34" charset="0"/>
                  <a:cs typeface="+mn-cs"/>
                </a:rPr>
                <a:t>а</a:t>
              </a:r>
              <a:r>
                <a:rPr lang="en-US" sz="2200" baseline="-25000" dirty="0">
                  <a:solidFill>
                    <a:srgbClr val="C0504D"/>
                  </a:solidFill>
                  <a:latin typeface="Calibri" pitchFamily="34" charset="0"/>
                  <a:cs typeface="+mn-cs"/>
                </a:rPr>
                <a:t>2</a:t>
              </a:r>
              <a:r>
                <a:rPr lang="ru-RU" sz="2200" baseline="-25000" dirty="0">
                  <a:solidFill>
                    <a:srgbClr val="C0504D"/>
                  </a:solidFill>
                  <a:latin typeface="Calibri" pitchFamily="34" charset="0"/>
                  <a:cs typeface="+mn-cs"/>
                </a:rPr>
                <a:t> </a:t>
              </a:r>
              <a:r>
                <a:rPr lang="ru-RU" sz="2200" dirty="0">
                  <a:solidFill>
                    <a:prstClr val="black"/>
                  </a:solidFill>
                  <a:latin typeface="Calibri" pitchFamily="34" charset="0"/>
                  <a:cs typeface="+mn-cs"/>
                </a:rPr>
                <a:t>·10</a:t>
              </a:r>
              <a:r>
                <a:rPr lang="en-US" sz="2200" baseline="30000" dirty="0">
                  <a:solidFill>
                    <a:prstClr val="black"/>
                  </a:solidFill>
                  <a:latin typeface="Calibri" pitchFamily="34" charset="0"/>
                  <a:cs typeface="+mn-cs"/>
                </a:rPr>
                <a:t>2</a:t>
              </a:r>
              <a:r>
                <a:rPr lang="en-US" sz="2200" dirty="0">
                  <a:solidFill>
                    <a:prstClr val="black"/>
                  </a:solidFill>
                  <a:latin typeface="Calibri" pitchFamily="34" charset="0"/>
                  <a:cs typeface="+mn-cs"/>
                </a:rPr>
                <a:t> + </a:t>
              </a:r>
              <a:r>
                <a:rPr lang="ru-RU" sz="2200" dirty="0">
                  <a:solidFill>
                    <a:srgbClr val="C0504D"/>
                  </a:solidFill>
                  <a:latin typeface="Calibri" pitchFamily="34" charset="0"/>
                  <a:cs typeface="+mn-cs"/>
                </a:rPr>
                <a:t>а</a:t>
              </a:r>
              <a:r>
                <a:rPr lang="en-US" sz="2200" baseline="-25000" dirty="0">
                  <a:solidFill>
                    <a:srgbClr val="C0504D"/>
                  </a:solidFill>
                  <a:latin typeface="Calibri" pitchFamily="34" charset="0"/>
                  <a:cs typeface="+mn-cs"/>
                </a:rPr>
                <a:t>1</a:t>
              </a:r>
              <a:r>
                <a:rPr lang="ru-RU" sz="2200" dirty="0">
                  <a:solidFill>
                    <a:prstClr val="black"/>
                  </a:solidFill>
                  <a:latin typeface="Calibri" pitchFamily="34" charset="0"/>
                  <a:cs typeface="+mn-cs"/>
                </a:rPr>
                <a:t>·10</a:t>
              </a:r>
              <a:r>
                <a:rPr lang="en-US" sz="2200" baseline="30000" dirty="0">
                  <a:solidFill>
                    <a:prstClr val="black"/>
                  </a:solidFill>
                  <a:latin typeface="Calibri" pitchFamily="34" charset="0"/>
                  <a:cs typeface="+mn-cs"/>
                </a:rPr>
                <a:t> </a:t>
              </a:r>
              <a:r>
                <a:rPr lang="en-US" sz="2200" dirty="0">
                  <a:solidFill>
                    <a:prstClr val="black"/>
                  </a:solidFill>
                  <a:latin typeface="Calibri" pitchFamily="34" charset="0"/>
                  <a:cs typeface="+mn-cs"/>
                </a:rPr>
                <a:t> + </a:t>
              </a:r>
              <a:r>
                <a:rPr lang="ru-RU" sz="2200" dirty="0">
                  <a:solidFill>
                    <a:srgbClr val="C0504D"/>
                  </a:solidFill>
                  <a:latin typeface="Calibri" pitchFamily="34" charset="0"/>
                  <a:cs typeface="+mn-cs"/>
                </a:rPr>
                <a:t>а</a:t>
              </a:r>
              <a:r>
                <a:rPr lang="en-US" sz="2200" baseline="-25000" dirty="0">
                  <a:solidFill>
                    <a:srgbClr val="C0504D"/>
                  </a:solidFill>
                  <a:latin typeface="Calibri" pitchFamily="34" charset="0"/>
                  <a:cs typeface="+mn-cs"/>
                </a:rPr>
                <a:t>0 </a:t>
              </a:r>
              <a:endParaRPr lang="ru-RU" sz="2200" baseline="-25000" dirty="0">
                <a:solidFill>
                  <a:srgbClr val="C0504D"/>
                </a:solidFill>
                <a:latin typeface="Calibri" pitchFamily="34" charset="0"/>
                <a:cs typeface="+mn-cs"/>
              </a:endParaRPr>
            </a:p>
          </p:txBody>
        </p:sp>
        <p:cxnSp>
          <p:nvCxnSpPr>
            <p:cNvPr id="9" name="Прямая соединительная линия 8"/>
            <p:cNvCxnSpPr/>
            <p:nvPr/>
          </p:nvCxnSpPr>
          <p:spPr bwMode="auto">
            <a:xfrm>
              <a:off x="611188" y="2780206"/>
              <a:ext cx="1873250" cy="0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Прямоугольник 9"/>
          <p:cNvSpPr/>
          <p:nvPr/>
        </p:nvSpPr>
        <p:spPr>
          <a:xfrm>
            <a:off x="971550" y="2525713"/>
            <a:ext cx="7200900" cy="831850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361950" eaLnBrk="0" hangingPunct="0">
              <a:spcBef>
                <a:spcPts val="0"/>
              </a:spcBef>
              <a:buClr>
                <a:srgbClr val="C0504D"/>
              </a:buClr>
              <a:buSzPct val="60000"/>
              <a:defRPr/>
            </a:pPr>
            <a:endParaRPr lang="ru-RU" sz="800" i="1" dirty="0">
              <a:solidFill>
                <a:prstClr val="black"/>
              </a:solidFill>
              <a:latin typeface="Calibri"/>
              <a:cs typeface="+mn-cs"/>
            </a:endParaRPr>
          </a:p>
          <a:p>
            <a:pPr indent="361950" eaLnBrk="0" hangingPunct="0">
              <a:spcBef>
                <a:spcPts val="0"/>
              </a:spcBef>
              <a:buClr>
                <a:srgbClr val="C0504D"/>
              </a:buClr>
              <a:buSzPct val="60000"/>
              <a:defRPr/>
            </a:pPr>
            <a:r>
              <a:rPr lang="ru-RU" sz="2000" dirty="0">
                <a:solidFill>
                  <a:prstClr val="black"/>
                </a:solidFill>
                <a:latin typeface="+mn-lt"/>
                <a:cs typeface="+mn-cs"/>
              </a:rPr>
              <a:t>Замените краткую запись числа 28 539 013 его  десятичной записью.</a:t>
            </a:r>
            <a:endParaRPr lang="en-US" sz="2000" dirty="0">
              <a:solidFill>
                <a:prstClr val="black"/>
              </a:solidFill>
              <a:latin typeface="+mn-lt"/>
              <a:cs typeface="+mn-cs"/>
            </a:endParaRPr>
          </a:p>
        </p:txBody>
      </p:sp>
      <p:sp>
        <p:nvSpPr>
          <p:cNvPr id="12293" name="Заголовок 1"/>
          <p:cNvSpPr>
            <a:spLocks noGrp="1"/>
          </p:cNvSpPr>
          <p:nvPr>
            <p:ph type="title"/>
          </p:nvPr>
        </p:nvSpPr>
        <p:spPr>
          <a:xfrm>
            <a:off x="522288" y="493713"/>
            <a:ext cx="8153400" cy="990600"/>
          </a:xfrm>
        </p:spPr>
        <p:txBody>
          <a:bodyPr/>
          <a:lstStyle/>
          <a:p>
            <a:r>
              <a:rPr lang="ru-RU" sz="3200" smtClean="0"/>
              <a:t>Фаза занятия «Вызов»</a:t>
            </a:r>
          </a:p>
        </p:txBody>
      </p:sp>
      <p:sp>
        <p:nvSpPr>
          <p:cNvPr id="11" name="Содержимое 2"/>
          <p:cNvSpPr txBox="1">
            <a:spLocks/>
          </p:cNvSpPr>
          <p:nvPr/>
        </p:nvSpPr>
        <p:spPr bwMode="auto">
          <a:xfrm>
            <a:off x="1331913" y="4724400"/>
            <a:ext cx="187325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r>
              <a:rPr lang="ru-RU" sz="2000" i="1" dirty="0">
                <a:solidFill>
                  <a:schemeClr val="accent2"/>
                </a:solidFill>
                <a:latin typeface="+mn-lt"/>
                <a:cs typeface="+mn-cs"/>
              </a:rPr>
              <a:t>Ответ: </a:t>
            </a:r>
            <a:endParaRPr lang="en-US" sz="2000" i="1" dirty="0">
              <a:solidFill>
                <a:schemeClr val="accent2"/>
              </a:solidFill>
              <a:latin typeface="+mn-lt"/>
              <a:cs typeface="+mn-cs"/>
            </a:endParaRPr>
          </a:p>
          <a:p>
            <a:pPr marL="514350" indent="-514350"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endParaRPr lang="ru-RU" sz="2000" baseline="-25000" dirty="0">
              <a:solidFill>
                <a:schemeClr val="accent2"/>
              </a:solidFill>
              <a:latin typeface="+mn-lt"/>
              <a:cs typeface="+mn-cs"/>
            </a:endParaRPr>
          </a:p>
          <a:p>
            <a:pPr marL="514350" indent="-514350"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endParaRPr lang="ru-RU" sz="2000" dirty="0">
              <a:latin typeface="+mn-lt"/>
              <a:cs typeface="+mn-cs"/>
            </a:endParaRPr>
          </a:p>
          <a:p>
            <a:pPr marL="514350" indent="-514350"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endParaRPr lang="ru-RU" sz="2000" dirty="0">
              <a:latin typeface="+mn-lt"/>
              <a:cs typeface="+mn-cs"/>
            </a:endParaRPr>
          </a:p>
          <a:p>
            <a:pPr marL="514350" indent="-514350"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endParaRPr lang="ru-RU" sz="2000" dirty="0">
              <a:latin typeface="+mn-lt"/>
              <a:cs typeface="+mn-cs"/>
            </a:endParaRPr>
          </a:p>
          <a:p>
            <a:pPr marL="514350" indent="-514350"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endParaRPr lang="ru-RU" sz="2000" dirty="0">
              <a:latin typeface="+mn-lt"/>
              <a:cs typeface="+mn-cs"/>
            </a:endParaRPr>
          </a:p>
          <a:p>
            <a:pPr marL="514350" indent="-514350"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endParaRPr lang="ru-RU" sz="2000" dirty="0">
              <a:latin typeface="+mn-lt"/>
              <a:cs typeface="+mn-cs"/>
            </a:endParaRPr>
          </a:p>
          <a:p>
            <a:pPr marL="514350" indent="-514350"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endParaRPr lang="ru-RU" sz="2000" dirty="0">
              <a:solidFill>
                <a:schemeClr val="accent2"/>
              </a:solidFill>
              <a:latin typeface="+mn-lt"/>
              <a:cs typeface="+mn-cs"/>
            </a:endParaRPr>
          </a:p>
        </p:txBody>
      </p:sp>
      <p:sp>
        <p:nvSpPr>
          <p:cNvPr id="13" name="Прямоугольник 12"/>
          <p:cNvSpPr/>
          <p:nvPr/>
        </p:nvSpPr>
        <p:spPr bwMode="auto">
          <a:xfrm>
            <a:off x="755650" y="5157788"/>
            <a:ext cx="8208963" cy="4318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 eaLnBrk="0" hangingPunct="0">
              <a:spcBef>
                <a:spcPts val="700"/>
              </a:spcBef>
              <a:buClr>
                <a:srgbClr val="C0504D"/>
              </a:buClr>
              <a:buSzPct val="60000"/>
              <a:defRPr/>
            </a:pPr>
            <a:r>
              <a:rPr lang="ru-RU" sz="2200" dirty="0">
                <a:solidFill>
                  <a:prstClr val="black"/>
                </a:solidFill>
                <a:latin typeface="Calibri" pitchFamily="34" charset="0"/>
              </a:rPr>
              <a:t>28 539 013 </a:t>
            </a:r>
            <a:r>
              <a:rPr lang="en-US" sz="2200" dirty="0">
                <a:latin typeface="Calibri" pitchFamily="34" charset="0"/>
                <a:cs typeface="+mn-cs"/>
              </a:rPr>
              <a:t>= </a:t>
            </a:r>
            <a:r>
              <a:rPr lang="ru-RU" sz="2200" dirty="0">
                <a:latin typeface="Calibri" pitchFamily="34" charset="0"/>
                <a:cs typeface="+mn-cs"/>
              </a:rPr>
              <a:t>2</a:t>
            </a:r>
            <a:r>
              <a:rPr lang="ru-RU" sz="2200" baseline="-25000" dirty="0">
                <a:latin typeface="Calibri" pitchFamily="34" charset="0"/>
                <a:cs typeface="+mn-cs"/>
              </a:rPr>
              <a:t> </a:t>
            </a:r>
            <a:r>
              <a:rPr lang="ru-RU" sz="2200" dirty="0">
                <a:latin typeface="Calibri" pitchFamily="34" charset="0"/>
                <a:cs typeface="+mn-cs"/>
              </a:rPr>
              <a:t>·10</a:t>
            </a:r>
            <a:r>
              <a:rPr lang="ru-RU" sz="2200" baseline="30000" dirty="0">
                <a:latin typeface="Calibri" pitchFamily="34" charset="0"/>
                <a:cs typeface="+mn-cs"/>
              </a:rPr>
              <a:t>7</a:t>
            </a:r>
            <a:r>
              <a:rPr lang="en-US" sz="2200" dirty="0">
                <a:latin typeface="Calibri" pitchFamily="34" charset="0"/>
                <a:cs typeface="+mn-cs"/>
              </a:rPr>
              <a:t> </a:t>
            </a:r>
            <a:r>
              <a:rPr lang="en-US" sz="2200" dirty="0">
                <a:solidFill>
                  <a:prstClr val="black"/>
                </a:solidFill>
                <a:latin typeface="Calibri" pitchFamily="34" charset="0"/>
                <a:cs typeface="+mn-cs"/>
              </a:rPr>
              <a:t>+ </a:t>
            </a:r>
            <a:r>
              <a:rPr lang="ru-RU" sz="2200" dirty="0">
                <a:solidFill>
                  <a:prstClr val="black"/>
                </a:solidFill>
                <a:latin typeface="Calibri" pitchFamily="34" charset="0"/>
                <a:cs typeface="+mn-cs"/>
              </a:rPr>
              <a:t>8 ·10</a:t>
            </a:r>
            <a:r>
              <a:rPr lang="ru-RU" sz="2200" baseline="30000" dirty="0">
                <a:solidFill>
                  <a:prstClr val="black"/>
                </a:solidFill>
                <a:latin typeface="Calibri" pitchFamily="34" charset="0"/>
                <a:cs typeface="+mn-cs"/>
              </a:rPr>
              <a:t>6</a:t>
            </a:r>
            <a:r>
              <a:rPr lang="en-US" sz="2200" baseline="30000" dirty="0">
                <a:solidFill>
                  <a:prstClr val="black"/>
                </a:solidFill>
                <a:latin typeface="Calibri" pitchFamily="34" charset="0"/>
                <a:cs typeface="+mn-cs"/>
              </a:rPr>
              <a:t> </a:t>
            </a:r>
            <a:r>
              <a:rPr lang="en-US" sz="2200" dirty="0">
                <a:solidFill>
                  <a:prstClr val="black"/>
                </a:solidFill>
                <a:latin typeface="Calibri" pitchFamily="34" charset="0"/>
                <a:cs typeface="+mn-cs"/>
              </a:rPr>
              <a:t>+</a:t>
            </a:r>
            <a:r>
              <a:rPr lang="ru-RU" sz="2200" dirty="0">
                <a:solidFill>
                  <a:prstClr val="black"/>
                </a:solidFill>
                <a:latin typeface="Calibri" pitchFamily="34" charset="0"/>
                <a:cs typeface="+mn-cs"/>
              </a:rPr>
              <a:t> 5</a:t>
            </a:r>
            <a:r>
              <a:rPr lang="ru-RU" sz="2200" baseline="-25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 </a:t>
            </a:r>
            <a:r>
              <a:rPr lang="ru-RU" sz="2200" dirty="0">
                <a:solidFill>
                  <a:prstClr val="black"/>
                </a:solidFill>
                <a:latin typeface="Calibri" pitchFamily="34" charset="0"/>
                <a:cs typeface="+mn-cs"/>
              </a:rPr>
              <a:t>·10</a:t>
            </a:r>
            <a:r>
              <a:rPr lang="ru-RU" sz="2200" baseline="30000" dirty="0">
                <a:solidFill>
                  <a:prstClr val="black"/>
                </a:solidFill>
                <a:latin typeface="Calibri" pitchFamily="34" charset="0"/>
                <a:cs typeface="+mn-cs"/>
              </a:rPr>
              <a:t>5</a:t>
            </a:r>
            <a:r>
              <a:rPr lang="en-US" sz="2200" dirty="0">
                <a:solidFill>
                  <a:prstClr val="black"/>
                </a:solidFill>
                <a:latin typeface="Calibri" pitchFamily="34" charset="0"/>
                <a:cs typeface="+mn-cs"/>
              </a:rPr>
              <a:t> </a:t>
            </a:r>
            <a:r>
              <a:rPr lang="ru-RU" sz="2200" dirty="0">
                <a:solidFill>
                  <a:prstClr val="black"/>
                </a:solidFill>
                <a:latin typeface="Calibri" pitchFamily="34" charset="0"/>
                <a:cs typeface="+mn-cs"/>
              </a:rPr>
              <a:t>+3</a:t>
            </a:r>
            <a:r>
              <a:rPr lang="ru-RU" sz="2200" baseline="-25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 </a:t>
            </a:r>
            <a:r>
              <a:rPr lang="ru-RU" sz="2200" dirty="0">
                <a:solidFill>
                  <a:prstClr val="black"/>
                </a:solidFill>
                <a:latin typeface="Calibri" pitchFamily="34" charset="0"/>
                <a:cs typeface="+mn-cs"/>
              </a:rPr>
              <a:t>·10</a:t>
            </a:r>
            <a:r>
              <a:rPr lang="ru-RU" sz="2200" baseline="30000" dirty="0">
                <a:solidFill>
                  <a:prstClr val="black"/>
                </a:solidFill>
                <a:latin typeface="Calibri" pitchFamily="34" charset="0"/>
                <a:cs typeface="+mn-cs"/>
              </a:rPr>
              <a:t>4</a:t>
            </a:r>
            <a:r>
              <a:rPr lang="en-US" sz="2200" dirty="0">
                <a:solidFill>
                  <a:prstClr val="black"/>
                </a:solidFill>
                <a:latin typeface="Calibri" pitchFamily="34" charset="0"/>
                <a:cs typeface="+mn-cs"/>
              </a:rPr>
              <a:t> +</a:t>
            </a:r>
            <a:r>
              <a:rPr lang="ru-RU" sz="2200" dirty="0">
                <a:solidFill>
                  <a:prstClr val="black"/>
                </a:solidFill>
                <a:latin typeface="Calibri" pitchFamily="34" charset="0"/>
                <a:cs typeface="+mn-cs"/>
              </a:rPr>
              <a:t> 9</a:t>
            </a:r>
            <a:r>
              <a:rPr lang="ru-RU" sz="2200" baseline="-25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 </a:t>
            </a:r>
            <a:r>
              <a:rPr lang="ru-RU" sz="2200" dirty="0">
                <a:solidFill>
                  <a:prstClr val="black"/>
                </a:solidFill>
                <a:latin typeface="Calibri" pitchFamily="34" charset="0"/>
                <a:cs typeface="+mn-cs"/>
              </a:rPr>
              <a:t>·10</a:t>
            </a:r>
            <a:r>
              <a:rPr lang="en-US" sz="2200" baseline="30000" dirty="0">
                <a:solidFill>
                  <a:prstClr val="black"/>
                </a:solidFill>
                <a:latin typeface="Calibri" pitchFamily="34" charset="0"/>
                <a:cs typeface="+mn-cs"/>
              </a:rPr>
              <a:t>3</a:t>
            </a:r>
            <a:r>
              <a:rPr lang="en-US" sz="2200" dirty="0">
                <a:solidFill>
                  <a:prstClr val="black"/>
                </a:solidFill>
                <a:latin typeface="Calibri" pitchFamily="34" charset="0"/>
                <a:cs typeface="+mn-cs"/>
              </a:rPr>
              <a:t> + </a:t>
            </a:r>
            <a:r>
              <a:rPr lang="ru-RU" sz="2200" dirty="0">
                <a:solidFill>
                  <a:prstClr val="black"/>
                </a:solidFill>
                <a:latin typeface="Calibri" pitchFamily="34" charset="0"/>
                <a:cs typeface="+mn-cs"/>
              </a:rPr>
              <a:t>0</a:t>
            </a:r>
            <a:r>
              <a:rPr lang="ru-RU" sz="2200" baseline="-25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 </a:t>
            </a:r>
            <a:r>
              <a:rPr lang="ru-RU" sz="2200" dirty="0">
                <a:solidFill>
                  <a:prstClr val="black"/>
                </a:solidFill>
                <a:latin typeface="Calibri" pitchFamily="34" charset="0"/>
                <a:cs typeface="+mn-cs"/>
              </a:rPr>
              <a:t>·10</a:t>
            </a:r>
            <a:r>
              <a:rPr lang="en-US" sz="2200" baseline="30000" dirty="0">
                <a:solidFill>
                  <a:prstClr val="black"/>
                </a:solidFill>
                <a:latin typeface="Calibri" pitchFamily="34" charset="0"/>
                <a:cs typeface="+mn-cs"/>
              </a:rPr>
              <a:t>2</a:t>
            </a:r>
            <a:r>
              <a:rPr lang="en-US" sz="2200" dirty="0">
                <a:solidFill>
                  <a:prstClr val="black"/>
                </a:solidFill>
                <a:latin typeface="Calibri" pitchFamily="34" charset="0"/>
                <a:cs typeface="+mn-cs"/>
              </a:rPr>
              <a:t> + </a:t>
            </a:r>
            <a:r>
              <a:rPr lang="ru-RU" sz="2200" dirty="0">
                <a:solidFill>
                  <a:prstClr val="black"/>
                </a:solidFill>
                <a:latin typeface="Calibri" pitchFamily="34" charset="0"/>
                <a:cs typeface="+mn-cs"/>
              </a:rPr>
              <a:t>1·10</a:t>
            </a:r>
            <a:r>
              <a:rPr lang="en-US" sz="2200" dirty="0">
                <a:solidFill>
                  <a:prstClr val="black"/>
                </a:solidFill>
                <a:latin typeface="Calibri" pitchFamily="34" charset="0"/>
                <a:cs typeface="+mn-cs"/>
              </a:rPr>
              <a:t> + </a:t>
            </a:r>
            <a:r>
              <a:rPr lang="ru-RU" sz="2200" dirty="0">
                <a:solidFill>
                  <a:prstClr val="black"/>
                </a:solidFill>
                <a:latin typeface="Calibri" pitchFamily="34" charset="0"/>
                <a:cs typeface="+mn-cs"/>
              </a:rPr>
              <a:t>3</a:t>
            </a:r>
            <a:r>
              <a:rPr lang="en-US" sz="2200" baseline="-25000" dirty="0">
                <a:solidFill>
                  <a:srgbClr val="C0504D"/>
                </a:solidFill>
                <a:latin typeface="Calibri" pitchFamily="34" charset="0"/>
                <a:cs typeface="+mn-cs"/>
              </a:rPr>
              <a:t> </a:t>
            </a:r>
            <a:endParaRPr lang="ru-RU" sz="2200" baseline="-25000" dirty="0">
              <a:solidFill>
                <a:srgbClr val="C0504D"/>
              </a:solidFill>
              <a:latin typeface="Calibri" pitchFamily="34" charset="0"/>
              <a:cs typeface="+mn-cs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042988" y="2278063"/>
            <a:ext cx="1558925" cy="4016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68288" indent="-268288" eaLnBrk="0" hangingPunct="0">
              <a:spcBef>
                <a:spcPts val="0"/>
              </a:spcBef>
              <a:buClr>
                <a:srgbClr val="C0504D"/>
              </a:buClr>
              <a:buSzPct val="100000"/>
              <a:buFont typeface="Wingdings" pitchFamily="2" charset="2"/>
              <a:buChar char="§"/>
              <a:defRPr/>
            </a:pPr>
            <a:r>
              <a:rPr lang="ru-RU" sz="2000" dirty="0">
                <a:solidFill>
                  <a:srgbClr val="C00000"/>
                </a:solidFill>
                <a:latin typeface="+mn-lt"/>
                <a:cs typeface="+mn-cs"/>
              </a:rPr>
              <a:t>Задание 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Содержимое 2"/>
          <p:cNvSpPr>
            <a:spLocks noGrp="1"/>
          </p:cNvSpPr>
          <p:nvPr>
            <p:ph sz="quarter" idx="1"/>
          </p:nvPr>
        </p:nvSpPr>
        <p:spPr>
          <a:xfrm>
            <a:off x="539750" y="2638425"/>
            <a:ext cx="8459788" cy="935038"/>
          </a:xfrm>
        </p:spPr>
        <p:txBody>
          <a:bodyPr/>
          <a:lstStyle/>
          <a:p>
            <a:pPr marL="446088" indent="90488">
              <a:buSzPct val="100000"/>
              <a:buFont typeface="Wingdings" pitchFamily="2" charset="2"/>
              <a:buNone/>
              <a:tabLst>
                <a:tab pos="898525" algn="l"/>
              </a:tabLst>
            </a:pPr>
            <a:r>
              <a:rPr lang="ru-RU" sz="2000" smtClean="0"/>
              <a:t>     Разбейте на две группы числа:  </a:t>
            </a:r>
          </a:p>
          <a:p>
            <a:pPr marL="446088" indent="90488">
              <a:spcBef>
                <a:spcPts val="600"/>
              </a:spcBef>
              <a:buFont typeface="Wingdings" pitchFamily="2" charset="2"/>
              <a:buNone/>
              <a:tabLst>
                <a:tab pos="898525" algn="l"/>
              </a:tabLst>
            </a:pPr>
            <a:r>
              <a:rPr lang="ru-RU" sz="2000" smtClean="0"/>
              <a:t>2, 3, 4, 5, 6, 7, 8, 9, 10, 11, 12, 13, 14, 15, 16, 17, 18, 19, 20, 21, 22, 23, 24</a:t>
            </a:r>
          </a:p>
          <a:p>
            <a:pPr marL="446088" indent="90488">
              <a:buFont typeface="Tw Cen MT" pitchFamily="34" charset="0"/>
              <a:buAutoNum type="arabicParenR" startAt="3"/>
              <a:tabLst>
                <a:tab pos="898525" algn="l"/>
              </a:tabLst>
            </a:pPr>
            <a:endParaRPr lang="ru-RU" sz="2200" smtClean="0"/>
          </a:p>
          <a:p>
            <a:pPr marL="446088" indent="90488">
              <a:buFont typeface="Tw Cen MT" pitchFamily="34" charset="0"/>
              <a:buAutoNum type="arabicParenR" startAt="2"/>
              <a:tabLst>
                <a:tab pos="898525" algn="l"/>
              </a:tabLst>
            </a:pPr>
            <a:endParaRPr lang="ru-RU" sz="2200" smtClean="0"/>
          </a:p>
          <a:p>
            <a:pPr marL="446088" indent="90488">
              <a:buFont typeface="Tw Cen MT" pitchFamily="34" charset="0"/>
              <a:buAutoNum type="arabicParenR" startAt="2"/>
              <a:tabLst>
                <a:tab pos="898525" algn="l"/>
              </a:tabLst>
            </a:pPr>
            <a:endParaRPr lang="ru-RU" sz="2200" smtClean="0"/>
          </a:p>
          <a:p>
            <a:pPr marL="446088" indent="90488">
              <a:buFont typeface="Wingdings" pitchFamily="2" charset="2"/>
              <a:buNone/>
              <a:tabLst>
                <a:tab pos="898525" algn="l"/>
              </a:tabLst>
            </a:pPr>
            <a:endParaRPr lang="ru-RU" sz="2200" smtClean="0"/>
          </a:p>
          <a:p>
            <a:pPr marL="446088" indent="90488">
              <a:buFont typeface="Wingdings" pitchFamily="2" charset="2"/>
              <a:buNone/>
              <a:tabLst>
                <a:tab pos="898525" algn="l"/>
              </a:tabLst>
            </a:pPr>
            <a:endParaRPr lang="ru-RU" sz="2200" smtClean="0"/>
          </a:p>
          <a:p>
            <a:pPr marL="446088" indent="90488">
              <a:buFont typeface="Wingdings" pitchFamily="2" charset="2"/>
              <a:buNone/>
              <a:tabLst>
                <a:tab pos="898525" algn="l"/>
              </a:tabLst>
            </a:pPr>
            <a:endParaRPr lang="ru-RU" sz="2200" smtClean="0"/>
          </a:p>
          <a:p>
            <a:pPr marL="446088" indent="90488">
              <a:buFont typeface="Wingdings" pitchFamily="2" charset="2"/>
              <a:buNone/>
              <a:tabLst>
                <a:tab pos="898525" algn="l"/>
              </a:tabLst>
            </a:pPr>
            <a:endParaRPr lang="ru-RU" sz="2200" smtClean="0"/>
          </a:p>
          <a:p>
            <a:pPr marL="446088" indent="90488">
              <a:buFont typeface="Wingdings" pitchFamily="2" charset="2"/>
              <a:buNone/>
              <a:tabLst>
                <a:tab pos="898525" algn="l"/>
              </a:tabLst>
            </a:pPr>
            <a:endParaRPr lang="ru-RU" sz="2200" smtClean="0">
              <a:solidFill>
                <a:schemeClr val="accent2"/>
              </a:solidFill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 bwMode="auto">
          <a:xfrm>
            <a:off x="107950" y="3905250"/>
            <a:ext cx="8712200" cy="1252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479425" eaLnBrk="0" hangingPunct="0">
              <a:buClr>
                <a:schemeClr val="accent2"/>
              </a:buClr>
              <a:buSzPct val="60000"/>
              <a:buFont typeface="Wingdings" pitchFamily="2" charset="2"/>
              <a:buNone/>
            </a:pPr>
            <a:r>
              <a:rPr lang="ru-RU" sz="2000" i="1">
                <a:solidFill>
                  <a:schemeClr val="accent2"/>
                </a:solidFill>
                <a:latin typeface="Calibri" pitchFamily="34" charset="0"/>
              </a:rPr>
              <a:t>    Решение:</a:t>
            </a:r>
          </a:p>
          <a:p>
            <a:pPr marL="514350" indent="479425" eaLnBrk="0" hangingPunct="0">
              <a:spcBef>
                <a:spcPts val="600"/>
              </a:spcBef>
              <a:buClr>
                <a:schemeClr val="accent2"/>
              </a:buClr>
              <a:buSzPct val="60000"/>
              <a:buFont typeface="Wingdings" pitchFamily="2" charset="2"/>
              <a:buNone/>
            </a:pPr>
            <a:r>
              <a:rPr lang="ru-RU" sz="2000">
                <a:latin typeface="Calibri" pitchFamily="34" charset="0"/>
              </a:rPr>
              <a:t>        Простые числа:   2, 3, 5, 7, 11, 13, 17, 19, 23</a:t>
            </a:r>
          </a:p>
          <a:p>
            <a:pPr marL="514350" indent="479425" eaLnBrk="0" hangingPunct="0">
              <a:spcBef>
                <a:spcPts val="600"/>
              </a:spcBef>
              <a:buClr>
                <a:schemeClr val="accent2"/>
              </a:buClr>
              <a:buSzPct val="60000"/>
              <a:buFont typeface="Wingdings" pitchFamily="2" charset="2"/>
              <a:buNone/>
            </a:pPr>
            <a:r>
              <a:rPr lang="ru-RU" sz="2000">
                <a:latin typeface="Calibri" pitchFamily="34" charset="0"/>
              </a:rPr>
              <a:t>    Составные числа:   4, 6, 8, 9, 10, 12, 14, 15, 16, 18, 20, 21, 22, 24</a:t>
            </a:r>
          </a:p>
          <a:p>
            <a:pPr marL="514350" indent="479425"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endParaRPr lang="ru-RU" sz="2000">
              <a:latin typeface="Calibri" pitchFamily="34" charset="0"/>
            </a:endParaRPr>
          </a:p>
        </p:txBody>
      </p:sp>
      <p:sp>
        <p:nvSpPr>
          <p:cNvPr id="13316" name="Заголовок 1"/>
          <p:cNvSpPr>
            <a:spLocks noGrp="1"/>
          </p:cNvSpPr>
          <p:nvPr>
            <p:ph type="title"/>
          </p:nvPr>
        </p:nvSpPr>
        <p:spPr>
          <a:xfrm>
            <a:off x="522288" y="493713"/>
            <a:ext cx="8153400" cy="990600"/>
          </a:xfrm>
        </p:spPr>
        <p:txBody>
          <a:bodyPr/>
          <a:lstStyle/>
          <a:p>
            <a:r>
              <a:rPr lang="ru-RU" sz="3200" smtClean="0"/>
              <a:t>Фаза занятия «Вызов»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042988" y="2278063"/>
            <a:ext cx="1558925" cy="4016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68288" indent="-268288" eaLnBrk="0" hangingPunct="0">
              <a:spcBef>
                <a:spcPts val="0"/>
              </a:spcBef>
              <a:buClr>
                <a:srgbClr val="C0504D"/>
              </a:buClr>
              <a:buSzPct val="100000"/>
              <a:buFont typeface="Wingdings" pitchFamily="2" charset="2"/>
              <a:buChar char="§"/>
              <a:defRPr/>
            </a:pPr>
            <a:r>
              <a:rPr lang="ru-RU" sz="2000" dirty="0">
                <a:solidFill>
                  <a:srgbClr val="C00000"/>
                </a:solidFill>
                <a:latin typeface="Calibri"/>
                <a:cs typeface="+mn-cs"/>
              </a:rPr>
              <a:t>Задание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Содержимое 2"/>
          <p:cNvSpPr>
            <a:spLocks noGrp="1"/>
          </p:cNvSpPr>
          <p:nvPr>
            <p:ph sz="quarter" idx="1"/>
          </p:nvPr>
        </p:nvSpPr>
        <p:spPr>
          <a:xfrm>
            <a:off x="2014538" y="2492375"/>
            <a:ext cx="4573587" cy="576263"/>
          </a:xfrm>
        </p:spPr>
        <p:txBody>
          <a:bodyPr/>
          <a:lstStyle/>
          <a:p>
            <a:pPr marL="514350" indent="-514350">
              <a:spcBef>
                <a:spcPct val="0"/>
              </a:spcBef>
              <a:buFont typeface="Wingdings" pitchFamily="2" charset="2"/>
              <a:buNone/>
            </a:pPr>
            <a:endParaRPr lang="ru-RU" sz="800" i="1" smtClean="0">
              <a:solidFill>
                <a:srgbClr val="C00000"/>
              </a:solidFill>
            </a:endParaRPr>
          </a:p>
          <a:p>
            <a:pPr marL="514350" indent="-514350">
              <a:spcBef>
                <a:spcPct val="0"/>
              </a:spcBef>
              <a:buFont typeface="Wingdings" pitchFamily="2" charset="2"/>
              <a:buNone/>
            </a:pPr>
            <a:r>
              <a:rPr lang="ru-RU" sz="2000" smtClean="0"/>
              <a:t>Делится ли:    22 + 10 + 84 на 2?</a:t>
            </a:r>
          </a:p>
          <a:p>
            <a:pPr marL="514350" indent="-514350">
              <a:spcBef>
                <a:spcPct val="0"/>
              </a:spcBef>
              <a:buFont typeface="Wingdings" pitchFamily="2" charset="2"/>
              <a:buNone/>
            </a:pPr>
            <a:endParaRPr lang="ru-RU" sz="2200" smtClean="0"/>
          </a:p>
          <a:p>
            <a:pPr marL="514350" indent="-514350">
              <a:spcBef>
                <a:spcPct val="0"/>
              </a:spcBef>
              <a:buFont typeface="Wingdings" pitchFamily="2" charset="2"/>
              <a:buNone/>
            </a:pPr>
            <a:endParaRPr lang="ru-RU" sz="2200" smtClean="0"/>
          </a:p>
          <a:p>
            <a:pPr marL="514350" indent="-514350">
              <a:spcBef>
                <a:spcPct val="0"/>
              </a:spcBef>
              <a:buFont typeface="Wingdings" pitchFamily="2" charset="2"/>
              <a:buNone/>
            </a:pPr>
            <a:endParaRPr lang="ru-RU" sz="2200" smtClean="0"/>
          </a:p>
          <a:p>
            <a:pPr marL="514350" indent="-514350">
              <a:spcBef>
                <a:spcPct val="0"/>
              </a:spcBef>
              <a:buFont typeface="Wingdings" pitchFamily="2" charset="2"/>
              <a:buNone/>
            </a:pPr>
            <a:endParaRPr lang="ru-RU" sz="2200" smtClean="0">
              <a:solidFill>
                <a:schemeClr val="accent2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49613" y="4324350"/>
            <a:ext cx="2951162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479425" eaLnBrk="0" hangingPunct="0">
              <a:spcBef>
                <a:spcPts val="700"/>
              </a:spcBef>
              <a:buClr>
                <a:srgbClr val="C0504D"/>
              </a:buClr>
              <a:buSzPct val="60000"/>
              <a:defRPr/>
            </a:pPr>
            <a:r>
              <a:rPr lang="ru-RU" sz="2000" dirty="0">
                <a:solidFill>
                  <a:prstClr val="black"/>
                </a:solidFill>
                <a:latin typeface="Calibri"/>
                <a:cs typeface="+mn-cs"/>
              </a:rPr>
              <a:t>8 </a:t>
            </a:r>
            <a:r>
              <a:rPr lang="ru-RU" sz="2000" dirty="0">
                <a:solidFill>
                  <a:prstClr val="black"/>
                </a:solidFill>
                <a:latin typeface="Arial Narrow"/>
                <a:cs typeface="+mn-cs"/>
              </a:rPr>
              <a:t>· </a:t>
            </a:r>
            <a:r>
              <a:rPr lang="ru-RU" sz="2000" dirty="0">
                <a:solidFill>
                  <a:prstClr val="black"/>
                </a:solidFill>
                <a:latin typeface="Calibri"/>
                <a:cs typeface="+mn-cs"/>
              </a:rPr>
              <a:t>27 на 3 </a:t>
            </a:r>
            <a:r>
              <a:rPr lang="ru-RU" sz="2000" dirty="0">
                <a:solidFill>
                  <a:prstClr val="black"/>
                </a:solidFill>
                <a:latin typeface="Arial Narrow"/>
                <a:cs typeface="+mn-cs"/>
              </a:rPr>
              <a:t>·</a:t>
            </a:r>
            <a:r>
              <a:rPr lang="ru-RU" sz="2000" dirty="0">
                <a:solidFill>
                  <a:prstClr val="black"/>
                </a:solidFill>
                <a:latin typeface="Calibri"/>
                <a:cs typeface="+mn-cs"/>
              </a:rPr>
              <a:t> 4?</a:t>
            </a: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2663825" y="3027363"/>
            <a:ext cx="39592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479425" eaLnBrk="0" hangingPunct="0">
              <a:spcBef>
                <a:spcPts val="700"/>
              </a:spcBef>
              <a:buClr>
                <a:srgbClr val="C0504D"/>
              </a:buClr>
              <a:buSzPct val="60000"/>
            </a:pPr>
            <a:r>
              <a:rPr lang="ru-RU" sz="2000">
                <a:solidFill>
                  <a:srgbClr val="000000"/>
                </a:solidFill>
                <a:latin typeface="Calibri" pitchFamily="34" charset="0"/>
              </a:rPr>
              <a:t>21 + 9 + 13 на 3?   </a:t>
            </a: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3041650" y="3459163"/>
            <a:ext cx="26558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479425" eaLnBrk="0" hangingPunct="0">
              <a:spcBef>
                <a:spcPts val="700"/>
              </a:spcBef>
              <a:buClr>
                <a:srgbClr val="C0504D"/>
              </a:buClr>
              <a:buSzPct val="60000"/>
            </a:pPr>
            <a:r>
              <a:rPr lang="ru-RU" sz="2000">
                <a:solidFill>
                  <a:srgbClr val="000000"/>
                </a:solidFill>
                <a:latin typeface="Calibri" pitchFamily="34" charset="0"/>
              </a:rPr>
              <a:t>22 – 10 на 2?</a:t>
            </a: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2806700" y="3892550"/>
            <a:ext cx="29606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479425" eaLnBrk="0" hangingPunct="0">
              <a:spcBef>
                <a:spcPts val="700"/>
              </a:spcBef>
              <a:buClr>
                <a:srgbClr val="C0504D"/>
              </a:buClr>
              <a:buSzPct val="60000"/>
            </a:pPr>
            <a:r>
              <a:rPr lang="ru-RU" sz="2000">
                <a:solidFill>
                  <a:srgbClr val="000000"/>
                </a:solidFill>
                <a:latin typeface="Calibri" pitchFamily="34" charset="0"/>
              </a:rPr>
              <a:t>13 </a:t>
            </a:r>
            <a:r>
              <a:rPr lang="ru-RU" sz="2000">
                <a:solidFill>
                  <a:srgbClr val="000000"/>
                </a:solidFill>
                <a:latin typeface="Arial Narrow" pitchFamily="34" charset="0"/>
              </a:rPr>
              <a:t>· </a:t>
            </a:r>
            <a:r>
              <a:rPr lang="ru-RU" sz="2000">
                <a:solidFill>
                  <a:srgbClr val="000000"/>
                </a:solidFill>
                <a:latin typeface="Calibri" pitchFamily="34" charset="0"/>
              </a:rPr>
              <a:t>8 </a:t>
            </a:r>
            <a:r>
              <a:rPr lang="ru-RU" sz="2000">
                <a:solidFill>
                  <a:srgbClr val="000000"/>
                </a:solidFill>
                <a:latin typeface="Arial Narrow" pitchFamily="34" charset="0"/>
              </a:rPr>
              <a:t>· </a:t>
            </a:r>
            <a:r>
              <a:rPr lang="ru-RU" sz="2000">
                <a:solidFill>
                  <a:srgbClr val="000000"/>
                </a:solidFill>
                <a:latin typeface="Calibri" pitchFamily="34" charset="0"/>
              </a:rPr>
              <a:t>27 на 4?</a:t>
            </a:r>
          </a:p>
        </p:txBody>
      </p:sp>
      <p:sp>
        <p:nvSpPr>
          <p:cNvPr id="14343" name="Заголовок 1"/>
          <p:cNvSpPr>
            <a:spLocks noGrp="1"/>
          </p:cNvSpPr>
          <p:nvPr>
            <p:ph type="title"/>
          </p:nvPr>
        </p:nvSpPr>
        <p:spPr>
          <a:xfrm>
            <a:off x="522288" y="493713"/>
            <a:ext cx="8153400" cy="990600"/>
          </a:xfrm>
        </p:spPr>
        <p:txBody>
          <a:bodyPr/>
          <a:lstStyle/>
          <a:p>
            <a:r>
              <a:rPr lang="ru-RU" sz="3200" smtClean="0"/>
              <a:t>Фаза занятия «Вызов»</a:t>
            </a:r>
          </a:p>
        </p:txBody>
      </p:sp>
      <p:sp>
        <p:nvSpPr>
          <p:cNvPr id="25" name="Овал 24"/>
          <p:cNvSpPr/>
          <p:nvPr/>
        </p:nvSpPr>
        <p:spPr bwMode="auto">
          <a:xfrm>
            <a:off x="5651500" y="3067050"/>
            <a:ext cx="287338" cy="28892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" name="Овал 25"/>
          <p:cNvSpPr/>
          <p:nvPr/>
        </p:nvSpPr>
        <p:spPr bwMode="auto">
          <a:xfrm>
            <a:off x="5651500" y="2646363"/>
            <a:ext cx="287338" cy="287337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7" name="Овал 26"/>
          <p:cNvSpPr/>
          <p:nvPr/>
        </p:nvSpPr>
        <p:spPr bwMode="auto">
          <a:xfrm>
            <a:off x="5651500" y="3500438"/>
            <a:ext cx="287338" cy="287337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8" name="Овал 27"/>
          <p:cNvSpPr/>
          <p:nvPr/>
        </p:nvSpPr>
        <p:spPr bwMode="auto">
          <a:xfrm>
            <a:off x="5651500" y="3932238"/>
            <a:ext cx="287338" cy="287337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" name="Овал 28"/>
          <p:cNvSpPr/>
          <p:nvPr/>
        </p:nvSpPr>
        <p:spPr bwMode="auto">
          <a:xfrm>
            <a:off x="5903913" y="4364038"/>
            <a:ext cx="287337" cy="287337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1042988" y="2278063"/>
            <a:ext cx="1558925" cy="4016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68288" indent="-268288" eaLnBrk="0" hangingPunct="0">
              <a:spcBef>
                <a:spcPts val="0"/>
              </a:spcBef>
              <a:buClr>
                <a:srgbClr val="C0504D"/>
              </a:buClr>
              <a:buSzPct val="100000"/>
              <a:buFont typeface="Wingdings" pitchFamily="2" charset="2"/>
              <a:buChar char="§"/>
              <a:defRPr/>
            </a:pPr>
            <a:r>
              <a:rPr lang="ru-RU" sz="2000" dirty="0">
                <a:solidFill>
                  <a:srgbClr val="C00000"/>
                </a:solidFill>
                <a:latin typeface="Calibri"/>
                <a:cs typeface="+mn-cs"/>
              </a:rPr>
              <a:t>Задание 3</a:t>
            </a:r>
          </a:p>
        </p:txBody>
      </p:sp>
      <p:grpSp>
        <p:nvGrpSpPr>
          <p:cNvPr id="14350" name="Группа 22"/>
          <p:cNvGrpSpPr>
            <a:grpSpLocks/>
          </p:cNvGrpSpPr>
          <p:nvPr/>
        </p:nvGrpSpPr>
        <p:grpSpPr bwMode="auto">
          <a:xfrm>
            <a:off x="611188" y="4437063"/>
            <a:ext cx="1439862" cy="1512887"/>
            <a:chOff x="611560" y="4437112"/>
            <a:chExt cx="1440160" cy="1512168"/>
          </a:xfrm>
        </p:grpSpPr>
        <p:sp>
          <p:nvSpPr>
            <p:cNvPr id="36" name="Скругленный прямоугольник 35"/>
            <p:cNvSpPr/>
            <p:nvPr/>
          </p:nvSpPr>
          <p:spPr bwMode="auto">
            <a:xfrm>
              <a:off x="611560" y="4437112"/>
              <a:ext cx="1295668" cy="1512168"/>
            </a:xfrm>
            <a:prstGeom prst="roundRect">
              <a:avLst/>
            </a:prstGeom>
            <a:solidFill>
              <a:schemeClr val="bg1"/>
            </a:solidFill>
            <a:ln w="12700">
              <a:solidFill>
                <a:srgbClr val="C0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600" i="1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i="1" dirty="0">
                  <a:solidFill>
                    <a:schemeClr val="tx1"/>
                  </a:solidFill>
                </a:rPr>
                <a:t>Ответ</a:t>
              </a:r>
              <a:endParaRPr lang="en-US" sz="1600" i="1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600" dirty="0">
                <a:solidFill>
                  <a:schemeClr val="tx1"/>
                </a:solidFill>
              </a:endParaRPr>
            </a:p>
          </p:txBody>
        </p:sp>
        <p:sp>
          <p:nvSpPr>
            <p:cNvPr id="37" name="Овал 36"/>
            <p:cNvSpPr/>
            <p:nvPr/>
          </p:nvSpPr>
          <p:spPr bwMode="auto">
            <a:xfrm>
              <a:off x="829092" y="4797303"/>
              <a:ext cx="230236" cy="231665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600"/>
            </a:p>
          </p:txBody>
        </p:sp>
        <p:sp>
          <p:nvSpPr>
            <p:cNvPr id="38" name="Овал 37"/>
            <p:cNvSpPr/>
            <p:nvPr/>
          </p:nvSpPr>
          <p:spPr bwMode="auto">
            <a:xfrm>
              <a:off x="829092" y="5143213"/>
              <a:ext cx="230236" cy="230079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600"/>
            </a:p>
          </p:txBody>
        </p:sp>
        <p:sp>
          <p:nvSpPr>
            <p:cNvPr id="39" name="Прямоугольник 38"/>
            <p:cNvSpPr/>
            <p:nvPr/>
          </p:nvSpPr>
          <p:spPr bwMode="auto">
            <a:xfrm>
              <a:off x="756052" y="5517685"/>
              <a:ext cx="287397" cy="287201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dirty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40" name="TextBox 39"/>
            <p:cNvSpPr txBox="1">
              <a:spLocks noChangeArrowheads="1"/>
            </p:cNvSpPr>
            <p:nvPr/>
          </p:nvSpPr>
          <p:spPr bwMode="auto">
            <a:xfrm>
              <a:off x="1116489" y="4724312"/>
              <a:ext cx="647834" cy="3379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altLang="ru-RU" sz="1600" dirty="0">
                  <a:latin typeface="+mn-lt"/>
                </a:rPr>
                <a:t>Нет</a:t>
              </a:r>
            </a:p>
          </p:txBody>
        </p:sp>
        <p:sp>
          <p:nvSpPr>
            <p:cNvPr id="41" name="TextBox 40"/>
            <p:cNvSpPr txBox="1">
              <a:spLocks noChangeArrowheads="1"/>
            </p:cNvSpPr>
            <p:nvPr/>
          </p:nvSpPr>
          <p:spPr bwMode="auto">
            <a:xfrm>
              <a:off x="1114901" y="5084504"/>
              <a:ext cx="792327" cy="3395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altLang="ru-RU" sz="1600" dirty="0">
                  <a:latin typeface="+mn-lt"/>
                </a:rPr>
                <a:t>Да</a:t>
              </a:r>
            </a:p>
          </p:txBody>
        </p:sp>
        <p:sp>
          <p:nvSpPr>
            <p:cNvPr id="42" name="TextBox 12"/>
            <p:cNvSpPr txBox="1">
              <a:spLocks noChangeArrowheads="1"/>
            </p:cNvSpPr>
            <p:nvPr/>
          </p:nvSpPr>
          <p:spPr bwMode="auto">
            <a:xfrm>
              <a:off x="1043449" y="5517685"/>
              <a:ext cx="1008271" cy="3379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altLang="ru-RU" sz="1600" dirty="0">
                  <a:latin typeface="+mn-lt"/>
                </a:rPr>
                <a:t>Не знаю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408" name="Group 48"/>
          <p:cNvGraphicFramePr>
            <a:graphicFrameLocks noGrp="1"/>
          </p:cNvGraphicFramePr>
          <p:nvPr>
            <p:ph sz="quarter" idx="1"/>
          </p:nvPr>
        </p:nvGraphicFramePr>
        <p:xfrm>
          <a:off x="755650" y="2093913"/>
          <a:ext cx="7407275" cy="3388678"/>
        </p:xfrm>
        <a:graphic>
          <a:graphicData uri="http://schemas.openxmlformats.org/drawingml/2006/table">
            <a:tbl>
              <a:tblPr/>
              <a:tblGrid>
                <a:gridCol w="4851400"/>
                <a:gridCol w="1277938"/>
                <a:gridCol w="1277937"/>
              </a:tblGrid>
              <a:tr h="45878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Утверждения учителя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Ответ  ученика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096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до изучения новой темы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после изучения новой темы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371" name="Заголовок 1"/>
          <p:cNvSpPr txBox="1">
            <a:spLocks/>
          </p:cNvSpPr>
          <p:nvPr/>
        </p:nvSpPr>
        <p:spPr bwMode="auto">
          <a:xfrm>
            <a:off x="5651500" y="5340350"/>
            <a:ext cx="21605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lnSpc>
                <a:spcPct val="80000"/>
              </a:lnSpc>
              <a:defRPr/>
            </a:pPr>
            <a:r>
              <a:rPr lang="ru-RU" sz="2000" dirty="0">
                <a:latin typeface="+mn-lt"/>
                <a:cs typeface="Times New Roman" pitchFamily="18" charset="0"/>
              </a:rPr>
              <a:t/>
            </a:r>
            <a:br>
              <a:rPr lang="ru-RU" sz="2000" dirty="0">
                <a:latin typeface="+mn-lt"/>
                <a:cs typeface="Times New Roman" pitchFamily="18" charset="0"/>
              </a:rPr>
            </a:br>
            <a:r>
              <a:rPr lang="ru-RU" sz="2000" dirty="0">
                <a:latin typeface="+mn-lt"/>
                <a:cs typeface="Times New Roman" pitchFamily="18" charset="0"/>
              </a:rPr>
              <a:t>Да «+»     Нет «</a:t>
            </a:r>
            <a:r>
              <a:rPr lang="ru-RU" sz="2000" dirty="0"/>
              <a:t>–</a:t>
            </a:r>
            <a:r>
              <a:rPr lang="ru-RU" sz="2000" dirty="0">
                <a:latin typeface="+mn-lt"/>
                <a:cs typeface="Times New Roman" pitchFamily="18" charset="0"/>
              </a:rPr>
              <a:t>»</a:t>
            </a:r>
            <a:endParaRPr lang="ru-RU" sz="2000" dirty="0">
              <a:latin typeface="+mn-lt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27088" y="3573463"/>
            <a:ext cx="4751387" cy="3111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  <a:defRPr/>
            </a:pPr>
            <a:r>
              <a:rPr lang="ru-RU" dirty="0">
                <a:solidFill>
                  <a:prstClr val="black"/>
                </a:solidFill>
                <a:latin typeface="Calibri"/>
                <a:cs typeface="+mn-cs"/>
              </a:rPr>
              <a:t>Число 755 007 349 249 063 делится на 2.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27088" y="3971925"/>
            <a:ext cx="4752975" cy="3111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 startAt="2"/>
              <a:defRPr/>
            </a:pPr>
            <a:r>
              <a:rPr lang="ru-RU" dirty="0">
                <a:solidFill>
                  <a:prstClr val="black"/>
                </a:solidFill>
                <a:latin typeface="Calibri"/>
                <a:cs typeface="+mn-cs"/>
              </a:rPr>
              <a:t>Число 703 007 111 001 003 делится на 3.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827088" y="4332288"/>
            <a:ext cx="4681537" cy="3111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 startAt="3"/>
              <a:defRPr/>
            </a:pPr>
            <a:r>
              <a:rPr lang="ru-RU" dirty="0">
                <a:solidFill>
                  <a:prstClr val="black"/>
                </a:solidFill>
                <a:latin typeface="Calibri"/>
                <a:cs typeface="+mn-cs"/>
              </a:rPr>
              <a:t>Число 755 007 349 249 034 делится на 4.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827088" y="4692650"/>
            <a:ext cx="4824412" cy="3111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 startAt="4"/>
              <a:defRPr/>
            </a:pPr>
            <a:r>
              <a:rPr lang="ru-RU" dirty="0">
                <a:solidFill>
                  <a:prstClr val="black"/>
                </a:solidFill>
                <a:latin typeface="Calibri"/>
                <a:cs typeface="+mn-cs"/>
              </a:rPr>
              <a:t>Число 755 007 349 249 060 делится на 5.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827088" y="5099050"/>
            <a:ext cx="4824412" cy="3111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 startAt="5"/>
              <a:defRPr/>
            </a:pPr>
            <a:r>
              <a:rPr lang="ru-RU" dirty="0">
                <a:solidFill>
                  <a:prstClr val="black"/>
                </a:solidFill>
                <a:latin typeface="Calibri"/>
                <a:cs typeface="+mn-cs"/>
              </a:rPr>
              <a:t>Число </a:t>
            </a:r>
            <a:r>
              <a:rPr lang="ru-RU" dirty="0">
                <a:solidFill>
                  <a:prstClr val="black"/>
                </a:solidFill>
                <a:latin typeface="Calibri"/>
              </a:rPr>
              <a:t>703 007 111 001 003 </a:t>
            </a:r>
            <a:r>
              <a:rPr lang="ru-RU" dirty="0">
                <a:solidFill>
                  <a:prstClr val="black"/>
                </a:solidFill>
                <a:latin typeface="Calibri"/>
                <a:cs typeface="+mn-cs"/>
              </a:rPr>
              <a:t>делится на 9.</a:t>
            </a:r>
          </a:p>
        </p:txBody>
      </p:sp>
      <p:sp>
        <p:nvSpPr>
          <p:cNvPr id="15400" name="Заголовок 1"/>
          <p:cNvSpPr>
            <a:spLocks noGrp="1"/>
          </p:cNvSpPr>
          <p:nvPr>
            <p:ph type="title"/>
          </p:nvPr>
        </p:nvSpPr>
        <p:spPr>
          <a:xfrm>
            <a:off x="522288" y="493713"/>
            <a:ext cx="8153400" cy="990600"/>
          </a:xfrm>
        </p:spPr>
        <p:txBody>
          <a:bodyPr/>
          <a:lstStyle/>
          <a:p>
            <a:r>
              <a:rPr lang="ru-RU" sz="3200" smtClean="0"/>
              <a:t>Фаза занятия «Вызов»</a:t>
            </a:r>
          </a:p>
        </p:txBody>
      </p:sp>
      <p:sp>
        <p:nvSpPr>
          <p:cNvPr id="14" name="Заголовок 1"/>
          <p:cNvSpPr txBox="1">
            <a:spLocks/>
          </p:cNvSpPr>
          <p:nvPr/>
        </p:nvSpPr>
        <p:spPr bwMode="auto">
          <a:xfrm>
            <a:off x="539750" y="1557338"/>
            <a:ext cx="8153400" cy="392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ru-RU" sz="240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Приём «Верные и неверные утверждения» </a:t>
            </a:r>
            <a:endParaRPr lang="ru-RU" sz="400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5" name="TextBox 5"/>
          <p:cNvSpPr txBox="1">
            <a:spLocks noChangeArrowheads="1"/>
          </p:cNvSpPr>
          <p:nvPr/>
        </p:nvSpPr>
        <p:spPr bwMode="auto">
          <a:xfrm>
            <a:off x="3563938" y="5805488"/>
            <a:ext cx="33131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800" dirty="0">
                <a:solidFill>
                  <a:srgbClr val="C00000"/>
                </a:solidFill>
                <a:latin typeface="+mn-lt"/>
              </a:rPr>
              <a:t>Тема занятия?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1243013" y="1789113"/>
            <a:ext cx="6713537" cy="487362"/>
          </a:xfrm>
        </p:spPr>
        <p:txBody>
          <a:bodyPr/>
          <a:lstStyle/>
          <a:p>
            <a:r>
              <a:rPr lang="ru-RU" sz="2800" smtClean="0">
                <a:solidFill>
                  <a:schemeClr val="accent2"/>
                </a:solidFill>
              </a:rPr>
              <a:t>Тема. Признаки делимости на 2, 3, 4, 5, 9.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522288" y="493713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ru-RU" sz="3200" dirty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Фаза </a:t>
            </a:r>
            <a:r>
              <a:rPr lang="ru-RU" sz="3200" dirty="0">
                <a:solidFill>
                  <a:schemeClr val="tx2"/>
                </a:solidFill>
                <a:latin typeface="+mn-lt"/>
              </a:rPr>
              <a:t>занятия </a:t>
            </a:r>
            <a:r>
              <a:rPr lang="ru-RU" sz="3200" dirty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«Вызов»</a:t>
            </a:r>
          </a:p>
        </p:txBody>
      </p:sp>
      <p:sp>
        <p:nvSpPr>
          <p:cNvPr id="5" name="TextBox 9"/>
          <p:cNvSpPr txBox="1">
            <a:spLocks noChangeArrowheads="1"/>
          </p:cNvSpPr>
          <p:nvPr/>
        </p:nvSpPr>
        <p:spPr bwMode="auto">
          <a:xfrm>
            <a:off x="1187450" y="4437063"/>
            <a:ext cx="4105275" cy="1016000"/>
          </a:xfrm>
          <a:prstGeom prst="rect">
            <a:avLst/>
          </a:prstGeom>
          <a:noFill/>
          <a:ln w="19050">
            <a:solidFill>
              <a:srgbClr val="0070C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chemeClr val="accent2"/>
              </a:buClr>
              <a:buSzPct val="60000"/>
              <a:defRPr/>
            </a:pPr>
            <a:r>
              <a:rPr lang="ru-RU" sz="2000" dirty="0">
                <a:solidFill>
                  <a:schemeClr val="accent2"/>
                </a:solidFill>
                <a:latin typeface="+mn-lt"/>
                <a:cs typeface="Times New Roman" pitchFamily="18" charset="0"/>
              </a:rPr>
              <a:t>З</a:t>
            </a:r>
            <a:r>
              <a:rPr lang="ru-RU" sz="2000" dirty="0">
                <a:latin typeface="+mn-lt"/>
                <a:cs typeface="Times New Roman" pitchFamily="18" charset="0"/>
              </a:rPr>
              <a:t> – что знаю</a:t>
            </a:r>
          </a:p>
          <a:p>
            <a:pPr>
              <a:buClr>
                <a:schemeClr val="accent2"/>
              </a:buClr>
              <a:buSzPct val="60000"/>
              <a:defRPr/>
            </a:pPr>
            <a:r>
              <a:rPr lang="ru-RU" sz="2000" dirty="0">
                <a:solidFill>
                  <a:schemeClr val="accent2"/>
                </a:solidFill>
                <a:latin typeface="+mn-lt"/>
                <a:cs typeface="Times New Roman" pitchFamily="18" charset="0"/>
              </a:rPr>
              <a:t>Х</a:t>
            </a:r>
            <a:r>
              <a:rPr lang="ru-RU" sz="2000" dirty="0">
                <a:latin typeface="+mn-lt"/>
                <a:cs typeface="Times New Roman" pitchFamily="18" charset="0"/>
              </a:rPr>
              <a:t> – что хочу узнать</a:t>
            </a:r>
          </a:p>
          <a:p>
            <a:pPr>
              <a:buClr>
                <a:schemeClr val="accent2"/>
              </a:buClr>
              <a:buSzPct val="60000"/>
              <a:defRPr/>
            </a:pPr>
            <a:r>
              <a:rPr lang="ru-RU" sz="2000" dirty="0">
                <a:solidFill>
                  <a:schemeClr val="accent2"/>
                </a:solidFill>
                <a:latin typeface="+mn-lt"/>
                <a:cs typeface="Times New Roman" pitchFamily="18" charset="0"/>
              </a:rPr>
              <a:t>У</a:t>
            </a:r>
            <a:r>
              <a:rPr lang="ru-RU" sz="2000" dirty="0">
                <a:latin typeface="+mn-lt"/>
                <a:cs typeface="Times New Roman" pitchFamily="18" charset="0"/>
              </a:rPr>
              <a:t> – что узнал, и, что осталось узнать</a:t>
            </a:r>
            <a:endParaRPr lang="ru-RU" sz="2000" dirty="0">
              <a:latin typeface="+mn-lt"/>
              <a:cs typeface="Arial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187450" y="3086100"/>
          <a:ext cx="6696744" cy="10632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32248"/>
                <a:gridCol w="2232248"/>
                <a:gridCol w="2232248"/>
              </a:tblGrid>
              <a:tr h="20573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Знаю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Хочу  узнать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Узнал</a:t>
                      </a:r>
                      <a:endParaRPr lang="ru-RU" sz="2000" dirty="0"/>
                    </a:p>
                  </a:txBody>
                  <a:tcPr/>
                </a:tc>
              </a:tr>
              <a:tr h="666998"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5"/>
          <p:cNvSpPr txBox="1">
            <a:spLocks noChangeArrowheads="1"/>
          </p:cNvSpPr>
          <p:nvPr/>
        </p:nvSpPr>
        <p:spPr bwMode="auto">
          <a:xfrm>
            <a:off x="2339975" y="4581525"/>
            <a:ext cx="4752975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800" dirty="0">
                <a:solidFill>
                  <a:srgbClr val="C00000"/>
                </a:solidFill>
                <a:latin typeface="+mn-lt"/>
              </a:rPr>
              <a:t>Предметные цели занятия?</a:t>
            </a:r>
          </a:p>
        </p:txBody>
      </p:sp>
      <p:sp>
        <p:nvSpPr>
          <p:cNvPr id="9" name="Заголовок 1"/>
          <p:cNvSpPr txBox="1">
            <a:spLocks/>
          </p:cNvSpPr>
          <p:nvPr/>
        </p:nvSpPr>
        <p:spPr bwMode="auto">
          <a:xfrm>
            <a:off x="595313" y="2349500"/>
            <a:ext cx="3976687" cy="39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ru-RU" sz="24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Приём «Таблица З-Х-У» </a:t>
            </a:r>
            <a:endParaRPr lang="ru-RU" sz="40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611188" y="3067050"/>
            <a:ext cx="8153400" cy="1657350"/>
          </a:xfrm>
        </p:spPr>
        <p:txBody>
          <a:bodyPr/>
          <a:lstStyle/>
          <a:p>
            <a:pPr marL="796925" indent="-355600">
              <a:spcBef>
                <a:spcPts val="600"/>
              </a:spcBef>
              <a:buSzPct val="100000"/>
              <a:buFont typeface="Tw Cen MT" pitchFamily="34" charset="0"/>
              <a:buAutoNum type="arabicParenR"/>
            </a:pPr>
            <a:r>
              <a:rPr lang="ru-RU" sz="2000" smtClean="0"/>
              <a:t>ввести признаки делимости на 2, 3, 4, 5, 9</a:t>
            </a:r>
          </a:p>
          <a:p>
            <a:pPr marL="796925" indent="-355600">
              <a:spcBef>
                <a:spcPts val="600"/>
              </a:spcBef>
              <a:buSzPct val="100000"/>
              <a:buFont typeface="Tw Cen MT" pitchFamily="34" charset="0"/>
              <a:buAutoNum type="arabicParenR"/>
            </a:pPr>
            <a:r>
              <a:rPr lang="ru-RU" sz="2000" smtClean="0"/>
              <a:t>доказать признаки делимости на 2 и 5</a:t>
            </a:r>
          </a:p>
          <a:p>
            <a:pPr marL="796925" indent="-355600">
              <a:spcBef>
                <a:spcPts val="600"/>
              </a:spcBef>
              <a:buSzPct val="100000"/>
              <a:buFont typeface="Tw Cen MT" pitchFamily="34" charset="0"/>
              <a:buAutoNum type="arabicParenR"/>
            </a:pPr>
            <a:r>
              <a:rPr lang="ru-RU" sz="2000" smtClean="0"/>
              <a:t>научиться использовать признаки делимости на 2, 3, 4, 5, 9 </a:t>
            </a:r>
          </a:p>
          <a:p>
            <a:pPr marL="796925" indent="-355600">
              <a:spcBef>
                <a:spcPts val="600"/>
              </a:spcBef>
              <a:buSzPct val="100000"/>
              <a:buFont typeface="Wingdings" pitchFamily="2" charset="2"/>
              <a:buNone/>
            </a:pPr>
            <a:r>
              <a:rPr lang="ru-RU" sz="2000" smtClean="0"/>
              <a:t>       в различных учебных заданиях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004888" y="2563813"/>
            <a:ext cx="4935537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19088" indent="-319088" eaLnBrk="0" hangingPunct="0">
              <a:spcBef>
                <a:spcPts val="0"/>
              </a:spcBef>
              <a:buClr>
                <a:srgbClr val="C0504D"/>
              </a:buClr>
              <a:buSzPct val="60000"/>
              <a:defRPr/>
            </a:pPr>
            <a:r>
              <a:rPr lang="ru-RU" sz="2000" i="1" dirty="0">
                <a:solidFill>
                  <a:srgbClr val="C00000"/>
                </a:solidFill>
                <a:latin typeface="Calibri"/>
                <a:cs typeface="+mn-cs"/>
              </a:rPr>
              <a:t>Предметные цели занятия:</a:t>
            </a:r>
          </a:p>
        </p:txBody>
      </p:sp>
      <p:sp>
        <p:nvSpPr>
          <p:cNvPr id="9" name="Заголовок 1"/>
          <p:cNvSpPr txBox="1">
            <a:spLocks/>
          </p:cNvSpPr>
          <p:nvPr/>
        </p:nvSpPr>
        <p:spPr bwMode="auto">
          <a:xfrm>
            <a:off x="522288" y="493713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ru-RU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Фаза занятия «Вызов»</a:t>
            </a:r>
          </a:p>
        </p:txBody>
      </p:sp>
      <p:sp>
        <p:nvSpPr>
          <p:cNvPr id="17413" name="Заголовок 1"/>
          <p:cNvSpPr>
            <a:spLocks noGrp="1"/>
          </p:cNvSpPr>
          <p:nvPr>
            <p:ph type="title"/>
          </p:nvPr>
        </p:nvSpPr>
        <p:spPr>
          <a:xfrm>
            <a:off x="1243013" y="1789113"/>
            <a:ext cx="6713537" cy="487362"/>
          </a:xfrm>
        </p:spPr>
        <p:txBody>
          <a:bodyPr/>
          <a:lstStyle/>
          <a:p>
            <a:r>
              <a:rPr lang="ru-RU" sz="2800" smtClean="0">
                <a:solidFill>
                  <a:schemeClr val="accent2"/>
                </a:solidFill>
              </a:rPr>
              <a:t>Тема. Признаки делимости на 2, 3, 4, 5, 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3457</TotalTime>
  <Words>2303</Words>
  <Application>Microsoft Office PowerPoint</Application>
  <PresentationFormat>Экран (4:3)</PresentationFormat>
  <Paragraphs>547</Paragraphs>
  <Slides>34</Slides>
  <Notes>4</Notes>
  <HiddenSlides>2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44" baseType="lpstr">
      <vt:lpstr>Arial</vt:lpstr>
      <vt:lpstr>Calibri</vt:lpstr>
      <vt:lpstr>Wingdings</vt:lpstr>
      <vt:lpstr>Wingdings 2</vt:lpstr>
      <vt:lpstr>Tw Cen MT</vt:lpstr>
      <vt:lpstr>Arial Narrow</vt:lpstr>
      <vt:lpstr>+mj-lt</vt:lpstr>
      <vt:lpstr>Times New Roman</vt:lpstr>
      <vt:lpstr>Symbol</vt:lpstr>
      <vt:lpstr>Обычная</vt:lpstr>
      <vt:lpstr>Признаки делимости на 2, 3, 4, 5, 9</vt:lpstr>
      <vt:lpstr>Слайд 2</vt:lpstr>
      <vt:lpstr>Слайд 3</vt:lpstr>
      <vt:lpstr>Фаза занятия «Вызов»</vt:lpstr>
      <vt:lpstr>Фаза занятия «Вызов»</vt:lpstr>
      <vt:lpstr>Фаза занятия «Вызов»</vt:lpstr>
      <vt:lpstr>Фаза занятия «Вызов»</vt:lpstr>
      <vt:lpstr>Тема. Признаки делимости на 2, 3, 4, 5, 9.</vt:lpstr>
      <vt:lpstr>Тема. Признаки делимости на 2, 3, 4, 5, 9</vt:lpstr>
      <vt:lpstr>Приём «Дерево предсказаний» </vt:lpstr>
      <vt:lpstr> Приём «ИНСЕРТ» </vt:lpstr>
      <vt:lpstr>Слайд 12</vt:lpstr>
      <vt:lpstr>Слайд 13</vt:lpstr>
      <vt:lpstr>Тема. Признаки делимости на 2, 3, 4, 5, 9.</vt:lpstr>
      <vt:lpstr>Слайд 15</vt:lpstr>
      <vt:lpstr>Приём «Ромашка вопросов»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Фаза занятия «Рефлексия»</vt:lpstr>
      <vt:lpstr>Фаза занятия «Рефлексия»</vt:lpstr>
      <vt:lpstr>Слайд 34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Наташа</dc:creator>
  <cp:lastModifiedBy>Tata</cp:lastModifiedBy>
  <cp:revision>412</cp:revision>
  <dcterms:created xsi:type="dcterms:W3CDTF">2013-09-24T14:59:59Z</dcterms:created>
  <dcterms:modified xsi:type="dcterms:W3CDTF">2014-03-22T17:21:05Z</dcterms:modified>
</cp:coreProperties>
</file>