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5" r:id="rId19"/>
    <p:sldId id="274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B2ED664-3B9C-4FE5-B4AA-E3D80D658664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0E72C2A-1B2F-4E6A-BBD9-11D027E60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gif"/><Relationship Id="rId4" Type="http://schemas.openxmlformats.org/officeDocument/2006/relationships/image" Target="../media/image2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gif"/><Relationship Id="rId4" Type="http://schemas.openxmlformats.org/officeDocument/2006/relationships/image" Target="../media/image29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probno.ru/wp-content/uploads/2012/01/&#1042;1011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Введение в теорию вероятностей и статистику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1841" y="1484784"/>
            <a:ext cx="8964488" cy="1008111"/>
          </a:xfrm>
        </p:spPr>
        <p:txBody>
          <a:bodyPr/>
          <a:lstStyle/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2.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Сколько трехзначных чисел можно составить, используя цифры 3 и 5?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lib2.podelise.ru/tw_files2/urls_3/36/d-35792/35792_html_199e7b1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317513"/>
            <a:ext cx="7920880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11560" y="6021288"/>
            <a:ext cx="13612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Ответ: 8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712968" cy="1512168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Задача 3.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 Туристическая фирма планирует посещение туристами в Италии трех городов: Венеции, Рима и Флоренции. Сколько существует вариантов такого маршрута?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8" y="0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Задача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51520" y="2380238"/>
            <a:ext cx="8712967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Решение: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Обозначим города их первыми буквами. Тогда код каждого маршрута будет состоять из трех букв: В, Р и Ф, каждая из которых должна быть использована только один раз, например, ВФР или ФРВ.</a:t>
            </a: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Варианты путешествия получаются следующие: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ВРФ, ВФР, РВФ, РФВ, ФВР, ФРВ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что хорошо видно из дерева вариантов. Таким образом, всего существует 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6 вариантов путешествия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Ответ: 6.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539552" y="188640"/>
            <a:ext cx="8229600" cy="796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Задача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7668" y="1412776"/>
            <a:ext cx="8686800" cy="93610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Задача 4.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При встрече 8 приятелей обменялись рукопожатиями.                  </a:t>
            </a:r>
          </a:p>
          <a:p>
            <a:pPr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Сколько всего было сделано рукопожатий?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77668" y="2486799"/>
            <a:ext cx="8964488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Решение: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Дадим каждому из приятелей номер – от 1 до 8. Тогда каждое рукопожатие можно закодировать двузначным числом. Например, 47 – это рукопожатие между приятелями с номерами 4 и 7. Ясно, что среди кодов рукопожатий у нас не появится, например, 33 – это означало бы, что один из друзей пожал руку сам себе. Кроме того, такие коды, как, например, числа 68 и 86, означают одно и то же рукопожатие, а значит, учитывать надо только одно из них. Договоримся, что из чисел, кодирующих одно и то же рукопожатие, мы всегда будем учитывать меньшее. Поэтому из чисел 68 и 86 надо выбрать 68.</a:t>
            </a:r>
            <a:b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Коды рукопожатий естественно выписывать в порядке возрастания. Для подсчета их удобно расположить треугольником.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9" y="457558"/>
          <a:ext cx="4680521" cy="52036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1683"/>
                <a:gridCol w="679431"/>
                <a:gridCol w="679431"/>
                <a:gridCol w="679431"/>
                <a:gridCol w="679431"/>
                <a:gridCol w="679431"/>
                <a:gridCol w="641683"/>
              </a:tblGrid>
              <a:tr h="743384"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  <a:tr h="743384"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  <a:tr h="743384"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  <a:tr h="743384"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  <a:tr h="743384"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  <a:tr h="743384"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  <a:tr h="743384"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kern="600" baseline="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kern="6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5733256"/>
            <a:ext cx="88924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Число кодов равно: 7 + 6 + 5 + 4 + 3 + 2 + 1 = 28. Таким образом, всего было сделано 28 рукопожатий.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Ответ: 28.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188640"/>
            <a:ext cx="5266928" cy="72494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1612776"/>
          </a:xfrm>
        </p:spPr>
        <p:txBody>
          <a:bodyPr/>
          <a:lstStyle/>
          <a:p>
            <a:pPr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Задача 5.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Служитель зоопарка должен дать зайцу два различных овоща. Сколькими различными способами он может это сделать, если у него есть морковь, свекла и капуста?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lib2.podelise.ru/tw_files2/urls_3/36/d-35792/35792_html_m7000d7e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695" y="2286242"/>
            <a:ext cx="8136904" cy="2299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51520" y="4586064"/>
            <a:ext cx="889248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итоге получаем 6 вариантов при учете, что мы делаем различие между МС и СМ и другими аналогичными парами. Но, если смотреть на то, что три из них эквивалентны трем другим парам (МС – СМ, МК – КМ, СК – КС), то получаем, что различных вариантов только три. </a:t>
            </a:r>
          </a:p>
          <a:p>
            <a:pPr marL="0" marR="0" lvl="0" indent="904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 3.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203032" cy="72494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6806" y="1375321"/>
            <a:ext cx="9144000" cy="165618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Задача 6.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партии из 23 деталей находятся 10 бракованных. Вынимают из партии наудачу две детали. Используя классическое определение теории вероятности определить, какова вероятность того, что обе детали окажутся  бракованными. 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24811" y="2636912"/>
            <a:ext cx="88924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Число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всех равновероятных исходов испытания равно числу способов, которыми можно из 23 деталей вынуть две, т.е. числу сочетаний из 23 элементов по 2: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www.toehelp.ru/exampls/math/ter_ver/01/eqn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592022"/>
            <a:ext cx="331236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02641" y="4472087"/>
            <a:ext cx="37340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Число благоприятных исходов</a:t>
            </a: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7" name="Рисунок 6" descr="http://www.toehelp.ru/exampls/math/ter_ver/01/eqn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672142"/>
            <a:ext cx="280831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35039" y="5405154"/>
            <a:ext cx="42729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Следовательно, искомая вероятность</a:t>
            </a: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9" name="Рисунок 8" descr="http://www.toehelp.ru/exampls/math/ter_ver/01/eqn3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5805264"/>
            <a:ext cx="216024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9269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764" y="1313473"/>
            <a:ext cx="86764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  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Задача 7.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ящике лежат шары: 4 белых, 10 красных, 8 зеленых, 9 коричневых. Из ящика вынимают один шар. Пользуясь теоремой сложения вероятностей определить, какова вероятность, что шар окажется цветным (не белым) ?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97527" y="2636912"/>
            <a:ext cx="896448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Всего в ящике лежит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N=4+10+8+9=31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шар. 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Вероятность вытащить красный шар 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Вероятность вытащить зеленый шар 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Вероятность вытащить коричневый шар 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Т.к. эти три события несовместны, то пользуясь теоремой сложения вероятностей, определим вероятность того, что шар окажется цветным (не белым) 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16" name="Рисунок 15" descr="http://www.toehelp.ru/exampls/math/ter_ver/02/eqn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9771" y="3068960"/>
            <a:ext cx="230425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://www.toehelp.ru/exampls/math/ter_ver/02/eqn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9681" y="3861048"/>
            <a:ext cx="208823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www.toehelp.ru/exampls/math/ter_ver/02/eqn3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9607" y="4660775"/>
            <a:ext cx="2880320" cy="716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www.toehelp.ru/exampls/math/ter_ver/02/eqn4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6093295"/>
            <a:ext cx="5112568" cy="60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5516" y="1412776"/>
            <a:ext cx="8712968" cy="51845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Задача 8.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вопросах к зачету имеются 75% вопросов, на которые студенты знают ответы. Преподаватель выбирает из них два вопроса и задает их студенту. Определить вероятность того, что среди полученных студентом вопросов есть хотя бы один, на который он знает ответ.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 Решение: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  Вероятность вытащить знакомый вопрос 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p=0.75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незнакомый 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q=1-p=1-0.75=0.25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   Пусть 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H1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- гипотеза, что студент не знает ни одного из 2-х вопросов. 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Вероятность этой гипотезы: 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 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Искомая вероятность соответственно равна: </a:t>
            </a: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www.toehelp.ru/exampls/math/ter_ver/03/eqn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2330" y="4581128"/>
            <a:ext cx="395187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toehelp.ru/exampls/math/ter_ver/03/eqn3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5625244"/>
            <a:ext cx="453650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5516" y="1484784"/>
            <a:ext cx="8712968" cy="4741987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Задача  9.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складе находятся 26 деталей, из которых 13 стандартные. Рабочий берет наугад две детали. Пользуясь теоремой умножения вероятностей зависимых событий определить вероятность того, что обе детали окажутся стандартными.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Решение: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Извлечение двух деталей равносильно последовательному их извлечению.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Обозначим через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- появление стандартной детали при первом извлечении, а через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- при втором.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Событие, состоящее в извлечении двух стандартных деталей, является совмещением событий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Пользуясь теоремой умножения вероятностей, имеем: 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                                     , где 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Поскольку после того, как была вынута первая стандартная деталь, на складе осталось 25 деталей, из которых 12 стандартных, то 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                             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, тогда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Задача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Рисунок 4" descr="http://www.toehelp.ru/exampls/math/ter_ver/04/eqn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388" y="4269312"/>
            <a:ext cx="216024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toehelp.ru/exampls/math/ter_ver/04/eqn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4269312"/>
            <a:ext cx="115212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www.toehelp.ru/exampls/math/ter_ver/04/eqn3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5085184"/>
            <a:ext cx="122413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www.toehelp.ru/exampls/math/ter_ver/04/eqn4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89920" y="5661248"/>
            <a:ext cx="424847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sz="quarter" idx="1"/>
          </p:nvPr>
        </p:nvSpPr>
        <p:spPr>
          <a:xfrm>
            <a:off x="225860" y="1412776"/>
            <a:ext cx="8712968" cy="6021288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    Задача 10.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   В сборочный цех поступили детали с трех станков. На первом станке изготовлено 51% деталей от их общего количества, на втором станке 24% и на третьем 25%. При этом на первом станке было изготовлено 90% деталей первого сорта, на втором 80% и на третьем 70%. Используя формулу полной вероятности определить, какова вероятность того, что взятая наугад деталь окажется первого сорта ? </a:t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     Решение: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    Пусть 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 - событие, состоящее в том, что взятая деталь окажется первого сорта, а 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H1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H2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H3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 - гипотезы, что она изготовлена соответственно на 1, 2 и 3 станке. </a:t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   Вероятности этих гипотез соответственно равны: 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                далее, из условия задачи следует, что: </a:t>
            </a: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Используя формулу полной вероятности, получим искомую вероятность 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03281" y="303186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Задача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2" name="Рисунок 11" descr="http://www.toehelp.ru/exampls/math/ter_ver/05/eqn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80212" y="3573016"/>
            <a:ext cx="133214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www.toehelp.ru/exampls/math/ter_ver/05/eqn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653136"/>
            <a:ext cx="136815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www.toehelp.ru/exampls/math/ter_ver/05/eqn3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5877272"/>
            <a:ext cx="511256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onprix-1.ru/images/12-7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412776"/>
            <a:ext cx="1898165" cy="231549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3861048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Блез Паскаль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www.gezengi.com/wp-content/uploads/2011/08/Pierre_de_Fermat_Resim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55776" y="1365212"/>
            <a:ext cx="1800199" cy="241132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27784" y="3861048"/>
            <a:ext cx="1774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Пьер Ферма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http://coalition.org.ua/medicina/810124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88024" y="1340768"/>
            <a:ext cx="1696251" cy="244827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860032" y="3861048"/>
            <a:ext cx="15408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Христиан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Гюйгенс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2" name="Picture 8" descr="http://www.maa.org/sites/default/files/images/upload_library/46/Pengelley_projects/Project-10/Jakob_Bernoulli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04248" y="1340768"/>
            <a:ext cx="1800200" cy="244827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732240" y="3861048"/>
            <a:ext cx="2156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Якоб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Бернулли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404664"/>
            <a:ext cx="84521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Первый период в истории Теории вероятности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Задача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517632" cy="511256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      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Задача 11.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 В сборочный цех поступили детали с трех станков. На первом станке изготовлено 51% деталей от их общего количества, на втором станке 24% и на третьем 25%. При этом на первом станке было изготовлено 90% деталей первого сорта, на втором 80% и на третьем 70%. Используя формулу полной вероятности определить, какова вероятность того, что взятая наугад деталь окажется первого сорта ? 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   Пусть 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- событие, состоящее в том, что взятая деталь окажется первого сорта, а 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H1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H2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H3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- гипотезы, что она изготовлена соответственно на 1, 2 и 3 станке. 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  Вероятности этих гипотез соответственно равны: </a:t>
            </a:r>
          </a:p>
          <a:p>
            <a:pPr>
              <a:buNone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        далее, из условия задачи следует, что: </a:t>
            </a:r>
          </a:p>
          <a:p>
            <a:pPr>
              <a:buNone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 Используя формулу полной вероятности, получим искомую вероятность 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http://www.toehelp.ru/exampls/math/ter_ver/05/eqn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610566"/>
            <a:ext cx="144016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toehelp.ru/exampls/math/ter_ver/05/eqn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608125"/>
            <a:ext cx="1296144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www.toehelp.ru/exampls/math/ter_ver/05/eqn3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5877272"/>
            <a:ext cx="5544616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Второй период в истории Теории вероятности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9804e5adc0a88b071675b0111cf8892c.jpg"/>
          <p:cNvPicPr>
            <a:picLocks noGrp="1" noChangeAspect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>
          <a:xfrm>
            <a:off x="611560" y="1537110"/>
            <a:ext cx="1728192" cy="2200565"/>
          </a:xfrm>
        </p:spPr>
      </p:pic>
      <p:sp>
        <p:nvSpPr>
          <p:cNvPr id="5" name="TextBox 4"/>
          <p:cNvSpPr txBox="1"/>
          <p:nvPr/>
        </p:nvSpPr>
        <p:spPr>
          <a:xfrm>
            <a:off x="611560" y="3861048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Абрахам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 Муавр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darcy.rsgc.on.ca/ACES/ICS4U/images/pierre_simon_laplace_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1556792"/>
            <a:ext cx="1728192" cy="225745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699792" y="3861048"/>
            <a:ext cx="18774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Пьер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Симон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Лаплас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http://im0-tub-ru.yandex.net/i?id=169570107-70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1556792"/>
            <a:ext cx="1684988" cy="216024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644008" y="3861048"/>
            <a:ext cx="2095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Карл Фридрих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Гаусс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File:Simeon Poisso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1556792"/>
            <a:ext cx="1800200" cy="211021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876256" y="3789040"/>
            <a:ext cx="2047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Симеон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Дени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Пуассон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412273" y="553750"/>
            <a:ext cx="83194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Третий период в истории Теории вероятности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im5-tub-ru.yandex.net/i?id=330227952-5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1"/>
            <a:ext cx="2016224" cy="261733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23528" y="4149080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Пафнутий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Львович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Чебышев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upload.wikimedia.org/wikipedia/commons/f/f5/Alexander_Ljapunow_ju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556792"/>
            <a:ext cx="1894942" cy="259804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203848" y="4149080"/>
            <a:ext cx="232666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Александр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Михайлович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Ляпунов</a:t>
            </a:r>
          </a:p>
          <a:p>
            <a:endParaRPr lang="ru-RU" dirty="0"/>
          </a:p>
        </p:txBody>
      </p:sp>
      <p:pic>
        <p:nvPicPr>
          <p:cNvPr id="1030" name="Picture 6" descr="http://www.invata-mate.info/history/photos/Markov_2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1484784"/>
            <a:ext cx="2242408" cy="2592288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868144" y="4149081"/>
            <a:ext cx="280083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Андрей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Андреевич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Марков (старший)</a:t>
            </a:r>
          </a:p>
          <a:p>
            <a:endParaRPr lang="ru-RU" sz="24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Формула вероятности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probno.ru/wp-content/uploads/2012/01/В1011.png">
            <a:hlinkClick r:id="rId2"/>
          </p:cNvPr>
          <p:cNvPicPr>
            <a:picLocks noGrp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628800"/>
            <a:ext cx="741682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23528" y="5569785"/>
            <a:ext cx="88204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ПРАВИЛО: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Вероятность всегда равна от 0 до 1. Ни меньше, ни больше!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fontAlgn="base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1.На экзамене учащийся из 20 билетов 10 знает на «отлично», 5 - на «хорошо», 3 - на «удовлетворительно» и 2  - не знает. Какова вероятность сдать на «хорошо»?</a:t>
            </a:r>
          </a:p>
          <a:p>
            <a:pPr fontAlgn="base">
              <a:buNone/>
            </a:pPr>
            <a:endParaRPr lang="ru-RU" dirty="0" smtClean="0"/>
          </a:p>
          <a:p>
            <a:pPr fontAlgn="base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Решение: </a:t>
            </a:r>
          </a:p>
          <a:p>
            <a:pPr fontAlgn="base"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= 5,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=20.</a:t>
            </a:r>
          </a:p>
          <a:p>
            <a:pPr fontAlgn="base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Значит Р(А) = 5/20 = 0,25.</a:t>
            </a:r>
          </a:p>
          <a:p>
            <a:pPr fontAlgn="base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Ответ: 0,25.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992888" cy="83671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 на закрепление: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628800"/>
            <a:ext cx="8229600" cy="4968552"/>
          </a:xfrm>
        </p:spPr>
        <p:txBody>
          <a:bodyPr>
            <a:normAutofit fontScale="25000" lnSpcReduction="20000"/>
          </a:bodyPr>
          <a:lstStyle/>
          <a:p>
            <a:pPr algn="just" fontAlgn="base"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2.  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В сборнике билетов по географии  всего 25 билетов, в 14 из них встречается вопрос по регионам России. Найдите вероятность того, что в случайно выбранном на экзамене билете школьнику не достанется вопрос по регионам России.</a:t>
            </a:r>
          </a:p>
          <a:p>
            <a:pPr algn="just" fontAlgn="base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    Ответ: 0,44.</a:t>
            </a:r>
          </a:p>
          <a:p>
            <a:pPr algn="just" fontAlgn="base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 3.  На семинар приехали 6 учёных из Голландии, 5 из Италии и 4 из Чехии. Порядок докладов определяется жеребьёвкой. Найдите вероятность того, что четвёртым окажется доклад учёного из Голландии.</a:t>
            </a:r>
          </a:p>
          <a:p>
            <a:pPr algn="just" fontAlgn="base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     Ответ: 0,4.</a:t>
            </a:r>
          </a:p>
          <a:p>
            <a:pPr algn="just" fontAlgn="base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 4.  В сборнике билетов по физике всего 15 билетов, в 12 из них встречается вопрос по электростатике. Найдите вероятность того, что в случайно выбранном на экзамене билете школьнику достанется вопрос по электростатике.</a:t>
            </a:r>
          </a:p>
          <a:p>
            <a:pPr algn="just" fontAlgn="base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    Ответ: 0,8.</a:t>
            </a:r>
          </a:p>
          <a:p>
            <a:pPr algn="just" fontAlgn="base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 5.   В чемпионате по гимнастике участвуют 50 спортсменок: 22 из Японии, 12 из Китая, остальные – из Кореи. Порядок, в котором выступают гимнастки, определяется жребием. Найдите вероятность того, что спортсменка, выступающая первой, окажется из Кореи.</a:t>
            </a:r>
          </a:p>
          <a:p>
            <a:pPr algn="just" fontAlgn="base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    Ответ: 0,32.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Комбинаторные задачи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568952" cy="4968552"/>
          </a:xfrm>
        </p:spPr>
        <p:txBody>
          <a:bodyPr>
            <a:normAutofit lnSpcReduction="10000"/>
          </a:bodyPr>
          <a:lstStyle/>
          <a:p>
            <a:pPr algn="just" fontAlgn="base">
              <a:buNone/>
            </a:pPr>
            <a:r>
              <a:rPr lang="ru-RU" dirty="0" smtClean="0"/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раздел математики, в котором изучаются вопросы о том, сколько различных комбинаций, подчинённых тем или иным условиям, можно составить из заданных объектов.   </a:t>
            </a:r>
          </a:p>
          <a:p>
            <a:pPr algn="just" fontAlgn="base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Решить  комбинаторную  задачу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это  значит выписать все возможные комбинации, составленные из чисел, слов, предметов, отвечающих условию задачи.</a:t>
            </a:r>
          </a:p>
          <a:p>
            <a:pPr algn="just" fontAlgn="base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Основные типы комбинаторных задач:</a:t>
            </a:r>
          </a:p>
          <a:p>
            <a:pPr algn="ctr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Перестановки.</a:t>
            </a:r>
          </a:p>
          <a:p>
            <a:pPr lvl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Размещения.</a:t>
            </a:r>
          </a:p>
          <a:p>
            <a:pPr lvl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Сочетания.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58945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4400" y="1412776"/>
            <a:ext cx="8928992" cy="93610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Задача 1.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Сколько двузначных чисел можно составить, используя цифры 1, 4 и 7?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lib2.podelise.ru/tw_files2/urls_3/36/d-35792/35792_html_m560330b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768" y="2123718"/>
            <a:ext cx="8352927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5536" y="4581020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трех данных цифр можно составить всего 9 различных двузначных чисел.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2432" y="5288906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Дополнительная подзадача: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Сколько двузначных чисел можно составить, используя цифры 1, 4 и 7, если цифры десятков и единиц не повторяются?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Ответ:6.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268</TotalTime>
  <Words>655</Words>
  <Application>Microsoft Office PowerPoint</Application>
  <PresentationFormat>Экран (4:3)</PresentationFormat>
  <Paragraphs>168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Официальная</vt:lpstr>
      <vt:lpstr>Введение в теорию вероятностей и статистику</vt:lpstr>
      <vt:lpstr>Слайд 2</vt:lpstr>
      <vt:lpstr>Второй период в истории Теории вероятности</vt:lpstr>
      <vt:lpstr>Третий период в истории Теории вероятности </vt:lpstr>
      <vt:lpstr>Формула вероятности</vt:lpstr>
      <vt:lpstr>Примеры</vt:lpstr>
      <vt:lpstr>Задачи на закрепление:</vt:lpstr>
      <vt:lpstr>Комбинаторные задачи</vt:lpstr>
      <vt:lpstr>Задача</vt:lpstr>
      <vt:lpstr>Задача</vt:lpstr>
      <vt:lpstr>Задача 3. Туристическая фирма планирует посещение туристами в Италии трех городов: Венеции, Рима и Флоренции. Сколько существует вариантов такого маршрута?</vt:lpstr>
      <vt:lpstr>Задача</vt:lpstr>
      <vt:lpstr>Слайд 13</vt:lpstr>
      <vt:lpstr>Задача</vt:lpstr>
      <vt:lpstr>Задача</vt:lpstr>
      <vt:lpstr>Задача</vt:lpstr>
      <vt:lpstr>Задача</vt:lpstr>
      <vt:lpstr>Слайд 18</vt:lpstr>
      <vt:lpstr>Слайд 19</vt:lpstr>
      <vt:lpstr>Задача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Оксана</dc:creator>
  <cp:lastModifiedBy>Tata</cp:lastModifiedBy>
  <cp:revision>39</cp:revision>
  <dcterms:created xsi:type="dcterms:W3CDTF">2014-01-26T17:37:09Z</dcterms:created>
  <dcterms:modified xsi:type="dcterms:W3CDTF">2014-03-30T17:34:48Z</dcterms:modified>
</cp:coreProperties>
</file>