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90" r:id="rId3"/>
    <p:sldId id="291" r:id="rId4"/>
    <p:sldId id="292" r:id="rId5"/>
    <p:sldId id="295" r:id="rId6"/>
    <p:sldId id="297" r:id="rId7"/>
    <p:sldId id="293" r:id="rId8"/>
    <p:sldId id="299" r:id="rId9"/>
    <p:sldId id="300" r:id="rId10"/>
    <p:sldId id="296" r:id="rId11"/>
    <p:sldId id="298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CC3300"/>
    <a:srgbClr val="CC0000"/>
    <a:srgbClr val="631D01"/>
    <a:srgbClr val="CF2301"/>
    <a:srgbClr val="C75F0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2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07F8C-B49C-43E6-A85A-0B7C187B14FA}" type="datetimeFigureOut">
              <a:rPr lang="ru-RU"/>
              <a:pPr>
                <a:defRPr/>
              </a:pPr>
              <a:t>29.03.2014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FD3A3-D161-4A6A-9AC9-34A0894BF7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7F332E-DF0A-4AAC-B328-8BAADE844089}" type="datetimeFigureOut">
              <a:rPr lang="ru-RU"/>
              <a:pPr>
                <a:defRPr/>
              </a:pPr>
              <a:t>29.03.2014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BBB7E-D8E5-4E8C-B62D-8D58A37D31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BE6643-2BFD-4F6B-B888-19EB5082EE60}" type="datetimeFigureOut">
              <a:rPr lang="ru-RU"/>
              <a:pPr>
                <a:defRPr/>
              </a:pPr>
              <a:t>29.03.2014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FF441-A01C-467D-B6CC-D9C582568F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431D7-B21B-459E-B494-01E8BDBA7E8E}" type="datetimeFigureOut">
              <a:rPr lang="ru-RU"/>
              <a:pPr>
                <a:defRPr/>
              </a:pPr>
              <a:t>29.03.2014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46520D-FB06-4E26-A662-81E63B40EB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18656-C386-4B4D-8340-D4AED9114058}" type="datetimeFigureOut">
              <a:rPr lang="ru-RU"/>
              <a:pPr>
                <a:defRPr/>
              </a:pPr>
              <a:t>29.03.2014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E9EB72-373E-493C-B702-ADAE1EB0C4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31318-E85B-4460-9C99-B692390C938F}" type="datetimeFigureOut">
              <a:rPr lang="ru-RU"/>
              <a:pPr>
                <a:defRPr/>
              </a:pPr>
              <a:t>29.03.2014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16215-A271-4F42-8AAB-1D8C63D946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49BF32-37FC-4A6B-8252-C1932ECC17C0}" type="datetimeFigureOut">
              <a:rPr lang="ru-RU"/>
              <a:pPr>
                <a:defRPr/>
              </a:pPr>
              <a:t>29.03.2014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BA049-11F9-46B8-96F0-87D421D17C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C3AD39-288B-4D74-BDB7-FFAFE91B7801}" type="datetimeFigureOut">
              <a:rPr lang="ru-RU"/>
              <a:pPr>
                <a:defRPr/>
              </a:pPr>
              <a:t>29.03.2014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BA2C5-DEDC-4424-927E-732FD15E48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EAEBD9-0BD0-4A2E-8293-ECCBF4058709}" type="datetimeFigureOut">
              <a:rPr lang="ru-RU"/>
              <a:pPr>
                <a:defRPr/>
              </a:pPr>
              <a:t>29.03.2014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576FD-2173-4AD9-B900-6311774EB8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C22A7-A9F7-47D3-96E3-3AD4E54D2265}" type="datetimeFigureOut">
              <a:rPr lang="ru-RU"/>
              <a:pPr>
                <a:defRPr/>
              </a:pPr>
              <a:t>29.03.2014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8DB82-AF6D-46B5-B45B-B54D2EF9CC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583FD6-56C1-49E7-9D80-EEDC4395C616}" type="datetimeFigureOut">
              <a:rPr lang="ru-RU"/>
              <a:pPr>
                <a:defRPr/>
              </a:pPr>
              <a:t>29.03.2014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B857F4-83C9-43CD-ABA3-D2F86DD854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E5D26F2-77EF-473F-AAE2-1852F71B1429}" type="datetimeFigureOut">
              <a:rPr lang="ru-RU"/>
              <a:pPr>
                <a:defRPr/>
              </a:pPr>
              <a:t>29.03.2014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0B2DAE1-91D8-447B-9945-DC3E8E2505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344786" y="3813138"/>
            <a:ext cx="7416799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C3300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Ионная химическая связь</a:t>
            </a:r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CC3300"/>
              </a:solidFill>
              <a:effectLst>
                <a:reflection blurRad="12700" stA="28000" endPos="45000" dist="1000" dir="5400000" sy="-100000" algn="bl" rotWithShape="0"/>
              </a:effectLst>
              <a:latin typeface="+mn-lt"/>
            </a:endParaRPr>
          </a:p>
        </p:txBody>
      </p:sp>
      <p:sp>
        <p:nvSpPr>
          <p:cNvPr id="4" name="Rectangle 30"/>
          <p:cNvSpPr>
            <a:spLocks noChangeArrowheads="1"/>
          </p:cNvSpPr>
          <p:nvPr/>
        </p:nvSpPr>
        <p:spPr bwMode="auto">
          <a:xfrm>
            <a:off x="730250" y="5132388"/>
            <a:ext cx="314325" cy="28892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47625" cmpd="thickThin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7" name="Rectangle 30"/>
          <p:cNvSpPr>
            <a:spLocks noChangeArrowheads="1"/>
          </p:cNvSpPr>
          <p:nvPr/>
        </p:nvSpPr>
        <p:spPr bwMode="auto">
          <a:xfrm>
            <a:off x="882650" y="5284788"/>
            <a:ext cx="314325" cy="288925"/>
          </a:xfrm>
          <a:prstGeom prst="rect">
            <a:avLst/>
          </a:prstGeom>
          <a:solidFill>
            <a:schemeClr val="bg2">
              <a:lumMod val="50000"/>
            </a:schemeClr>
          </a:solidFill>
          <a:ln w="47625" cmpd="thickThin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8" name="Rectangle 30"/>
          <p:cNvSpPr>
            <a:spLocks noChangeArrowheads="1"/>
          </p:cNvSpPr>
          <p:nvPr/>
        </p:nvSpPr>
        <p:spPr bwMode="auto">
          <a:xfrm>
            <a:off x="1035050" y="5437188"/>
            <a:ext cx="314325" cy="288925"/>
          </a:xfrm>
          <a:prstGeom prst="rect">
            <a:avLst/>
          </a:prstGeom>
          <a:solidFill>
            <a:schemeClr val="bg2">
              <a:lumMod val="50000"/>
            </a:schemeClr>
          </a:solidFill>
          <a:ln w="47625" cmpd="thickThin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9" name="Rectangle 30"/>
          <p:cNvSpPr>
            <a:spLocks noChangeArrowheads="1"/>
          </p:cNvSpPr>
          <p:nvPr/>
        </p:nvSpPr>
        <p:spPr bwMode="auto">
          <a:xfrm>
            <a:off x="1187450" y="5589588"/>
            <a:ext cx="314325" cy="28892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47625" cmpd="thickThin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pic>
        <p:nvPicPr>
          <p:cNvPr id="2055" name="Picture 8" descr="http://b-yurist.ru/wp-content/uploads/2013/03/%D0%B7%D0%BD%D0%B0%D0%BA-%D0%B2%D0%BE%D0%BF%D1%80%D0%BE%D1%81%D0%B0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74625" y="3630613"/>
            <a:ext cx="1012825" cy="1011237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7308850" y="5095875"/>
            <a:ext cx="1295400" cy="1079500"/>
          </a:xfrm>
          <a:prstGeom prst="rect">
            <a:avLst/>
          </a:prstGeom>
          <a:solidFill>
            <a:schemeClr val="bg1"/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2057" name="Picture 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380288" y="5238750"/>
            <a:ext cx="1152525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Oval 16"/>
          <p:cNvSpPr>
            <a:spLocks noChangeArrowheads="1"/>
          </p:cNvSpPr>
          <p:nvPr/>
        </p:nvSpPr>
        <p:spPr bwMode="auto">
          <a:xfrm>
            <a:off x="3055938" y="5284788"/>
            <a:ext cx="396875" cy="395287"/>
          </a:xfrm>
          <a:prstGeom prst="ellipse">
            <a:avLst/>
          </a:prstGeom>
          <a:ln>
            <a:solidFill>
              <a:schemeClr val="bg2">
                <a:lumMod val="50000"/>
              </a:schemeClr>
            </a:solidFill>
            <a:headEnd/>
            <a:tailEnd/>
          </a:ln>
          <a:ex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kern="0" dirty="0">
                <a:solidFill>
                  <a:schemeClr val="bg1"/>
                </a:solidFill>
              </a:rPr>
              <a:t>+</a:t>
            </a:r>
          </a:p>
        </p:txBody>
      </p:sp>
      <p:sp>
        <p:nvSpPr>
          <p:cNvPr id="17" name="Oval 17"/>
          <p:cNvSpPr>
            <a:spLocks noChangeArrowheads="1"/>
          </p:cNvSpPr>
          <p:nvPr/>
        </p:nvSpPr>
        <p:spPr bwMode="auto">
          <a:xfrm>
            <a:off x="4476750" y="5221288"/>
            <a:ext cx="503238" cy="504825"/>
          </a:xfrm>
          <a:prstGeom prst="ellipse">
            <a:avLst/>
          </a:prstGeom>
          <a:ln>
            <a:solidFill>
              <a:srgbClr val="00B050"/>
            </a:solidFill>
            <a:headEnd/>
            <a:tailEnd/>
          </a:ln>
          <a:ex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kern="0" dirty="0">
                <a:solidFill>
                  <a:schemeClr val="bg1"/>
                </a:solidFill>
              </a:rPr>
              <a:t>-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2987675" y="6032500"/>
            <a:ext cx="2108200" cy="3079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kern="0" dirty="0">
                <a:solidFill>
                  <a:sysClr val="windowText" lastClr="000000"/>
                </a:solidFill>
                <a:latin typeface="+mn-lt"/>
              </a:rPr>
              <a:t>Ионная связь - </a:t>
            </a:r>
            <a:r>
              <a:rPr lang="en-US" sz="1400" kern="0" dirty="0" err="1">
                <a:solidFill>
                  <a:sysClr val="windowText" lastClr="000000"/>
                </a:solidFill>
                <a:latin typeface="+mn-lt"/>
              </a:rPr>
              <a:t>NaCl</a:t>
            </a:r>
            <a:endParaRPr lang="ru-RU" sz="1400" kern="0" dirty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5" name="Oval 16"/>
          <p:cNvSpPr>
            <a:spLocks noChangeArrowheads="1"/>
          </p:cNvSpPr>
          <p:nvPr/>
        </p:nvSpPr>
        <p:spPr bwMode="auto">
          <a:xfrm>
            <a:off x="1431925" y="1531938"/>
            <a:ext cx="304800" cy="304800"/>
          </a:xfrm>
          <a:prstGeom prst="ellipse">
            <a:avLst/>
          </a:prstGeom>
          <a:gradFill rotWithShape="1">
            <a:gsLst>
              <a:gs pos="0">
                <a:srgbClr val="EAEAEA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6" name="Oval 17"/>
          <p:cNvSpPr>
            <a:spLocks noChangeArrowheads="1"/>
          </p:cNvSpPr>
          <p:nvPr/>
        </p:nvSpPr>
        <p:spPr bwMode="auto">
          <a:xfrm>
            <a:off x="2727325" y="1531938"/>
            <a:ext cx="304800" cy="304800"/>
          </a:xfrm>
          <a:prstGeom prst="ellipse">
            <a:avLst/>
          </a:prstGeom>
          <a:gradFill rotWithShape="1">
            <a:gsLst>
              <a:gs pos="0">
                <a:srgbClr val="EAEAEA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63550" y="2060575"/>
            <a:ext cx="3638550" cy="3079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kern="0" dirty="0">
                <a:solidFill>
                  <a:sysClr val="windowText" lastClr="000000"/>
                </a:solidFill>
                <a:latin typeface="+mn-lt"/>
              </a:rPr>
              <a:t>Ковалентная неполярная связь</a:t>
            </a:r>
            <a:r>
              <a:rPr lang="en-US" sz="1400" kern="0" dirty="0">
                <a:solidFill>
                  <a:sysClr val="windowText" lastClr="000000"/>
                </a:solidFill>
                <a:latin typeface="+mn-lt"/>
              </a:rPr>
              <a:t> -</a:t>
            </a:r>
            <a:r>
              <a:rPr lang="ru-RU" sz="1400" b="1" kern="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 </a:t>
            </a:r>
            <a:r>
              <a:rPr lang="ru-RU" sz="1400" b="1" kern="0" dirty="0">
                <a:solidFill>
                  <a:srgbClr val="000000"/>
                </a:solidFill>
                <a:latin typeface="Trebuchet MS"/>
                <a:cs typeface="Times New Roman" pitchFamily="18" charset="0"/>
              </a:rPr>
              <a:t>H</a:t>
            </a:r>
            <a:r>
              <a:rPr lang="ru-RU" sz="1400" b="1" kern="0" baseline="-25000" dirty="0">
                <a:solidFill>
                  <a:srgbClr val="000000"/>
                </a:solidFill>
                <a:latin typeface="Trebuchet MS"/>
                <a:cs typeface="Times New Roman" pitchFamily="18" charset="0"/>
              </a:rPr>
              <a:t>2</a:t>
            </a:r>
            <a:r>
              <a:rPr lang="en-US" sz="1400" kern="0" dirty="0">
                <a:solidFill>
                  <a:sysClr val="windowText" lastClr="000000"/>
                </a:solidFill>
                <a:latin typeface="+mn-lt"/>
              </a:rPr>
              <a:t> </a:t>
            </a:r>
            <a:endParaRPr lang="ru-RU" sz="1400" kern="0" dirty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8" name="Oval 9"/>
          <p:cNvSpPr>
            <a:spLocks noChangeArrowheads="1"/>
          </p:cNvSpPr>
          <p:nvPr/>
        </p:nvSpPr>
        <p:spPr bwMode="auto">
          <a:xfrm>
            <a:off x="5422900" y="2060575"/>
            <a:ext cx="304800" cy="304800"/>
          </a:xfrm>
          <a:prstGeom prst="ellipse">
            <a:avLst/>
          </a:prstGeom>
          <a:gradFill rotWithShape="1">
            <a:gsLst>
              <a:gs pos="0">
                <a:srgbClr val="EAEAEA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9" name="Oval 10"/>
          <p:cNvSpPr>
            <a:spLocks noChangeArrowheads="1"/>
          </p:cNvSpPr>
          <p:nvPr/>
        </p:nvSpPr>
        <p:spPr bwMode="auto">
          <a:xfrm>
            <a:off x="7445375" y="2071688"/>
            <a:ext cx="304800" cy="304800"/>
          </a:xfrm>
          <a:prstGeom prst="ellipse">
            <a:avLst/>
          </a:prstGeom>
          <a:gradFill rotWithShape="1">
            <a:gsLst>
              <a:gs pos="0">
                <a:srgbClr val="EAEAEA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30" name="Oval 11"/>
          <p:cNvSpPr>
            <a:spLocks noChangeArrowheads="1"/>
          </p:cNvSpPr>
          <p:nvPr/>
        </p:nvSpPr>
        <p:spPr bwMode="auto">
          <a:xfrm>
            <a:off x="6323013" y="1279525"/>
            <a:ext cx="533400" cy="533400"/>
          </a:xfrm>
          <a:prstGeom prst="ellipse">
            <a:avLst/>
          </a:prstGeom>
          <a:gradFill rotWithShape="1">
            <a:gsLst>
              <a:gs pos="0">
                <a:srgbClr val="CCECFA"/>
              </a:gs>
              <a:gs pos="100000">
                <a:srgbClr val="81D0F3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4525963" y="2565400"/>
            <a:ext cx="4103687" cy="3079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kern="0" dirty="0">
                <a:solidFill>
                  <a:sysClr val="windowText" lastClr="000000"/>
                </a:solidFill>
                <a:latin typeface="+mn-lt"/>
              </a:rPr>
              <a:t>Ковалентная </a:t>
            </a:r>
            <a:r>
              <a:rPr lang="ru-RU" sz="1400" kern="0" dirty="0">
                <a:solidFill>
                  <a:sysClr val="windowText" lastClr="000000"/>
                </a:solidFill>
                <a:latin typeface="+mn-lt"/>
              </a:rPr>
              <a:t>полярная </a:t>
            </a:r>
            <a:r>
              <a:rPr lang="ru-RU" sz="1400" kern="0" dirty="0">
                <a:solidFill>
                  <a:sysClr val="windowText" lastClr="000000"/>
                </a:solidFill>
                <a:latin typeface="+mn-lt"/>
              </a:rPr>
              <a:t>связь - </a:t>
            </a:r>
            <a:r>
              <a:rPr lang="ru-RU" sz="1400" b="1" kern="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H</a:t>
            </a:r>
            <a:r>
              <a:rPr lang="ru-RU" sz="1400" b="1" kern="0" baseline="-250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2</a:t>
            </a:r>
            <a:r>
              <a:rPr lang="ru-RU" sz="1400" b="1" kern="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О</a:t>
            </a:r>
            <a:endParaRPr lang="ru-RU" sz="1400" kern="0" dirty="0">
              <a:solidFill>
                <a:sysClr val="windowText" lastClr="00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0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9771E-6 L 0.05834 2.9771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17" y="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2.9771E-6 L -0.05833 2.9771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17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0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9771E-6 L 0.05834 2.9771E-6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17" y="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0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2.9771E-6 L -0.05833 2.9771E-6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17" y="0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500"/>
                            </p:stCondLst>
                            <p:childTnLst>
                              <p:par>
                                <p:cTn id="46" presetID="0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4.81481E-6 L 0.07396 -0.0625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98" y="-3125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0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4.81481E-6 L -0.07622 -0.06413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19" y="-32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7" grpId="1" animBg="1"/>
      <p:bldP spid="25" grpId="0" animBg="1"/>
      <p:bldP spid="25" grpId="1" animBg="1"/>
      <p:bldP spid="26" grpId="0" animBg="1"/>
      <p:bldP spid="26" grpId="1" animBg="1"/>
      <p:bldP spid="28" grpId="0" animBg="1"/>
      <p:bldP spid="28" grpId="1" animBg="1"/>
      <p:bldP spid="29" grpId="0" animBg="1"/>
      <p:bldP spid="29" grpId="1" animBg="1"/>
      <p:bldP spid="3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4"/>
          <p:cNvSpPr txBox="1">
            <a:spLocks noChangeArrowheads="1"/>
          </p:cNvSpPr>
          <p:nvPr/>
        </p:nvSpPr>
        <p:spPr bwMode="auto">
          <a:xfrm>
            <a:off x="661988" y="1103313"/>
            <a:ext cx="830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latin typeface="Times New Roman" pitchFamily="18" charset="0"/>
                <a:cs typeface="Times New Roman" pitchFamily="18" charset="0"/>
              </a:rPr>
              <a:t>   На основе схемы образования химического соединения составьте уравнение химической реакции.</a:t>
            </a:r>
          </a:p>
        </p:txBody>
      </p:sp>
      <p:sp>
        <p:nvSpPr>
          <p:cNvPr id="3" name="Oval 3"/>
          <p:cNvSpPr>
            <a:spLocks noChangeArrowheads="1"/>
          </p:cNvSpPr>
          <p:nvPr/>
        </p:nvSpPr>
        <p:spPr bwMode="auto">
          <a:xfrm>
            <a:off x="2147888" y="2908300"/>
            <a:ext cx="457200" cy="457200"/>
          </a:xfrm>
          <a:prstGeom prst="ellipse">
            <a:avLst/>
          </a:prstGeom>
          <a:solidFill>
            <a:srgbClr val="F07F09"/>
          </a:solidFill>
          <a:ln w="9525">
            <a:solidFill>
              <a:sysClr val="windowText" lastClr="000000"/>
            </a:solidFill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4" name="Arc 4"/>
          <p:cNvSpPr>
            <a:spLocks/>
          </p:cNvSpPr>
          <p:nvPr/>
        </p:nvSpPr>
        <p:spPr bwMode="auto">
          <a:xfrm>
            <a:off x="2757488" y="2908300"/>
            <a:ext cx="76200" cy="533400"/>
          </a:xfrm>
          <a:custGeom>
            <a:avLst/>
            <a:gdLst>
              <a:gd name="T0" fmla="*/ 0 w 21600"/>
              <a:gd name="T1" fmla="*/ 0 h 42980"/>
              <a:gd name="T2" fmla="*/ 135005 w 21600"/>
              <a:gd name="T3" fmla="*/ 82153523 h 42980"/>
              <a:gd name="T4" fmla="*/ 0 w 21600"/>
              <a:gd name="T5" fmla="*/ 41286994 h 42980"/>
              <a:gd name="T6" fmla="*/ 0 60000 65536"/>
              <a:gd name="T7" fmla="*/ 0 60000 65536"/>
              <a:gd name="T8" fmla="*/ 0 60000 65536"/>
              <a:gd name="T9" fmla="*/ 0 w 21600"/>
              <a:gd name="T10" fmla="*/ 0 h 42980"/>
              <a:gd name="T11" fmla="*/ 21600 w 21600"/>
              <a:gd name="T12" fmla="*/ 42980 h 429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298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</a:path>
              <a:path w="21600" h="4298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2147888" y="2984500"/>
            <a:ext cx="457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cs typeface="Arial" charset="0"/>
              </a:rPr>
              <a:t>+Y</a:t>
            </a:r>
            <a:endParaRPr lang="ru-RU" sz="1200">
              <a:cs typeface="Arial" charset="0"/>
            </a:endParaRPr>
          </a:p>
        </p:txBody>
      </p:sp>
      <p:sp>
        <p:nvSpPr>
          <p:cNvPr id="6" name="Arc 7"/>
          <p:cNvSpPr>
            <a:spLocks/>
          </p:cNvSpPr>
          <p:nvPr/>
        </p:nvSpPr>
        <p:spPr bwMode="auto">
          <a:xfrm>
            <a:off x="2909888" y="2908300"/>
            <a:ext cx="76200" cy="533400"/>
          </a:xfrm>
          <a:custGeom>
            <a:avLst/>
            <a:gdLst>
              <a:gd name="T0" fmla="*/ 0 w 21600"/>
              <a:gd name="T1" fmla="*/ 0 h 42980"/>
              <a:gd name="T2" fmla="*/ 135005 w 21600"/>
              <a:gd name="T3" fmla="*/ 82153523 h 42980"/>
              <a:gd name="T4" fmla="*/ 0 w 21600"/>
              <a:gd name="T5" fmla="*/ 41286994 h 42980"/>
              <a:gd name="T6" fmla="*/ 0 60000 65536"/>
              <a:gd name="T7" fmla="*/ 0 60000 65536"/>
              <a:gd name="T8" fmla="*/ 0 60000 65536"/>
              <a:gd name="T9" fmla="*/ 0 w 21600"/>
              <a:gd name="T10" fmla="*/ 0 h 42980"/>
              <a:gd name="T11" fmla="*/ 21600 w 21600"/>
              <a:gd name="T12" fmla="*/ 42980 h 429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298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</a:path>
              <a:path w="21600" h="4298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2605088" y="34210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cs typeface="Arial" charset="0"/>
              </a:rPr>
              <a:t>2  6</a:t>
            </a:r>
            <a:endParaRPr lang="ru-RU" sz="1400">
              <a:cs typeface="Arial" charset="0"/>
            </a:endParaRPr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1538288" y="29845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cs typeface="Arial" charset="0"/>
              </a:rPr>
              <a:t>+</a:t>
            </a:r>
            <a:endParaRPr lang="ru-RU">
              <a:cs typeface="Arial" charset="0"/>
            </a:endParaRPr>
          </a:p>
        </p:txBody>
      </p:sp>
      <p:sp>
        <p:nvSpPr>
          <p:cNvPr id="9" name="Oval 12"/>
          <p:cNvSpPr>
            <a:spLocks noChangeArrowheads="1"/>
          </p:cNvSpPr>
          <p:nvPr/>
        </p:nvSpPr>
        <p:spPr bwMode="auto">
          <a:xfrm>
            <a:off x="471488" y="2374900"/>
            <a:ext cx="457200" cy="457200"/>
          </a:xfrm>
          <a:prstGeom prst="ellipse">
            <a:avLst/>
          </a:prstGeom>
          <a:solidFill>
            <a:srgbClr val="92D050"/>
          </a:solidFill>
          <a:ln w="19050">
            <a:solidFill>
              <a:sysClr val="windowText" lastClr="000000"/>
            </a:solidFill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471488" y="2451100"/>
            <a:ext cx="457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cs typeface="Arial" charset="0"/>
              </a:rPr>
              <a:t>+X</a:t>
            </a:r>
            <a:endParaRPr lang="ru-RU" sz="1200">
              <a:cs typeface="Arial" charset="0"/>
            </a:endParaRPr>
          </a:p>
        </p:txBody>
      </p:sp>
      <p:sp>
        <p:nvSpPr>
          <p:cNvPr id="11" name="Arc 15"/>
          <p:cNvSpPr>
            <a:spLocks/>
          </p:cNvSpPr>
          <p:nvPr/>
        </p:nvSpPr>
        <p:spPr bwMode="auto">
          <a:xfrm>
            <a:off x="1081088" y="2374900"/>
            <a:ext cx="76200" cy="533400"/>
          </a:xfrm>
          <a:custGeom>
            <a:avLst/>
            <a:gdLst>
              <a:gd name="T0" fmla="*/ 0 w 21600"/>
              <a:gd name="T1" fmla="*/ 0 h 42980"/>
              <a:gd name="T2" fmla="*/ 135005 w 21600"/>
              <a:gd name="T3" fmla="*/ 82153523 h 42980"/>
              <a:gd name="T4" fmla="*/ 0 w 21600"/>
              <a:gd name="T5" fmla="*/ 41286994 h 42980"/>
              <a:gd name="T6" fmla="*/ 0 60000 65536"/>
              <a:gd name="T7" fmla="*/ 0 60000 65536"/>
              <a:gd name="T8" fmla="*/ 0 60000 65536"/>
              <a:gd name="T9" fmla="*/ 0 w 21600"/>
              <a:gd name="T10" fmla="*/ 0 h 42980"/>
              <a:gd name="T11" fmla="*/ 21600 w 21600"/>
              <a:gd name="T12" fmla="*/ 42980 h 429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298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</a:path>
              <a:path w="21600" h="4298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12" name="Arc 16"/>
          <p:cNvSpPr>
            <a:spLocks/>
          </p:cNvSpPr>
          <p:nvPr/>
        </p:nvSpPr>
        <p:spPr bwMode="auto">
          <a:xfrm>
            <a:off x="1233488" y="2374900"/>
            <a:ext cx="76200" cy="533400"/>
          </a:xfrm>
          <a:custGeom>
            <a:avLst/>
            <a:gdLst>
              <a:gd name="T0" fmla="*/ 0 w 21600"/>
              <a:gd name="T1" fmla="*/ 0 h 42980"/>
              <a:gd name="T2" fmla="*/ 135005 w 21600"/>
              <a:gd name="T3" fmla="*/ 82153523 h 42980"/>
              <a:gd name="T4" fmla="*/ 0 w 21600"/>
              <a:gd name="T5" fmla="*/ 41286994 h 42980"/>
              <a:gd name="T6" fmla="*/ 0 60000 65536"/>
              <a:gd name="T7" fmla="*/ 0 60000 65536"/>
              <a:gd name="T8" fmla="*/ 0 60000 65536"/>
              <a:gd name="T9" fmla="*/ 0 w 21600"/>
              <a:gd name="T10" fmla="*/ 0 h 42980"/>
              <a:gd name="T11" fmla="*/ 21600 w 21600"/>
              <a:gd name="T12" fmla="*/ 42980 h 429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298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</a:path>
              <a:path w="21600" h="4298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13" name="Text Box 18"/>
          <p:cNvSpPr txBox="1">
            <a:spLocks noChangeArrowheads="1"/>
          </p:cNvSpPr>
          <p:nvPr/>
        </p:nvSpPr>
        <p:spPr bwMode="auto">
          <a:xfrm>
            <a:off x="928688" y="2908300"/>
            <a:ext cx="533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cs typeface="Arial" charset="0"/>
              </a:rPr>
              <a:t>2  1</a:t>
            </a:r>
            <a:endParaRPr lang="ru-RU" sz="1400">
              <a:cs typeface="Arial" charset="0"/>
            </a:endParaRPr>
          </a:p>
        </p:txBody>
      </p:sp>
      <p:sp>
        <p:nvSpPr>
          <p:cNvPr id="14" name="Line 21"/>
          <p:cNvSpPr>
            <a:spLocks noChangeShapeType="1"/>
          </p:cNvSpPr>
          <p:nvPr/>
        </p:nvSpPr>
        <p:spPr bwMode="auto">
          <a:xfrm>
            <a:off x="2986088" y="2451100"/>
            <a:ext cx="0" cy="381000"/>
          </a:xfrm>
          <a:prstGeom prst="line">
            <a:avLst/>
          </a:prstGeom>
          <a:noFill/>
          <a:ln w="9525">
            <a:solidFill>
              <a:sysClr val="windowText" lastClr="000000"/>
            </a:solidFill>
            <a:round/>
            <a:headEnd/>
            <a:tailEnd type="triangle" w="med" len="med"/>
          </a:ln>
          <a:extLst>
            <a:ext uri="{909E8E84-426E-40DD-AFC4-6F175D3DCCD1}"/>
          </a:ex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5" name="Line 22"/>
          <p:cNvSpPr>
            <a:spLocks noChangeShapeType="1"/>
          </p:cNvSpPr>
          <p:nvPr/>
        </p:nvSpPr>
        <p:spPr bwMode="auto">
          <a:xfrm>
            <a:off x="1385888" y="3975100"/>
            <a:ext cx="1600200" cy="0"/>
          </a:xfrm>
          <a:prstGeom prst="line">
            <a:avLst/>
          </a:pr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6" name="Line 23"/>
          <p:cNvSpPr>
            <a:spLocks noChangeShapeType="1"/>
          </p:cNvSpPr>
          <p:nvPr/>
        </p:nvSpPr>
        <p:spPr bwMode="auto">
          <a:xfrm flipV="1">
            <a:off x="2986088" y="3670300"/>
            <a:ext cx="0" cy="304800"/>
          </a:xfrm>
          <a:prstGeom prst="line">
            <a:avLst/>
          </a:prstGeom>
          <a:noFill/>
          <a:ln w="9525">
            <a:solidFill>
              <a:sysClr val="windowText" lastClr="000000"/>
            </a:solidFill>
            <a:round/>
            <a:headEnd/>
            <a:tailEnd type="triangle" w="med" len="med"/>
          </a:ln>
          <a:extLst>
            <a:ext uri="{909E8E84-426E-40DD-AFC4-6F175D3DCCD1}"/>
          </a:ex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7" name="Oval 24"/>
          <p:cNvSpPr>
            <a:spLocks noChangeArrowheads="1"/>
          </p:cNvSpPr>
          <p:nvPr/>
        </p:nvSpPr>
        <p:spPr bwMode="auto">
          <a:xfrm>
            <a:off x="471488" y="3289300"/>
            <a:ext cx="457200" cy="457200"/>
          </a:xfrm>
          <a:prstGeom prst="ellipse">
            <a:avLst/>
          </a:prstGeom>
          <a:solidFill>
            <a:srgbClr val="92D050"/>
          </a:solidFill>
          <a:ln w="19050">
            <a:solidFill>
              <a:sysClr val="windowText" lastClr="000000"/>
            </a:solidFill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18" name="Text Box 26"/>
          <p:cNvSpPr txBox="1">
            <a:spLocks noChangeArrowheads="1"/>
          </p:cNvSpPr>
          <p:nvPr/>
        </p:nvSpPr>
        <p:spPr bwMode="auto">
          <a:xfrm>
            <a:off x="471488" y="3365500"/>
            <a:ext cx="457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cs typeface="Arial" charset="0"/>
              </a:rPr>
              <a:t>+X</a:t>
            </a:r>
            <a:endParaRPr lang="ru-RU" sz="1200">
              <a:cs typeface="Arial" charset="0"/>
            </a:endParaRPr>
          </a:p>
        </p:txBody>
      </p:sp>
      <p:sp>
        <p:nvSpPr>
          <p:cNvPr id="19" name="Arc 27"/>
          <p:cNvSpPr>
            <a:spLocks/>
          </p:cNvSpPr>
          <p:nvPr/>
        </p:nvSpPr>
        <p:spPr bwMode="auto">
          <a:xfrm>
            <a:off x="1081088" y="3289300"/>
            <a:ext cx="76200" cy="533400"/>
          </a:xfrm>
          <a:custGeom>
            <a:avLst/>
            <a:gdLst>
              <a:gd name="T0" fmla="*/ 0 w 21600"/>
              <a:gd name="T1" fmla="*/ 0 h 42980"/>
              <a:gd name="T2" fmla="*/ 135005 w 21600"/>
              <a:gd name="T3" fmla="*/ 82153523 h 42980"/>
              <a:gd name="T4" fmla="*/ 0 w 21600"/>
              <a:gd name="T5" fmla="*/ 41286994 h 42980"/>
              <a:gd name="T6" fmla="*/ 0 60000 65536"/>
              <a:gd name="T7" fmla="*/ 0 60000 65536"/>
              <a:gd name="T8" fmla="*/ 0 60000 65536"/>
              <a:gd name="T9" fmla="*/ 0 w 21600"/>
              <a:gd name="T10" fmla="*/ 0 h 42980"/>
              <a:gd name="T11" fmla="*/ 21600 w 21600"/>
              <a:gd name="T12" fmla="*/ 42980 h 429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298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</a:path>
              <a:path w="21600" h="4298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20" name="Arc 28"/>
          <p:cNvSpPr>
            <a:spLocks/>
          </p:cNvSpPr>
          <p:nvPr/>
        </p:nvSpPr>
        <p:spPr bwMode="auto">
          <a:xfrm>
            <a:off x="1233488" y="3289300"/>
            <a:ext cx="76200" cy="533400"/>
          </a:xfrm>
          <a:custGeom>
            <a:avLst/>
            <a:gdLst>
              <a:gd name="T0" fmla="*/ 0 w 21600"/>
              <a:gd name="T1" fmla="*/ 0 h 42980"/>
              <a:gd name="T2" fmla="*/ 135005 w 21600"/>
              <a:gd name="T3" fmla="*/ 82153523 h 42980"/>
              <a:gd name="T4" fmla="*/ 0 w 21600"/>
              <a:gd name="T5" fmla="*/ 41286994 h 42980"/>
              <a:gd name="T6" fmla="*/ 0 60000 65536"/>
              <a:gd name="T7" fmla="*/ 0 60000 65536"/>
              <a:gd name="T8" fmla="*/ 0 60000 65536"/>
              <a:gd name="T9" fmla="*/ 0 w 21600"/>
              <a:gd name="T10" fmla="*/ 0 h 42980"/>
              <a:gd name="T11" fmla="*/ 21600 w 21600"/>
              <a:gd name="T12" fmla="*/ 42980 h 429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298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</a:path>
              <a:path w="21600" h="4298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21" name="Text Box 30"/>
          <p:cNvSpPr txBox="1">
            <a:spLocks noChangeArrowheads="1"/>
          </p:cNvSpPr>
          <p:nvPr/>
        </p:nvSpPr>
        <p:spPr bwMode="auto">
          <a:xfrm>
            <a:off x="852488" y="3975100"/>
            <a:ext cx="533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cs typeface="Arial" charset="0"/>
              </a:rPr>
              <a:t>2  1</a:t>
            </a:r>
            <a:endParaRPr lang="ru-RU" sz="1400">
              <a:cs typeface="Arial" charset="0"/>
            </a:endParaRPr>
          </a:p>
        </p:txBody>
      </p:sp>
      <p:sp>
        <p:nvSpPr>
          <p:cNvPr id="22" name="Line 32"/>
          <p:cNvSpPr>
            <a:spLocks noChangeShapeType="1"/>
          </p:cNvSpPr>
          <p:nvPr/>
        </p:nvSpPr>
        <p:spPr bwMode="auto">
          <a:xfrm>
            <a:off x="3519488" y="3213100"/>
            <a:ext cx="381000" cy="0"/>
          </a:xfrm>
          <a:prstGeom prst="line">
            <a:avLst/>
          </a:prstGeom>
          <a:noFill/>
          <a:ln w="9525">
            <a:solidFill>
              <a:sysClr val="windowText" lastClr="000000"/>
            </a:solidFill>
            <a:round/>
            <a:headEnd/>
            <a:tailEnd type="triangle" w="med" len="med"/>
          </a:ln>
          <a:extLst>
            <a:ext uri="{909E8E84-426E-40DD-AFC4-6F175D3DCCD1}"/>
          </a:ex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3" name="AutoShape 33"/>
          <p:cNvSpPr>
            <a:spLocks/>
          </p:cNvSpPr>
          <p:nvPr/>
        </p:nvSpPr>
        <p:spPr bwMode="auto">
          <a:xfrm>
            <a:off x="4052888" y="2679700"/>
            <a:ext cx="76200" cy="1066800"/>
          </a:xfrm>
          <a:prstGeom prst="leftBracket">
            <a:avLst>
              <a:gd name="adj" fmla="val 116667"/>
            </a:avLst>
          </a:pr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24" name="AutoShape 34"/>
          <p:cNvSpPr>
            <a:spLocks/>
          </p:cNvSpPr>
          <p:nvPr/>
        </p:nvSpPr>
        <p:spPr bwMode="auto">
          <a:xfrm>
            <a:off x="5043488" y="2679700"/>
            <a:ext cx="76200" cy="1066800"/>
          </a:xfrm>
          <a:prstGeom prst="rightBracket">
            <a:avLst>
              <a:gd name="adj" fmla="val 116667"/>
            </a:avLst>
          </a:pr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25" name="Oval 35"/>
          <p:cNvSpPr>
            <a:spLocks noChangeArrowheads="1"/>
          </p:cNvSpPr>
          <p:nvPr/>
        </p:nvSpPr>
        <p:spPr bwMode="auto">
          <a:xfrm>
            <a:off x="4205288" y="2984500"/>
            <a:ext cx="457200" cy="457200"/>
          </a:xfrm>
          <a:prstGeom prst="ellipse">
            <a:avLst/>
          </a:prstGeom>
          <a:solidFill>
            <a:srgbClr val="99CC00"/>
          </a:solidFill>
          <a:ln w="9525">
            <a:solidFill>
              <a:sysClr val="windowText" lastClr="000000"/>
            </a:solidFill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26" name="Text Box 37"/>
          <p:cNvSpPr txBox="1">
            <a:spLocks noChangeArrowheads="1"/>
          </p:cNvSpPr>
          <p:nvPr/>
        </p:nvSpPr>
        <p:spPr bwMode="auto">
          <a:xfrm>
            <a:off x="4205288" y="3060700"/>
            <a:ext cx="457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cs typeface="Arial" charset="0"/>
              </a:rPr>
              <a:t>+X</a:t>
            </a:r>
            <a:endParaRPr lang="ru-RU" sz="1200">
              <a:cs typeface="Arial" charset="0"/>
            </a:endParaRPr>
          </a:p>
        </p:txBody>
      </p:sp>
      <p:sp>
        <p:nvSpPr>
          <p:cNvPr id="27" name="Arc 38"/>
          <p:cNvSpPr>
            <a:spLocks/>
          </p:cNvSpPr>
          <p:nvPr/>
        </p:nvSpPr>
        <p:spPr bwMode="auto">
          <a:xfrm>
            <a:off x="4814888" y="2984500"/>
            <a:ext cx="76200" cy="533400"/>
          </a:xfrm>
          <a:custGeom>
            <a:avLst/>
            <a:gdLst>
              <a:gd name="T0" fmla="*/ 0 w 21600"/>
              <a:gd name="T1" fmla="*/ 0 h 42980"/>
              <a:gd name="T2" fmla="*/ 135005 w 21600"/>
              <a:gd name="T3" fmla="*/ 82153523 h 42980"/>
              <a:gd name="T4" fmla="*/ 0 w 21600"/>
              <a:gd name="T5" fmla="*/ 41286994 h 42980"/>
              <a:gd name="T6" fmla="*/ 0 60000 65536"/>
              <a:gd name="T7" fmla="*/ 0 60000 65536"/>
              <a:gd name="T8" fmla="*/ 0 60000 65536"/>
              <a:gd name="T9" fmla="*/ 0 w 21600"/>
              <a:gd name="T10" fmla="*/ 0 h 42980"/>
              <a:gd name="T11" fmla="*/ 21600 w 21600"/>
              <a:gd name="T12" fmla="*/ 42980 h 429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298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</a:path>
              <a:path w="21600" h="4298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28" name="Text Box 41"/>
          <p:cNvSpPr txBox="1">
            <a:spLocks noChangeArrowheads="1"/>
          </p:cNvSpPr>
          <p:nvPr/>
        </p:nvSpPr>
        <p:spPr bwMode="auto">
          <a:xfrm>
            <a:off x="4662488" y="351790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cs typeface="Arial" charset="0"/>
              </a:rPr>
              <a:t>2  </a:t>
            </a:r>
            <a:endParaRPr lang="ru-RU" sz="1400">
              <a:cs typeface="Arial" charset="0"/>
            </a:endParaRPr>
          </a:p>
        </p:txBody>
      </p:sp>
      <p:sp>
        <p:nvSpPr>
          <p:cNvPr id="29" name="Text Box 42"/>
          <p:cNvSpPr txBox="1">
            <a:spLocks noChangeArrowheads="1"/>
          </p:cNvSpPr>
          <p:nvPr/>
        </p:nvSpPr>
        <p:spPr bwMode="auto">
          <a:xfrm>
            <a:off x="5043488" y="23749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Arial" charset="0"/>
              </a:rPr>
              <a:t>+</a:t>
            </a:r>
            <a:endParaRPr lang="ru-RU">
              <a:cs typeface="Arial" charset="0"/>
            </a:endParaRPr>
          </a:p>
        </p:txBody>
      </p:sp>
      <p:sp>
        <p:nvSpPr>
          <p:cNvPr id="30" name="AutoShape 43"/>
          <p:cNvSpPr>
            <a:spLocks/>
          </p:cNvSpPr>
          <p:nvPr/>
        </p:nvSpPr>
        <p:spPr bwMode="auto">
          <a:xfrm>
            <a:off x="5729288" y="2679700"/>
            <a:ext cx="76200" cy="1066800"/>
          </a:xfrm>
          <a:prstGeom prst="leftBracket">
            <a:avLst>
              <a:gd name="adj" fmla="val 116667"/>
            </a:avLst>
          </a:pr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31" name="Oval 44"/>
          <p:cNvSpPr>
            <a:spLocks noChangeArrowheads="1"/>
          </p:cNvSpPr>
          <p:nvPr/>
        </p:nvSpPr>
        <p:spPr bwMode="auto">
          <a:xfrm>
            <a:off x="5881688" y="2908300"/>
            <a:ext cx="457200" cy="457200"/>
          </a:xfrm>
          <a:prstGeom prst="ellipse">
            <a:avLst/>
          </a:prstGeom>
          <a:solidFill>
            <a:srgbClr val="F07F09"/>
          </a:solidFill>
          <a:ln w="9525">
            <a:solidFill>
              <a:sysClr val="windowText" lastClr="000000"/>
            </a:solidFill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32" name="Arc 45"/>
          <p:cNvSpPr>
            <a:spLocks/>
          </p:cNvSpPr>
          <p:nvPr/>
        </p:nvSpPr>
        <p:spPr bwMode="auto">
          <a:xfrm>
            <a:off x="6491288" y="2908300"/>
            <a:ext cx="76200" cy="533400"/>
          </a:xfrm>
          <a:custGeom>
            <a:avLst/>
            <a:gdLst>
              <a:gd name="T0" fmla="*/ 0 w 21600"/>
              <a:gd name="T1" fmla="*/ 0 h 42980"/>
              <a:gd name="T2" fmla="*/ 135005 w 21600"/>
              <a:gd name="T3" fmla="*/ 82153523 h 42980"/>
              <a:gd name="T4" fmla="*/ 0 w 21600"/>
              <a:gd name="T5" fmla="*/ 41286994 h 42980"/>
              <a:gd name="T6" fmla="*/ 0 60000 65536"/>
              <a:gd name="T7" fmla="*/ 0 60000 65536"/>
              <a:gd name="T8" fmla="*/ 0 60000 65536"/>
              <a:gd name="T9" fmla="*/ 0 w 21600"/>
              <a:gd name="T10" fmla="*/ 0 h 42980"/>
              <a:gd name="T11" fmla="*/ 21600 w 21600"/>
              <a:gd name="T12" fmla="*/ 42980 h 429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298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</a:path>
              <a:path w="21600" h="4298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33" name="Text Box 47"/>
          <p:cNvSpPr txBox="1">
            <a:spLocks noChangeArrowheads="1"/>
          </p:cNvSpPr>
          <p:nvPr/>
        </p:nvSpPr>
        <p:spPr bwMode="auto">
          <a:xfrm>
            <a:off x="5881688" y="2984500"/>
            <a:ext cx="457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cs typeface="Arial" charset="0"/>
              </a:rPr>
              <a:t>+Y</a:t>
            </a:r>
            <a:endParaRPr lang="ru-RU" sz="1200">
              <a:cs typeface="Arial" charset="0"/>
            </a:endParaRPr>
          </a:p>
        </p:txBody>
      </p:sp>
      <p:sp>
        <p:nvSpPr>
          <p:cNvPr id="34" name="Arc 48"/>
          <p:cNvSpPr>
            <a:spLocks/>
          </p:cNvSpPr>
          <p:nvPr/>
        </p:nvSpPr>
        <p:spPr bwMode="auto">
          <a:xfrm>
            <a:off x="6643688" y="2908300"/>
            <a:ext cx="76200" cy="533400"/>
          </a:xfrm>
          <a:custGeom>
            <a:avLst/>
            <a:gdLst>
              <a:gd name="T0" fmla="*/ 0 w 21600"/>
              <a:gd name="T1" fmla="*/ 0 h 42980"/>
              <a:gd name="T2" fmla="*/ 135005 w 21600"/>
              <a:gd name="T3" fmla="*/ 82153523 h 42980"/>
              <a:gd name="T4" fmla="*/ 0 w 21600"/>
              <a:gd name="T5" fmla="*/ 41286994 h 42980"/>
              <a:gd name="T6" fmla="*/ 0 60000 65536"/>
              <a:gd name="T7" fmla="*/ 0 60000 65536"/>
              <a:gd name="T8" fmla="*/ 0 60000 65536"/>
              <a:gd name="T9" fmla="*/ 0 w 21600"/>
              <a:gd name="T10" fmla="*/ 0 h 42980"/>
              <a:gd name="T11" fmla="*/ 21600 w 21600"/>
              <a:gd name="T12" fmla="*/ 42980 h 429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298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</a:path>
              <a:path w="21600" h="4298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35" name="Text Box 50"/>
          <p:cNvSpPr txBox="1">
            <a:spLocks noChangeArrowheads="1"/>
          </p:cNvSpPr>
          <p:nvPr/>
        </p:nvSpPr>
        <p:spPr bwMode="auto">
          <a:xfrm>
            <a:off x="6338888" y="3441700"/>
            <a:ext cx="533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cs typeface="Arial" charset="0"/>
              </a:rPr>
              <a:t>2  8 </a:t>
            </a:r>
            <a:endParaRPr lang="ru-RU" sz="1400">
              <a:cs typeface="Arial" charset="0"/>
            </a:endParaRPr>
          </a:p>
        </p:txBody>
      </p:sp>
      <p:sp>
        <p:nvSpPr>
          <p:cNvPr id="36" name="AutoShape 51"/>
          <p:cNvSpPr>
            <a:spLocks/>
          </p:cNvSpPr>
          <p:nvPr/>
        </p:nvSpPr>
        <p:spPr bwMode="auto">
          <a:xfrm>
            <a:off x="6872288" y="2679700"/>
            <a:ext cx="76200" cy="1066800"/>
          </a:xfrm>
          <a:prstGeom prst="rightBracket">
            <a:avLst>
              <a:gd name="adj" fmla="val 116667"/>
            </a:avLst>
          </a:pr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37" name="Text Box 52"/>
          <p:cNvSpPr txBox="1">
            <a:spLocks noChangeArrowheads="1"/>
          </p:cNvSpPr>
          <p:nvPr/>
        </p:nvSpPr>
        <p:spPr bwMode="auto">
          <a:xfrm>
            <a:off x="6872288" y="24511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cs typeface="Arial" charset="0"/>
              </a:rPr>
              <a:t>-2</a:t>
            </a:r>
            <a:endParaRPr lang="ru-RU" sz="1200">
              <a:cs typeface="Arial" charset="0"/>
            </a:endParaRPr>
          </a:p>
        </p:txBody>
      </p:sp>
      <p:sp>
        <p:nvSpPr>
          <p:cNvPr id="38" name="Oval 63"/>
          <p:cNvSpPr>
            <a:spLocks noChangeArrowheads="1"/>
          </p:cNvSpPr>
          <p:nvPr/>
        </p:nvSpPr>
        <p:spPr bwMode="auto">
          <a:xfrm>
            <a:off x="1309688" y="2379663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ysClr val="windowText" lastClr="000000"/>
            </a:solidFill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39" name="Oval 64"/>
          <p:cNvSpPr>
            <a:spLocks noChangeArrowheads="1"/>
          </p:cNvSpPr>
          <p:nvPr/>
        </p:nvSpPr>
        <p:spPr bwMode="auto">
          <a:xfrm>
            <a:off x="1370013" y="39751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ysClr val="windowText" lastClr="000000"/>
            </a:solidFill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40" name="Line 65"/>
          <p:cNvSpPr>
            <a:spLocks noChangeShapeType="1"/>
          </p:cNvSpPr>
          <p:nvPr/>
        </p:nvSpPr>
        <p:spPr bwMode="auto">
          <a:xfrm>
            <a:off x="1385888" y="2451100"/>
            <a:ext cx="1600200" cy="0"/>
          </a:xfrm>
          <a:prstGeom prst="line">
            <a:avLst/>
          </a:pr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41" name="AutoShape 66"/>
          <p:cNvSpPr>
            <a:spLocks/>
          </p:cNvSpPr>
          <p:nvPr/>
        </p:nvSpPr>
        <p:spPr bwMode="auto">
          <a:xfrm>
            <a:off x="7481888" y="2679700"/>
            <a:ext cx="76200" cy="1066800"/>
          </a:xfrm>
          <a:prstGeom prst="leftBracket">
            <a:avLst>
              <a:gd name="adj" fmla="val 116667"/>
            </a:avLst>
          </a:pr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42" name="AutoShape 67"/>
          <p:cNvSpPr>
            <a:spLocks/>
          </p:cNvSpPr>
          <p:nvPr/>
        </p:nvSpPr>
        <p:spPr bwMode="auto">
          <a:xfrm>
            <a:off x="8472488" y="2679700"/>
            <a:ext cx="76200" cy="1066800"/>
          </a:xfrm>
          <a:prstGeom prst="rightBracket">
            <a:avLst>
              <a:gd name="adj" fmla="val 116667"/>
            </a:avLst>
          </a:pr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43" name="Oval 68"/>
          <p:cNvSpPr>
            <a:spLocks noChangeArrowheads="1"/>
          </p:cNvSpPr>
          <p:nvPr/>
        </p:nvSpPr>
        <p:spPr bwMode="auto">
          <a:xfrm>
            <a:off x="7634288" y="2984500"/>
            <a:ext cx="457200" cy="457200"/>
          </a:xfrm>
          <a:prstGeom prst="ellipse">
            <a:avLst/>
          </a:prstGeom>
          <a:solidFill>
            <a:srgbClr val="99CC00"/>
          </a:solidFill>
          <a:ln w="9525">
            <a:solidFill>
              <a:sysClr val="windowText" lastClr="000000"/>
            </a:solidFill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44" name="Text Box 69"/>
          <p:cNvSpPr txBox="1">
            <a:spLocks noChangeArrowheads="1"/>
          </p:cNvSpPr>
          <p:nvPr/>
        </p:nvSpPr>
        <p:spPr bwMode="auto">
          <a:xfrm>
            <a:off x="7634288" y="3060700"/>
            <a:ext cx="457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cs typeface="Arial" charset="0"/>
              </a:rPr>
              <a:t>+X</a:t>
            </a:r>
            <a:endParaRPr lang="ru-RU" sz="1200">
              <a:cs typeface="Arial" charset="0"/>
            </a:endParaRPr>
          </a:p>
        </p:txBody>
      </p:sp>
      <p:sp>
        <p:nvSpPr>
          <p:cNvPr id="45" name="Arc 70"/>
          <p:cNvSpPr>
            <a:spLocks/>
          </p:cNvSpPr>
          <p:nvPr/>
        </p:nvSpPr>
        <p:spPr bwMode="auto">
          <a:xfrm>
            <a:off x="8243888" y="2984500"/>
            <a:ext cx="76200" cy="533400"/>
          </a:xfrm>
          <a:custGeom>
            <a:avLst/>
            <a:gdLst>
              <a:gd name="T0" fmla="*/ 0 w 21600"/>
              <a:gd name="T1" fmla="*/ 0 h 42980"/>
              <a:gd name="T2" fmla="*/ 135005 w 21600"/>
              <a:gd name="T3" fmla="*/ 82153523 h 42980"/>
              <a:gd name="T4" fmla="*/ 0 w 21600"/>
              <a:gd name="T5" fmla="*/ 41286994 h 42980"/>
              <a:gd name="T6" fmla="*/ 0 60000 65536"/>
              <a:gd name="T7" fmla="*/ 0 60000 65536"/>
              <a:gd name="T8" fmla="*/ 0 60000 65536"/>
              <a:gd name="T9" fmla="*/ 0 w 21600"/>
              <a:gd name="T10" fmla="*/ 0 h 42980"/>
              <a:gd name="T11" fmla="*/ 21600 w 21600"/>
              <a:gd name="T12" fmla="*/ 42980 h 429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298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</a:path>
              <a:path w="21600" h="4298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46" name="Text Box 71"/>
          <p:cNvSpPr txBox="1">
            <a:spLocks noChangeArrowheads="1"/>
          </p:cNvSpPr>
          <p:nvPr/>
        </p:nvSpPr>
        <p:spPr bwMode="auto">
          <a:xfrm>
            <a:off x="8091488" y="351790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cs typeface="Arial" charset="0"/>
              </a:rPr>
              <a:t>2  </a:t>
            </a:r>
            <a:endParaRPr lang="ru-RU" sz="1400">
              <a:cs typeface="Arial" charset="0"/>
            </a:endParaRPr>
          </a:p>
        </p:txBody>
      </p:sp>
      <p:sp>
        <p:nvSpPr>
          <p:cNvPr id="47" name="Text Box 72"/>
          <p:cNvSpPr txBox="1">
            <a:spLocks noChangeArrowheads="1"/>
          </p:cNvSpPr>
          <p:nvPr/>
        </p:nvSpPr>
        <p:spPr bwMode="auto">
          <a:xfrm>
            <a:off x="8472488" y="23749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Arial" charset="0"/>
              </a:rPr>
              <a:t>+</a:t>
            </a:r>
            <a:endParaRPr lang="ru-RU">
              <a:cs typeface="Arial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0" y="115888"/>
            <a:ext cx="9144000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>
                <a:solidFill>
                  <a:srgbClr val="800000"/>
                </a:solidFill>
                <a:latin typeface="Calibri" pitchFamily="34" charset="0"/>
                <a:ea typeface="Times New Roman"/>
                <a:cs typeface="Calibri" pitchFamily="34" charset="0"/>
              </a:rPr>
              <a:t>Задания для </a:t>
            </a:r>
            <a:r>
              <a:rPr lang="ru-RU" sz="2400" b="1" kern="0" spc="45" dirty="0">
                <a:solidFill>
                  <a:srgbClr val="800000"/>
                </a:solidFill>
                <a:latin typeface="Calibri" pitchFamily="34" charset="0"/>
                <a:ea typeface="Times New Roman"/>
              </a:rPr>
              <a:t>самоконтроля</a:t>
            </a:r>
            <a:endParaRPr lang="ru-RU" sz="2200" b="1" kern="0" dirty="0">
              <a:solidFill>
                <a:srgbClr val="800000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44444E-6 L 0.17917 0.00487 " pathEditMode="relative" rAng="0" ptsTypes="AA">
                                      <p:cBhvr>
                                        <p:cTn id="8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58" y="231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333E-6 L 0.17917 -0.00555 " pathEditMode="relative" rAng="0" ptsTypes="AA">
                                      <p:cBhvr>
                                        <p:cTn id="8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58" y="-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7917 0.00487 L 0.17917 0.06042 " pathEditMode="relative" rAng="0" ptsTypes="AA">
                                      <p:cBhvr>
                                        <p:cTn id="9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778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64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7917 -0.00555 L 0.17917 -0.05 " pathEditMode="relative" rAng="0" ptsTypes="AA">
                                      <p:cBhvr>
                                        <p:cTn id="9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500"/>
                            </p:stCondLst>
                            <p:childTnLst>
                              <p:par>
                                <p:cTn id="96" presetID="10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000"/>
                            </p:stCondLst>
                            <p:childTnLst>
                              <p:par>
                                <p:cTn id="10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1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1000"/>
                            </p:stCondLst>
                            <p:childTnLst>
                              <p:par>
                                <p:cTn id="20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2000"/>
                            </p:stCondLst>
                            <p:childTnLst>
                              <p:par>
                                <p:cTn id="2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/>
      <p:bldP spid="6" grpId="0" animBg="1"/>
      <p:bldP spid="7" grpId="0"/>
      <p:bldP spid="8" grpId="0"/>
      <p:bldP spid="9" grpId="0" animBg="1"/>
      <p:bldP spid="10" grpId="0"/>
      <p:bldP spid="11" grpId="0" animBg="1"/>
      <p:bldP spid="12" grpId="0" animBg="1"/>
      <p:bldP spid="13" grpId="0"/>
      <p:bldP spid="17" grpId="0" animBg="1"/>
      <p:bldP spid="18" grpId="0"/>
      <p:bldP spid="19" grpId="0" animBg="1"/>
      <p:bldP spid="20" grpId="0" animBg="1"/>
      <p:bldP spid="21" grpId="0"/>
      <p:bldP spid="23" grpId="0" animBg="1"/>
      <p:bldP spid="24" grpId="0" animBg="1"/>
      <p:bldP spid="25" grpId="0" animBg="1"/>
      <p:bldP spid="26" grpId="0"/>
      <p:bldP spid="27" grpId="0" animBg="1"/>
      <p:bldP spid="28" grpId="0"/>
      <p:bldP spid="29" grpId="0"/>
      <p:bldP spid="30" grpId="0" animBg="1"/>
      <p:bldP spid="31" grpId="0" animBg="1"/>
      <p:bldP spid="32" grpId="0" animBg="1"/>
      <p:bldP spid="33" grpId="0"/>
      <p:bldP spid="34" grpId="0" animBg="1"/>
      <p:bldP spid="35" grpId="0"/>
      <p:bldP spid="36" grpId="0" animBg="1"/>
      <p:bldP spid="37" grpId="0"/>
      <p:bldP spid="38" grpId="0" animBg="1"/>
      <p:bldP spid="38" grpId="1" animBg="1"/>
      <p:bldP spid="38" grpId="2" animBg="1"/>
      <p:bldP spid="38" grpId="3" animBg="1"/>
      <p:bldP spid="39" grpId="0" animBg="1"/>
      <p:bldP spid="39" grpId="1" animBg="1"/>
      <p:bldP spid="39" grpId="2" animBg="1"/>
      <p:bldP spid="39" grpId="3" animBg="1"/>
      <p:bldP spid="41" grpId="0" animBg="1"/>
      <p:bldP spid="42" grpId="0" animBg="1"/>
      <p:bldP spid="43" grpId="0" animBg="1"/>
      <p:bldP spid="44" grpId="0"/>
      <p:bldP spid="45" grpId="0" animBg="1"/>
      <p:bldP spid="46" grpId="0"/>
      <p:bldP spid="4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5888"/>
            <a:ext cx="9144000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>
                <a:solidFill>
                  <a:srgbClr val="800000"/>
                </a:solidFill>
                <a:latin typeface="Calibri" pitchFamily="34" charset="0"/>
                <a:ea typeface="Times New Roman"/>
                <a:cs typeface="Calibri" pitchFamily="34" charset="0"/>
              </a:rPr>
              <a:t>Задания для </a:t>
            </a:r>
            <a:r>
              <a:rPr lang="ru-RU" sz="2400" b="1" kern="0" spc="45" dirty="0">
                <a:solidFill>
                  <a:srgbClr val="800000"/>
                </a:solidFill>
                <a:latin typeface="Calibri" pitchFamily="34" charset="0"/>
                <a:ea typeface="Times New Roman"/>
              </a:rPr>
              <a:t>самоконтроля</a:t>
            </a:r>
            <a:endParaRPr lang="ru-RU" sz="2200" b="1" kern="0" dirty="0">
              <a:solidFill>
                <a:srgbClr val="8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Oval 4"/>
          <p:cNvSpPr>
            <a:spLocks noChangeArrowheads="1"/>
          </p:cNvSpPr>
          <p:nvPr/>
        </p:nvSpPr>
        <p:spPr bwMode="auto">
          <a:xfrm>
            <a:off x="1019175" y="1917700"/>
            <a:ext cx="457200" cy="457200"/>
          </a:xfrm>
          <a:prstGeom prst="ellipse">
            <a:avLst/>
          </a:prstGeom>
          <a:solidFill>
            <a:srgbClr val="E3DED1"/>
          </a:solidFill>
          <a:ln w="9525">
            <a:solidFill>
              <a:sysClr val="windowText" lastClr="000000"/>
            </a:solidFill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4" name="Arc 5"/>
          <p:cNvSpPr>
            <a:spLocks/>
          </p:cNvSpPr>
          <p:nvPr/>
        </p:nvSpPr>
        <p:spPr bwMode="auto">
          <a:xfrm>
            <a:off x="1628775" y="1917700"/>
            <a:ext cx="76200" cy="533400"/>
          </a:xfrm>
          <a:custGeom>
            <a:avLst/>
            <a:gdLst>
              <a:gd name="T0" fmla="*/ 0 w 21600"/>
              <a:gd name="T1" fmla="*/ 0 h 42980"/>
              <a:gd name="T2" fmla="*/ 135005 w 21600"/>
              <a:gd name="T3" fmla="*/ 82153523 h 42980"/>
              <a:gd name="T4" fmla="*/ 0 w 21600"/>
              <a:gd name="T5" fmla="*/ 41286994 h 42980"/>
              <a:gd name="T6" fmla="*/ 0 60000 65536"/>
              <a:gd name="T7" fmla="*/ 0 60000 65536"/>
              <a:gd name="T8" fmla="*/ 0 60000 65536"/>
              <a:gd name="T9" fmla="*/ 0 w 21600"/>
              <a:gd name="T10" fmla="*/ 0 h 42980"/>
              <a:gd name="T11" fmla="*/ 21600 w 21600"/>
              <a:gd name="T12" fmla="*/ 42980 h 429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298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</a:path>
              <a:path w="21600" h="4298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019175" y="1993900"/>
            <a:ext cx="457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cs typeface="Arial" charset="0"/>
              </a:rPr>
              <a:t>+X</a:t>
            </a:r>
            <a:endParaRPr lang="ru-RU" sz="1200">
              <a:cs typeface="Arial" charset="0"/>
            </a:endParaRPr>
          </a:p>
        </p:txBody>
      </p:sp>
      <p:sp>
        <p:nvSpPr>
          <p:cNvPr id="6" name="Arc 8"/>
          <p:cNvSpPr>
            <a:spLocks/>
          </p:cNvSpPr>
          <p:nvPr/>
        </p:nvSpPr>
        <p:spPr bwMode="auto">
          <a:xfrm>
            <a:off x="1781175" y="1917700"/>
            <a:ext cx="76200" cy="533400"/>
          </a:xfrm>
          <a:custGeom>
            <a:avLst/>
            <a:gdLst>
              <a:gd name="T0" fmla="*/ 0 w 21600"/>
              <a:gd name="T1" fmla="*/ 0 h 42980"/>
              <a:gd name="T2" fmla="*/ 135005 w 21600"/>
              <a:gd name="T3" fmla="*/ 82153523 h 42980"/>
              <a:gd name="T4" fmla="*/ 0 w 21600"/>
              <a:gd name="T5" fmla="*/ 41286994 h 42980"/>
              <a:gd name="T6" fmla="*/ 0 60000 65536"/>
              <a:gd name="T7" fmla="*/ 0 60000 65536"/>
              <a:gd name="T8" fmla="*/ 0 60000 65536"/>
              <a:gd name="T9" fmla="*/ 0 w 21600"/>
              <a:gd name="T10" fmla="*/ 0 h 42980"/>
              <a:gd name="T11" fmla="*/ 21600 w 21600"/>
              <a:gd name="T12" fmla="*/ 42980 h 429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298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</a:path>
              <a:path w="21600" h="4298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7" name="Arc 9"/>
          <p:cNvSpPr>
            <a:spLocks/>
          </p:cNvSpPr>
          <p:nvPr/>
        </p:nvSpPr>
        <p:spPr bwMode="auto">
          <a:xfrm>
            <a:off x="1933575" y="1917700"/>
            <a:ext cx="76200" cy="533400"/>
          </a:xfrm>
          <a:custGeom>
            <a:avLst/>
            <a:gdLst>
              <a:gd name="T0" fmla="*/ 0 w 21600"/>
              <a:gd name="T1" fmla="*/ 0 h 42980"/>
              <a:gd name="T2" fmla="*/ 135005 w 21600"/>
              <a:gd name="T3" fmla="*/ 82153523 h 42980"/>
              <a:gd name="T4" fmla="*/ 0 w 21600"/>
              <a:gd name="T5" fmla="*/ 41286994 h 42980"/>
              <a:gd name="T6" fmla="*/ 0 60000 65536"/>
              <a:gd name="T7" fmla="*/ 0 60000 65536"/>
              <a:gd name="T8" fmla="*/ 0 60000 65536"/>
              <a:gd name="T9" fmla="*/ 0 w 21600"/>
              <a:gd name="T10" fmla="*/ 0 h 42980"/>
              <a:gd name="T11" fmla="*/ 21600 w 21600"/>
              <a:gd name="T12" fmla="*/ 42980 h 429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298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</a:path>
              <a:path w="21600" h="4298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1476375" y="24511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cs typeface="Arial" charset="0"/>
              </a:rPr>
              <a:t>2  8  </a:t>
            </a:r>
            <a:r>
              <a:rPr lang="ru-RU" sz="1400">
                <a:cs typeface="Arial" charset="0"/>
              </a:rPr>
              <a:t>1</a:t>
            </a: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2314575" y="19939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cs typeface="Arial" charset="0"/>
              </a:rPr>
              <a:t>+</a:t>
            </a:r>
            <a:endParaRPr lang="ru-RU">
              <a:cs typeface="Arial" charset="0"/>
            </a:endParaRPr>
          </a:p>
        </p:txBody>
      </p:sp>
      <p:sp>
        <p:nvSpPr>
          <p:cNvPr id="10" name="Line 23"/>
          <p:cNvSpPr>
            <a:spLocks noChangeShapeType="1"/>
          </p:cNvSpPr>
          <p:nvPr/>
        </p:nvSpPr>
        <p:spPr bwMode="auto">
          <a:xfrm>
            <a:off x="1933575" y="3213100"/>
            <a:ext cx="1676400" cy="0"/>
          </a:xfrm>
          <a:prstGeom prst="line">
            <a:avLst/>
          </a:pr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1" name="Line 24"/>
          <p:cNvSpPr>
            <a:spLocks noChangeShapeType="1"/>
          </p:cNvSpPr>
          <p:nvPr/>
        </p:nvSpPr>
        <p:spPr bwMode="auto">
          <a:xfrm flipV="1">
            <a:off x="3609975" y="2755900"/>
            <a:ext cx="0" cy="457200"/>
          </a:xfrm>
          <a:prstGeom prst="line">
            <a:avLst/>
          </a:prstGeom>
          <a:noFill/>
          <a:ln w="9525">
            <a:solidFill>
              <a:sysClr val="windowText" lastClr="000000"/>
            </a:solidFill>
            <a:round/>
            <a:headEnd/>
            <a:tailEnd type="triangle" w="med" len="med"/>
          </a:ln>
          <a:extLst>
            <a:ext uri="{909E8E84-426E-40DD-AFC4-6F175D3DCCD1}"/>
          </a:ex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2" name="Oval 25"/>
          <p:cNvSpPr>
            <a:spLocks noChangeArrowheads="1"/>
          </p:cNvSpPr>
          <p:nvPr/>
        </p:nvSpPr>
        <p:spPr bwMode="auto">
          <a:xfrm>
            <a:off x="2771775" y="1917700"/>
            <a:ext cx="457200" cy="457200"/>
          </a:xfrm>
          <a:prstGeom prst="ellipse">
            <a:avLst/>
          </a:prstGeom>
          <a:solidFill>
            <a:srgbClr val="99CC00"/>
          </a:solidFill>
          <a:ln w="9525">
            <a:solidFill>
              <a:sysClr val="windowText" lastClr="000000"/>
            </a:solidFill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13" name="Text Box 27"/>
          <p:cNvSpPr txBox="1">
            <a:spLocks noChangeArrowheads="1"/>
          </p:cNvSpPr>
          <p:nvPr/>
        </p:nvSpPr>
        <p:spPr bwMode="auto">
          <a:xfrm>
            <a:off x="2771775" y="1993900"/>
            <a:ext cx="457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cs typeface="Arial" charset="0"/>
              </a:rPr>
              <a:t>+Y</a:t>
            </a:r>
            <a:endParaRPr lang="ru-RU" sz="1200">
              <a:cs typeface="Arial" charset="0"/>
            </a:endParaRPr>
          </a:p>
        </p:txBody>
      </p:sp>
      <p:sp>
        <p:nvSpPr>
          <p:cNvPr id="14" name="Arc 28"/>
          <p:cNvSpPr>
            <a:spLocks/>
          </p:cNvSpPr>
          <p:nvPr/>
        </p:nvSpPr>
        <p:spPr bwMode="auto">
          <a:xfrm>
            <a:off x="3381375" y="1917700"/>
            <a:ext cx="76200" cy="533400"/>
          </a:xfrm>
          <a:custGeom>
            <a:avLst/>
            <a:gdLst>
              <a:gd name="T0" fmla="*/ 0 w 21600"/>
              <a:gd name="T1" fmla="*/ 0 h 42980"/>
              <a:gd name="T2" fmla="*/ 135005 w 21600"/>
              <a:gd name="T3" fmla="*/ 82153523 h 42980"/>
              <a:gd name="T4" fmla="*/ 0 w 21600"/>
              <a:gd name="T5" fmla="*/ 41286994 h 42980"/>
              <a:gd name="T6" fmla="*/ 0 60000 65536"/>
              <a:gd name="T7" fmla="*/ 0 60000 65536"/>
              <a:gd name="T8" fmla="*/ 0 60000 65536"/>
              <a:gd name="T9" fmla="*/ 0 w 21600"/>
              <a:gd name="T10" fmla="*/ 0 h 42980"/>
              <a:gd name="T11" fmla="*/ 21600 w 21600"/>
              <a:gd name="T12" fmla="*/ 42980 h 429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298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</a:path>
              <a:path w="21600" h="4298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15" name="Arc 29"/>
          <p:cNvSpPr>
            <a:spLocks/>
          </p:cNvSpPr>
          <p:nvPr/>
        </p:nvSpPr>
        <p:spPr bwMode="auto">
          <a:xfrm>
            <a:off x="3533775" y="1917700"/>
            <a:ext cx="76200" cy="533400"/>
          </a:xfrm>
          <a:custGeom>
            <a:avLst/>
            <a:gdLst>
              <a:gd name="T0" fmla="*/ 0 w 21600"/>
              <a:gd name="T1" fmla="*/ 0 h 42980"/>
              <a:gd name="T2" fmla="*/ 135005 w 21600"/>
              <a:gd name="T3" fmla="*/ 82153523 h 42980"/>
              <a:gd name="T4" fmla="*/ 0 w 21600"/>
              <a:gd name="T5" fmla="*/ 41286994 h 42980"/>
              <a:gd name="T6" fmla="*/ 0 60000 65536"/>
              <a:gd name="T7" fmla="*/ 0 60000 65536"/>
              <a:gd name="T8" fmla="*/ 0 60000 65536"/>
              <a:gd name="T9" fmla="*/ 0 w 21600"/>
              <a:gd name="T10" fmla="*/ 0 h 42980"/>
              <a:gd name="T11" fmla="*/ 21600 w 21600"/>
              <a:gd name="T12" fmla="*/ 42980 h 429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298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</a:path>
              <a:path w="21600" h="4298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16" name="Text Box 31"/>
          <p:cNvSpPr txBox="1">
            <a:spLocks noChangeArrowheads="1"/>
          </p:cNvSpPr>
          <p:nvPr/>
        </p:nvSpPr>
        <p:spPr bwMode="auto">
          <a:xfrm>
            <a:off x="3228975" y="2451100"/>
            <a:ext cx="533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cs typeface="Arial" charset="0"/>
              </a:rPr>
              <a:t>2  7</a:t>
            </a:r>
            <a:endParaRPr lang="ru-RU" sz="1400">
              <a:cs typeface="Arial" charset="0"/>
            </a:endParaRPr>
          </a:p>
        </p:txBody>
      </p:sp>
      <p:sp>
        <p:nvSpPr>
          <p:cNvPr id="17" name="Line 32"/>
          <p:cNvSpPr>
            <a:spLocks noChangeShapeType="1"/>
          </p:cNvSpPr>
          <p:nvPr/>
        </p:nvSpPr>
        <p:spPr bwMode="auto">
          <a:xfrm flipV="1">
            <a:off x="1933575" y="2908300"/>
            <a:ext cx="0" cy="304800"/>
          </a:xfrm>
          <a:prstGeom prst="line">
            <a:avLst/>
          </a:pr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8" name="Line 33"/>
          <p:cNvSpPr>
            <a:spLocks noChangeShapeType="1"/>
          </p:cNvSpPr>
          <p:nvPr/>
        </p:nvSpPr>
        <p:spPr bwMode="auto">
          <a:xfrm>
            <a:off x="3990975" y="2222500"/>
            <a:ext cx="381000" cy="0"/>
          </a:xfrm>
          <a:prstGeom prst="line">
            <a:avLst/>
          </a:prstGeom>
          <a:noFill/>
          <a:ln w="9525">
            <a:solidFill>
              <a:sysClr val="windowText" lastClr="000000"/>
            </a:solidFill>
            <a:round/>
            <a:headEnd/>
            <a:tailEnd type="triangle" w="med" len="med"/>
          </a:ln>
          <a:extLst>
            <a:ext uri="{909E8E84-426E-40DD-AFC4-6F175D3DCCD1}"/>
          </a:ex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9" name="AutoShape 44"/>
          <p:cNvSpPr>
            <a:spLocks/>
          </p:cNvSpPr>
          <p:nvPr/>
        </p:nvSpPr>
        <p:spPr bwMode="auto">
          <a:xfrm>
            <a:off x="4905375" y="1612900"/>
            <a:ext cx="76200" cy="1066800"/>
          </a:xfrm>
          <a:prstGeom prst="leftBracket">
            <a:avLst>
              <a:gd name="adj" fmla="val 116667"/>
            </a:avLst>
          </a:pr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20" name="Oval 45"/>
          <p:cNvSpPr>
            <a:spLocks noChangeArrowheads="1"/>
          </p:cNvSpPr>
          <p:nvPr/>
        </p:nvSpPr>
        <p:spPr bwMode="auto">
          <a:xfrm>
            <a:off x="5057775" y="1841500"/>
            <a:ext cx="457200" cy="457200"/>
          </a:xfrm>
          <a:prstGeom prst="ellipse">
            <a:avLst/>
          </a:prstGeom>
          <a:solidFill>
            <a:srgbClr val="E3DED1"/>
          </a:solidFill>
          <a:ln w="9525">
            <a:solidFill>
              <a:sysClr val="windowText" lastClr="000000"/>
            </a:solidFill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21" name="Arc 46"/>
          <p:cNvSpPr>
            <a:spLocks/>
          </p:cNvSpPr>
          <p:nvPr/>
        </p:nvSpPr>
        <p:spPr bwMode="auto">
          <a:xfrm>
            <a:off x="5667375" y="1841500"/>
            <a:ext cx="76200" cy="533400"/>
          </a:xfrm>
          <a:custGeom>
            <a:avLst/>
            <a:gdLst>
              <a:gd name="T0" fmla="*/ 0 w 21600"/>
              <a:gd name="T1" fmla="*/ 0 h 42980"/>
              <a:gd name="T2" fmla="*/ 135005 w 21600"/>
              <a:gd name="T3" fmla="*/ 82153523 h 42980"/>
              <a:gd name="T4" fmla="*/ 0 w 21600"/>
              <a:gd name="T5" fmla="*/ 41286994 h 42980"/>
              <a:gd name="T6" fmla="*/ 0 60000 65536"/>
              <a:gd name="T7" fmla="*/ 0 60000 65536"/>
              <a:gd name="T8" fmla="*/ 0 60000 65536"/>
              <a:gd name="T9" fmla="*/ 0 w 21600"/>
              <a:gd name="T10" fmla="*/ 0 h 42980"/>
              <a:gd name="T11" fmla="*/ 21600 w 21600"/>
              <a:gd name="T12" fmla="*/ 42980 h 429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298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</a:path>
              <a:path w="21600" h="4298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22" name="Text Box 48"/>
          <p:cNvSpPr txBox="1">
            <a:spLocks noChangeArrowheads="1"/>
          </p:cNvSpPr>
          <p:nvPr/>
        </p:nvSpPr>
        <p:spPr bwMode="auto">
          <a:xfrm>
            <a:off x="5057775" y="1917700"/>
            <a:ext cx="457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cs typeface="Arial" charset="0"/>
              </a:rPr>
              <a:t>+X</a:t>
            </a:r>
            <a:endParaRPr lang="ru-RU" sz="1200">
              <a:cs typeface="Arial" charset="0"/>
            </a:endParaRPr>
          </a:p>
        </p:txBody>
      </p:sp>
      <p:sp>
        <p:nvSpPr>
          <p:cNvPr id="23" name="Arc 49"/>
          <p:cNvSpPr>
            <a:spLocks/>
          </p:cNvSpPr>
          <p:nvPr/>
        </p:nvSpPr>
        <p:spPr bwMode="auto">
          <a:xfrm>
            <a:off x="5819775" y="1841500"/>
            <a:ext cx="76200" cy="533400"/>
          </a:xfrm>
          <a:custGeom>
            <a:avLst/>
            <a:gdLst>
              <a:gd name="T0" fmla="*/ 0 w 21600"/>
              <a:gd name="T1" fmla="*/ 0 h 42980"/>
              <a:gd name="T2" fmla="*/ 135005 w 21600"/>
              <a:gd name="T3" fmla="*/ 82153523 h 42980"/>
              <a:gd name="T4" fmla="*/ 0 w 21600"/>
              <a:gd name="T5" fmla="*/ 41286994 h 42980"/>
              <a:gd name="T6" fmla="*/ 0 60000 65536"/>
              <a:gd name="T7" fmla="*/ 0 60000 65536"/>
              <a:gd name="T8" fmla="*/ 0 60000 65536"/>
              <a:gd name="T9" fmla="*/ 0 w 21600"/>
              <a:gd name="T10" fmla="*/ 0 h 42980"/>
              <a:gd name="T11" fmla="*/ 21600 w 21600"/>
              <a:gd name="T12" fmla="*/ 42980 h 429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298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</a:path>
              <a:path w="21600" h="4298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24" name="Text Box 51"/>
          <p:cNvSpPr txBox="1">
            <a:spLocks noChangeArrowheads="1"/>
          </p:cNvSpPr>
          <p:nvPr/>
        </p:nvSpPr>
        <p:spPr bwMode="auto">
          <a:xfrm>
            <a:off x="5514975" y="2374900"/>
            <a:ext cx="533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cs typeface="Arial" charset="0"/>
              </a:rPr>
              <a:t>2  8  </a:t>
            </a:r>
            <a:endParaRPr lang="ru-RU" sz="1400">
              <a:cs typeface="Arial" charset="0"/>
            </a:endParaRPr>
          </a:p>
        </p:txBody>
      </p:sp>
      <p:sp>
        <p:nvSpPr>
          <p:cNvPr id="25" name="AutoShape 52"/>
          <p:cNvSpPr>
            <a:spLocks/>
          </p:cNvSpPr>
          <p:nvPr/>
        </p:nvSpPr>
        <p:spPr bwMode="auto">
          <a:xfrm>
            <a:off x="6048375" y="1612900"/>
            <a:ext cx="76200" cy="1066800"/>
          </a:xfrm>
          <a:prstGeom prst="rightBracket">
            <a:avLst>
              <a:gd name="adj" fmla="val 116667"/>
            </a:avLst>
          </a:pr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26" name="Text Box 53"/>
          <p:cNvSpPr txBox="1">
            <a:spLocks noChangeArrowheads="1"/>
          </p:cNvSpPr>
          <p:nvPr/>
        </p:nvSpPr>
        <p:spPr bwMode="auto">
          <a:xfrm>
            <a:off x="6124575" y="13843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cs typeface="Arial" charset="0"/>
              </a:rPr>
              <a:t>+</a:t>
            </a:r>
            <a:endParaRPr lang="ru-RU" sz="1200">
              <a:cs typeface="Arial" charset="0"/>
            </a:endParaRPr>
          </a:p>
        </p:txBody>
      </p:sp>
      <p:sp>
        <p:nvSpPr>
          <p:cNvPr id="27" name="AutoShape 54"/>
          <p:cNvSpPr>
            <a:spLocks/>
          </p:cNvSpPr>
          <p:nvPr/>
        </p:nvSpPr>
        <p:spPr bwMode="auto">
          <a:xfrm>
            <a:off x="6505575" y="1612900"/>
            <a:ext cx="76200" cy="1066800"/>
          </a:xfrm>
          <a:prstGeom prst="leftBracket">
            <a:avLst>
              <a:gd name="adj" fmla="val 116667"/>
            </a:avLst>
          </a:pr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28" name="AutoShape 55"/>
          <p:cNvSpPr>
            <a:spLocks/>
          </p:cNvSpPr>
          <p:nvPr/>
        </p:nvSpPr>
        <p:spPr bwMode="auto">
          <a:xfrm>
            <a:off x="7724775" y="1612900"/>
            <a:ext cx="76200" cy="1066800"/>
          </a:xfrm>
          <a:prstGeom prst="rightBracket">
            <a:avLst>
              <a:gd name="adj" fmla="val 116667"/>
            </a:avLst>
          </a:pr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29" name="Oval 56"/>
          <p:cNvSpPr>
            <a:spLocks noChangeArrowheads="1"/>
          </p:cNvSpPr>
          <p:nvPr/>
        </p:nvSpPr>
        <p:spPr bwMode="auto">
          <a:xfrm>
            <a:off x="6657975" y="1917700"/>
            <a:ext cx="457200" cy="457200"/>
          </a:xfrm>
          <a:prstGeom prst="ellipse">
            <a:avLst/>
          </a:prstGeom>
          <a:solidFill>
            <a:srgbClr val="99CC00"/>
          </a:solidFill>
          <a:ln w="9525">
            <a:solidFill>
              <a:sysClr val="windowText" lastClr="000000"/>
            </a:solidFill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30" name="Text Box 58"/>
          <p:cNvSpPr txBox="1">
            <a:spLocks noChangeArrowheads="1"/>
          </p:cNvSpPr>
          <p:nvPr/>
        </p:nvSpPr>
        <p:spPr bwMode="auto">
          <a:xfrm>
            <a:off x="6657975" y="1993900"/>
            <a:ext cx="457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cs typeface="Arial" charset="0"/>
              </a:rPr>
              <a:t>+Y</a:t>
            </a:r>
            <a:endParaRPr lang="ru-RU" sz="1200">
              <a:cs typeface="Arial" charset="0"/>
            </a:endParaRPr>
          </a:p>
        </p:txBody>
      </p:sp>
      <p:sp>
        <p:nvSpPr>
          <p:cNvPr id="31" name="Arc 59"/>
          <p:cNvSpPr>
            <a:spLocks/>
          </p:cNvSpPr>
          <p:nvPr/>
        </p:nvSpPr>
        <p:spPr bwMode="auto">
          <a:xfrm>
            <a:off x="7267575" y="1917700"/>
            <a:ext cx="76200" cy="533400"/>
          </a:xfrm>
          <a:custGeom>
            <a:avLst/>
            <a:gdLst>
              <a:gd name="T0" fmla="*/ 0 w 21600"/>
              <a:gd name="T1" fmla="*/ 0 h 42980"/>
              <a:gd name="T2" fmla="*/ 135005 w 21600"/>
              <a:gd name="T3" fmla="*/ 82153523 h 42980"/>
              <a:gd name="T4" fmla="*/ 0 w 21600"/>
              <a:gd name="T5" fmla="*/ 41286994 h 42980"/>
              <a:gd name="T6" fmla="*/ 0 60000 65536"/>
              <a:gd name="T7" fmla="*/ 0 60000 65536"/>
              <a:gd name="T8" fmla="*/ 0 60000 65536"/>
              <a:gd name="T9" fmla="*/ 0 w 21600"/>
              <a:gd name="T10" fmla="*/ 0 h 42980"/>
              <a:gd name="T11" fmla="*/ 21600 w 21600"/>
              <a:gd name="T12" fmla="*/ 42980 h 429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298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</a:path>
              <a:path w="21600" h="4298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32" name="Arc 60"/>
          <p:cNvSpPr>
            <a:spLocks/>
          </p:cNvSpPr>
          <p:nvPr/>
        </p:nvSpPr>
        <p:spPr bwMode="auto">
          <a:xfrm>
            <a:off x="7419975" y="1917700"/>
            <a:ext cx="76200" cy="533400"/>
          </a:xfrm>
          <a:custGeom>
            <a:avLst/>
            <a:gdLst>
              <a:gd name="T0" fmla="*/ 0 w 21600"/>
              <a:gd name="T1" fmla="*/ 0 h 42980"/>
              <a:gd name="T2" fmla="*/ 135005 w 21600"/>
              <a:gd name="T3" fmla="*/ 82153523 h 42980"/>
              <a:gd name="T4" fmla="*/ 0 w 21600"/>
              <a:gd name="T5" fmla="*/ 41286994 h 42980"/>
              <a:gd name="T6" fmla="*/ 0 60000 65536"/>
              <a:gd name="T7" fmla="*/ 0 60000 65536"/>
              <a:gd name="T8" fmla="*/ 0 60000 65536"/>
              <a:gd name="T9" fmla="*/ 0 w 21600"/>
              <a:gd name="T10" fmla="*/ 0 h 42980"/>
              <a:gd name="T11" fmla="*/ 21600 w 21600"/>
              <a:gd name="T12" fmla="*/ 42980 h 429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298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</a:path>
              <a:path w="21600" h="4298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33" name="Text Box 62"/>
          <p:cNvSpPr txBox="1">
            <a:spLocks noChangeArrowheads="1"/>
          </p:cNvSpPr>
          <p:nvPr/>
        </p:nvSpPr>
        <p:spPr bwMode="auto">
          <a:xfrm>
            <a:off x="7115175" y="2451100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cs typeface="Arial" charset="0"/>
              </a:rPr>
              <a:t>2  8 </a:t>
            </a:r>
            <a:endParaRPr lang="ru-RU" sz="1400">
              <a:cs typeface="Arial" charset="0"/>
            </a:endParaRPr>
          </a:p>
        </p:txBody>
      </p:sp>
      <p:sp>
        <p:nvSpPr>
          <p:cNvPr id="34" name="Text Box 63"/>
          <p:cNvSpPr txBox="1">
            <a:spLocks noChangeArrowheads="1"/>
          </p:cNvSpPr>
          <p:nvPr/>
        </p:nvSpPr>
        <p:spPr bwMode="auto">
          <a:xfrm>
            <a:off x="7800975" y="1308100"/>
            <a:ext cx="228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Arial" charset="0"/>
              </a:rPr>
              <a:t>-</a:t>
            </a:r>
            <a:endParaRPr lang="ru-RU">
              <a:cs typeface="Arial" charset="0"/>
            </a:endParaRPr>
          </a:p>
        </p:txBody>
      </p:sp>
      <p:sp>
        <p:nvSpPr>
          <p:cNvPr id="35" name="Oval 65"/>
          <p:cNvSpPr>
            <a:spLocks noChangeArrowheads="1"/>
          </p:cNvSpPr>
          <p:nvPr/>
        </p:nvSpPr>
        <p:spPr bwMode="auto">
          <a:xfrm>
            <a:off x="1898650" y="27559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ysClr val="windowText" lastClr="000000"/>
            </a:solidFill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36" name="Text Box 66"/>
          <p:cNvSpPr txBox="1">
            <a:spLocks noChangeArrowheads="1"/>
          </p:cNvSpPr>
          <p:nvPr/>
        </p:nvSpPr>
        <p:spPr bwMode="auto">
          <a:xfrm>
            <a:off x="1647825" y="942975"/>
            <a:ext cx="64817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latin typeface="Times New Roman" pitchFamily="18" charset="0"/>
                <a:cs typeface="Times New Roman" pitchFamily="18" charset="0"/>
              </a:rPr>
              <a:t>Дана схема образования химического соединения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 Box 67"/>
          <p:cNvSpPr txBox="1">
            <a:spLocks noChangeArrowheads="1"/>
          </p:cNvSpPr>
          <p:nvPr/>
        </p:nvSpPr>
        <p:spPr bwMode="auto">
          <a:xfrm>
            <a:off x="1144588" y="3967163"/>
            <a:ext cx="74596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latin typeface="Times New Roman" pitchFamily="18" charset="0"/>
                <a:cs typeface="Times New Roman" pitchFamily="18" charset="0"/>
              </a:rPr>
              <a:t>Выберите пару химических элементов, атомы которых могут взаимодействовать в соответствии с этой схемой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 Box 68"/>
          <p:cNvSpPr txBox="1">
            <a:spLocks noChangeArrowheads="1"/>
          </p:cNvSpPr>
          <p:nvPr/>
        </p:nvSpPr>
        <p:spPr bwMode="auto">
          <a:xfrm>
            <a:off x="2008188" y="5191125"/>
            <a:ext cx="1295400" cy="406400"/>
          </a:xfrm>
          <a:prstGeom prst="rect">
            <a:avLst/>
          </a:prstGeom>
          <a:solidFill>
            <a:srgbClr val="E3DED1"/>
          </a:solidFill>
          <a:ln w="9525">
            <a:solidFill>
              <a:srgbClr val="969696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SimSun" pitchFamily="2" charset="-122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SimSun" pitchFamily="2" charset="-122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SimSun" pitchFamily="2" charset="-122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SimSun" pitchFamily="2" charset="-122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SimSun" pitchFamily="2" charset="-122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imSun" pitchFamily="2" charset="-122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imSun" pitchFamily="2" charset="-122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imSun" pitchFamily="2" charset="-122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imSun" pitchFamily="2" charset="-122"/>
                <a:cs typeface="Arial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20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en-US" sz="2000" b="1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20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US" sz="20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ru-RU" sz="2000" b="1" kern="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 Box 69"/>
          <p:cNvSpPr txBox="1">
            <a:spLocks noChangeArrowheads="1"/>
          </p:cNvSpPr>
          <p:nvPr/>
        </p:nvSpPr>
        <p:spPr bwMode="auto">
          <a:xfrm>
            <a:off x="4529138" y="5191125"/>
            <a:ext cx="1300162" cy="406400"/>
          </a:xfrm>
          <a:prstGeom prst="rect">
            <a:avLst/>
          </a:prstGeom>
          <a:solidFill>
            <a:srgbClr val="E3DED1"/>
          </a:solidFill>
          <a:ln w="9525">
            <a:solidFill>
              <a:srgbClr val="969696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SimSun" pitchFamily="2" charset="-122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SimSun" pitchFamily="2" charset="-122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SimSun" pitchFamily="2" charset="-122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SimSun" pitchFamily="2" charset="-122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SimSun" pitchFamily="2" charset="-122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imSun" pitchFamily="2" charset="-122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imSun" pitchFamily="2" charset="-122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imSun" pitchFamily="2" charset="-122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imSun" pitchFamily="2" charset="-122"/>
                <a:cs typeface="Arial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20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en-US" sz="2000" b="1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en-US" sz="20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US" sz="20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endParaRPr lang="ru-RU" sz="2000" b="1" kern="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 Box 70"/>
          <p:cNvSpPr txBox="1">
            <a:spLocks noChangeArrowheads="1"/>
          </p:cNvSpPr>
          <p:nvPr/>
        </p:nvSpPr>
        <p:spPr bwMode="auto">
          <a:xfrm>
            <a:off x="2008188" y="5983288"/>
            <a:ext cx="1219200" cy="406400"/>
          </a:xfrm>
          <a:prstGeom prst="rect">
            <a:avLst/>
          </a:prstGeom>
          <a:solidFill>
            <a:srgbClr val="E3DED1"/>
          </a:solidFill>
          <a:ln w="9525">
            <a:solidFill>
              <a:srgbClr val="969696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SimSun" pitchFamily="2" charset="-122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SimSun" pitchFamily="2" charset="-122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SimSun" pitchFamily="2" charset="-122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SimSun" pitchFamily="2" charset="-122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SimSun" pitchFamily="2" charset="-122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imSun" pitchFamily="2" charset="-122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imSun" pitchFamily="2" charset="-122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imSun" pitchFamily="2" charset="-122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imSun" pitchFamily="2" charset="-122"/>
                <a:cs typeface="Arial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20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en-US" sz="2000" b="1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0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000" b="1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ru-RU" sz="2000" b="1" kern="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 Box 71"/>
          <p:cNvSpPr txBox="1">
            <a:spLocks noChangeArrowheads="1"/>
          </p:cNvSpPr>
          <p:nvPr/>
        </p:nvSpPr>
        <p:spPr bwMode="auto">
          <a:xfrm>
            <a:off x="4529138" y="5983288"/>
            <a:ext cx="1300162" cy="406400"/>
          </a:xfrm>
          <a:prstGeom prst="rect">
            <a:avLst/>
          </a:prstGeom>
          <a:solidFill>
            <a:srgbClr val="E3DED1"/>
          </a:solidFill>
          <a:ln w="9525">
            <a:solidFill>
              <a:srgbClr val="969696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SimSun" pitchFamily="2" charset="-122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SimSun" pitchFamily="2" charset="-122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SimSun" pitchFamily="2" charset="-122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SimSun" pitchFamily="2" charset="-122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SimSun" pitchFamily="2" charset="-122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imSun" pitchFamily="2" charset="-122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imSun" pitchFamily="2" charset="-122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imSun" pitchFamily="2" charset="-122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imSun" pitchFamily="2" charset="-122"/>
                <a:cs typeface="Arial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20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г) </a:t>
            </a:r>
            <a:r>
              <a:rPr lang="en-US" sz="2000" b="1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20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US" sz="20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endParaRPr lang="ru-RU" sz="2000" b="1" kern="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2919413" y="4668838"/>
            <a:ext cx="2178050" cy="415925"/>
          </a:xfrm>
          <a:prstGeom prst="rect">
            <a:avLst/>
          </a:prstGeom>
          <a:noFill/>
          <a:ln w="22225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>
                <a:solidFill>
                  <a:srgbClr val="FF0000"/>
                </a:solidFill>
                <a:latin typeface="Times New Roman"/>
              </a:rPr>
              <a:t>Неверно</a:t>
            </a:r>
            <a:endParaRPr lang="ru-RU" sz="2400" b="1" kern="0" dirty="0">
              <a:solidFill>
                <a:srgbClr val="FF0000"/>
              </a:solidFill>
              <a:latin typeface="Times New Roman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3133725" y="4668838"/>
            <a:ext cx="2097088" cy="415925"/>
          </a:xfrm>
          <a:prstGeom prst="rect">
            <a:avLst/>
          </a:prstGeom>
          <a:noFill/>
          <a:ln w="22225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>
                <a:solidFill>
                  <a:srgbClr val="00B050"/>
                </a:solidFill>
                <a:latin typeface="Times New Roman"/>
              </a:rPr>
              <a:t>Верно</a:t>
            </a:r>
            <a:endParaRPr lang="ru-RU" sz="2400" b="1" kern="0" dirty="0">
              <a:solidFill>
                <a:srgbClr val="00B050"/>
              </a:solidFill>
              <a:latin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5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0 L -0.00035 0.06111 " pathEditMode="relative" rAng="0" ptsTypes="AA">
                                      <p:cBhvr>
                                        <p:cTn id="6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3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63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0.06111 L 0.18299 0.06111 " pathEditMode="relative" rAng="0" ptsTypes="AA">
                                      <p:cBhvr>
                                        <p:cTn id="7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00"/>
                            </p:stCondLst>
                            <p:childTnLst>
                              <p:par>
                                <p:cTn id="74" presetID="64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299 0.06111 L 0.18299 -0.00556 " pathEditMode="relative" rAng="0" ptsTypes="AA">
                                      <p:cBhvr>
                                        <p:cTn id="7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10" presetClass="exit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2000"/>
                            </p:stCondLst>
                            <p:childTnLst>
                              <p:par>
                                <p:cTn id="1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3000"/>
                            </p:stCondLst>
                            <p:childTnLst>
                              <p:par>
                                <p:cTn id="1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500"/>
                            </p:stCondLst>
                            <p:childTnLst>
                              <p:par>
                                <p:cTn id="1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1000"/>
                            </p:stCondLst>
                            <p:childTnLst>
                              <p:par>
                                <p:cTn id="1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1500"/>
                            </p:stCondLst>
                            <p:childTnLst>
                              <p:par>
                                <p:cTn id="1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2000"/>
                            </p:stCondLst>
                            <p:childTnLst>
                              <p:par>
                                <p:cTn id="1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>
                      <p:stCondLst>
                        <p:cond delay="0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2000"/>
                            </p:stCondLst>
                            <p:childTnLst>
                              <p:par>
                                <p:cTn id="19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99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0" fill="hold">
                      <p:stCondLst>
                        <p:cond delay="0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2000"/>
                            </p:stCondLst>
                            <p:childTnLst>
                              <p:par>
                                <p:cTn id="206" presetID="10" presetClass="exit" presetSubtype="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209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0" fill="hold">
                      <p:stCondLst>
                        <p:cond delay="0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2000"/>
                            </p:stCondLst>
                            <p:childTnLst>
                              <p:par>
                                <p:cTn id="216" presetID="10" presetClass="exit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>
                      <p:stCondLst>
                        <p:cond delay="0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26" presetID="10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 animBg="1"/>
      <p:bldP spid="7" grpId="0" animBg="1"/>
      <p:bldP spid="8" grpId="0"/>
      <p:bldP spid="9" grpId="0"/>
      <p:bldP spid="12" grpId="0" animBg="1"/>
      <p:bldP spid="13" grpId="0"/>
      <p:bldP spid="14" grpId="0" animBg="1"/>
      <p:bldP spid="15" grpId="0" animBg="1"/>
      <p:bldP spid="16" grpId="0"/>
      <p:bldP spid="19" grpId="0" animBg="1"/>
      <p:bldP spid="20" grpId="0" animBg="1"/>
      <p:bldP spid="21" grpId="0" animBg="1"/>
      <p:bldP spid="22" grpId="0"/>
      <p:bldP spid="23" grpId="0" animBg="1"/>
      <p:bldP spid="24" grpId="0"/>
      <p:bldP spid="25" grpId="0" animBg="1"/>
      <p:bldP spid="26" grpId="0"/>
      <p:bldP spid="27" grpId="0" animBg="1"/>
      <p:bldP spid="28" grpId="0" animBg="1"/>
      <p:bldP spid="29" grpId="0" animBg="1"/>
      <p:bldP spid="30" grpId="0"/>
      <p:bldP spid="31" grpId="0" animBg="1"/>
      <p:bldP spid="32" grpId="0" animBg="1"/>
      <p:bldP spid="33" grpId="0"/>
      <p:bldP spid="34" grpId="0"/>
      <p:bldP spid="35" grpId="0" animBg="1"/>
      <p:bldP spid="35" grpId="1" animBg="1"/>
      <p:bldP spid="35" grpId="2" animBg="1"/>
      <p:bldP spid="35" grpId="3" animBg="1"/>
      <p:bldP spid="35" grpId="4" animBg="1"/>
      <p:bldP spid="36" grpId="0"/>
      <p:bldP spid="37" grpId="0"/>
      <p:bldP spid="38" grpId="0" animBg="1"/>
      <p:bldP spid="39" grpId="0" animBg="1"/>
      <p:bldP spid="40" grpId="0" animBg="1"/>
      <p:bldP spid="41" grpId="0" animBg="1"/>
      <p:bldP spid="42" grpId="0"/>
      <p:bldP spid="42" grpId="1"/>
      <p:bldP spid="42" grpId="2"/>
      <p:bldP spid="42" grpId="3"/>
      <p:bldP spid="42" grpId="4"/>
      <p:bldP spid="42" grpId="5"/>
      <p:bldP spid="43" grpId="0"/>
      <p:bldP spid="43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91000" y="4751388"/>
            <a:ext cx="285750" cy="7064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endParaRPr lang="ru-RU" sz="4000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62563" y="4751388"/>
            <a:ext cx="285750" cy="7064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endParaRPr lang="ru-RU" sz="4000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976813" y="4965700"/>
            <a:ext cx="71437" cy="71438"/>
          </a:xfrm>
          <a:prstGeom prst="ellipse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Умножение 6"/>
          <p:cNvSpPr/>
          <p:nvPr/>
        </p:nvSpPr>
        <p:spPr>
          <a:xfrm>
            <a:off x="4905375" y="5108575"/>
            <a:ext cx="214313" cy="214313"/>
          </a:xfrm>
          <a:prstGeom prst="mathMultiply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единительная линия 7"/>
          <p:cNvCxnSpPr>
            <a:cxnSpLocks noChangeShapeType="1"/>
          </p:cNvCxnSpPr>
          <p:nvPr/>
        </p:nvCxnSpPr>
        <p:spPr bwMode="auto">
          <a:xfrm rot="5400000">
            <a:off x="4869657" y="4429919"/>
            <a:ext cx="214312" cy="0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9" name="Прямая соединительная линия 8"/>
          <p:cNvCxnSpPr>
            <a:cxnSpLocks noChangeShapeType="1"/>
          </p:cNvCxnSpPr>
          <p:nvPr/>
        </p:nvCxnSpPr>
        <p:spPr bwMode="auto">
          <a:xfrm rot="5400000">
            <a:off x="4869656" y="4787107"/>
            <a:ext cx="214313" cy="0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0" name="Прямая соединительная линия 9"/>
          <p:cNvCxnSpPr>
            <a:cxnSpLocks noChangeShapeType="1"/>
          </p:cNvCxnSpPr>
          <p:nvPr/>
        </p:nvCxnSpPr>
        <p:spPr bwMode="auto">
          <a:xfrm rot="5400000">
            <a:off x="4869656" y="5501482"/>
            <a:ext cx="214313" cy="0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1" name="Прямая соединительная линия 10"/>
          <p:cNvCxnSpPr>
            <a:cxnSpLocks noChangeShapeType="1"/>
          </p:cNvCxnSpPr>
          <p:nvPr/>
        </p:nvCxnSpPr>
        <p:spPr bwMode="auto">
          <a:xfrm rot="5400000">
            <a:off x="4869657" y="5858669"/>
            <a:ext cx="214312" cy="0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</p:spPr>
      </p:cxnSp>
      <p:sp>
        <p:nvSpPr>
          <p:cNvPr id="12" name="TextBox 11"/>
          <p:cNvSpPr txBox="1"/>
          <p:nvPr/>
        </p:nvSpPr>
        <p:spPr>
          <a:xfrm>
            <a:off x="4262438" y="4037013"/>
            <a:ext cx="1285875" cy="2857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Ось симметрии</a:t>
            </a:r>
            <a:endParaRPr lang="ru-RU" sz="1200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34125" y="1071563"/>
            <a:ext cx="28575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endParaRPr lang="ru-RU" sz="2800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6190978" y="1714488"/>
            <a:ext cx="428628" cy="428628"/>
          </a:xfrm>
          <a:prstGeom prst="ellipse">
            <a:avLst/>
          </a:prstGeom>
          <a:solidFill>
            <a:srgbClr val="F79646">
              <a:lumMod val="75000"/>
              <a:alpha val="69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scene3d>
            <a:camera prst="orthographicFront"/>
            <a:lightRig rig="balanced" dir="t"/>
          </a:scene3d>
          <a:sp3d extrusionH="76200" prstMaterial="softEdge">
            <a:bevelT prst="relaxedInset"/>
            <a:extrusionClr>
              <a:srgbClr val="F79646">
                <a:lumMod val="75000"/>
              </a:srgbClr>
            </a:extrusionClr>
          </a:sp3d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191250" y="1714500"/>
            <a:ext cx="500063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048375" y="2857500"/>
            <a:ext cx="42862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1s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62688" y="2714625"/>
            <a:ext cx="35718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1400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619875" y="2357438"/>
            <a:ext cx="357188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619875" y="3679825"/>
            <a:ext cx="357188" cy="357188"/>
          </a:xfrm>
          <a:prstGeom prst="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Прямая со стрелкой 19"/>
          <p:cNvCxnSpPr>
            <a:cxnSpLocks noChangeShapeType="1"/>
          </p:cNvCxnSpPr>
          <p:nvPr/>
        </p:nvCxnSpPr>
        <p:spPr bwMode="auto">
          <a:xfrm rot="5400000" flipH="1" flipV="1">
            <a:off x="6584951" y="3857625"/>
            <a:ext cx="214312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sp>
        <p:nvSpPr>
          <p:cNvPr id="21" name="TextBox 20"/>
          <p:cNvSpPr txBox="1"/>
          <p:nvPr/>
        </p:nvSpPr>
        <p:spPr>
          <a:xfrm>
            <a:off x="6262688" y="3679825"/>
            <a:ext cx="428625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1s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Прямая со стрелкой 21"/>
          <p:cNvCxnSpPr>
            <a:cxnSpLocks noChangeShapeType="1"/>
          </p:cNvCxnSpPr>
          <p:nvPr/>
        </p:nvCxnSpPr>
        <p:spPr bwMode="auto">
          <a:xfrm rot="5400000" flipH="1" flipV="1">
            <a:off x="6584951" y="3857625"/>
            <a:ext cx="214312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sp>
        <p:nvSpPr>
          <p:cNvPr id="23" name="TextBox 22"/>
          <p:cNvSpPr txBox="1"/>
          <p:nvPr/>
        </p:nvSpPr>
        <p:spPr>
          <a:xfrm>
            <a:off x="1762125" y="1143000"/>
            <a:ext cx="28575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endParaRPr lang="ru-RU" sz="2800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1618946" y="1785926"/>
            <a:ext cx="428628" cy="428628"/>
          </a:xfrm>
          <a:prstGeom prst="ellipse">
            <a:avLst/>
          </a:prstGeom>
          <a:solidFill>
            <a:srgbClr val="F79646">
              <a:lumMod val="75000"/>
              <a:alpha val="69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scene3d>
            <a:camera prst="orthographicFront"/>
            <a:lightRig rig="balanced" dir="t"/>
          </a:scene3d>
          <a:sp3d extrusionH="76200" prstMaterial="softEdge">
            <a:bevelT prst="relaxedInset"/>
            <a:extrusionClr>
              <a:srgbClr val="F79646">
                <a:lumMod val="75000"/>
              </a:srgbClr>
            </a:extrusionClr>
          </a:sp3d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619250" y="1785938"/>
            <a:ext cx="5000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476375" y="2928938"/>
            <a:ext cx="428625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1s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690688" y="2786063"/>
            <a:ext cx="35718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1400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047875" y="2428875"/>
            <a:ext cx="357188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047875" y="3751263"/>
            <a:ext cx="357188" cy="357187"/>
          </a:xfrm>
          <a:prstGeom prst="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Прямая со стрелкой 29"/>
          <p:cNvCxnSpPr>
            <a:cxnSpLocks noChangeShapeType="1"/>
          </p:cNvCxnSpPr>
          <p:nvPr/>
        </p:nvCxnSpPr>
        <p:spPr bwMode="auto">
          <a:xfrm rot="5400000" flipH="1" flipV="1">
            <a:off x="2012950" y="3929063"/>
            <a:ext cx="214313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sp>
        <p:nvSpPr>
          <p:cNvPr id="31" name="TextBox 30"/>
          <p:cNvSpPr txBox="1"/>
          <p:nvPr/>
        </p:nvSpPr>
        <p:spPr>
          <a:xfrm>
            <a:off x="1690688" y="3751263"/>
            <a:ext cx="428625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1s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2" name="Прямая со стрелкой 31"/>
          <p:cNvCxnSpPr>
            <a:cxnSpLocks noChangeShapeType="1"/>
          </p:cNvCxnSpPr>
          <p:nvPr/>
        </p:nvCxnSpPr>
        <p:spPr bwMode="auto">
          <a:xfrm rot="5400000" flipH="1" flipV="1">
            <a:off x="2012950" y="3929063"/>
            <a:ext cx="214313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sp>
        <p:nvSpPr>
          <p:cNvPr id="33" name="TextBox 32"/>
          <p:cNvSpPr txBox="1"/>
          <p:nvPr/>
        </p:nvSpPr>
        <p:spPr>
          <a:xfrm>
            <a:off x="6200775" y="4537075"/>
            <a:ext cx="642938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2.2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203575" y="4537075"/>
            <a:ext cx="642938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.2</a:t>
            </a:r>
          </a:p>
        </p:txBody>
      </p:sp>
      <p:sp>
        <p:nvSpPr>
          <p:cNvPr id="35" name="Овал 34"/>
          <p:cNvSpPr/>
          <p:nvPr/>
        </p:nvSpPr>
        <p:spPr>
          <a:xfrm>
            <a:off x="3690938" y="4537075"/>
            <a:ext cx="1571625" cy="1143000"/>
          </a:xfrm>
          <a:prstGeom prst="ellipse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Овал 35"/>
          <p:cNvSpPr/>
          <p:nvPr/>
        </p:nvSpPr>
        <p:spPr>
          <a:xfrm>
            <a:off x="4691063" y="4537075"/>
            <a:ext cx="1571625" cy="1143000"/>
          </a:xfrm>
          <a:prstGeom prst="ellipse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Arc 12"/>
          <p:cNvSpPr>
            <a:spLocks/>
          </p:cNvSpPr>
          <p:nvPr/>
        </p:nvSpPr>
        <p:spPr bwMode="auto">
          <a:xfrm rot="3734765">
            <a:off x="1565276" y="1647825"/>
            <a:ext cx="766762" cy="985837"/>
          </a:xfrm>
          <a:custGeom>
            <a:avLst/>
            <a:gdLst>
              <a:gd name="G0" fmla="+- 3721 0 0"/>
              <a:gd name="G1" fmla="+- 21600 0 0"/>
              <a:gd name="G2" fmla="+- 21600 0 0"/>
              <a:gd name="T0" fmla="*/ 0 w 20869"/>
              <a:gd name="T1" fmla="*/ 323 h 21600"/>
              <a:gd name="T2" fmla="*/ 20869 w 20869"/>
              <a:gd name="T3" fmla="*/ 8466 h 21600"/>
              <a:gd name="T4" fmla="*/ 3721 w 20869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869" h="21600" fill="none" extrusionOk="0">
                <a:moveTo>
                  <a:pt x="-1" y="322"/>
                </a:moveTo>
                <a:cubicBezTo>
                  <a:pt x="1228" y="108"/>
                  <a:pt x="2473" y="-1"/>
                  <a:pt x="3721" y="0"/>
                </a:cubicBezTo>
                <a:cubicBezTo>
                  <a:pt x="10442" y="0"/>
                  <a:pt x="16781" y="3129"/>
                  <a:pt x="20869" y="8465"/>
                </a:cubicBezTo>
              </a:path>
              <a:path w="20869" h="21600" stroke="0" extrusionOk="0">
                <a:moveTo>
                  <a:pt x="-1" y="322"/>
                </a:moveTo>
                <a:cubicBezTo>
                  <a:pt x="1228" y="108"/>
                  <a:pt x="2473" y="-1"/>
                  <a:pt x="3721" y="0"/>
                </a:cubicBezTo>
                <a:cubicBezTo>
                  <a:pt x="10442" y="0"/>
                  <a:pt x="16781" y="3129"/>
                  <a:pt x="20869" y="8465"/>
                </a:cubicBezTo>
                <a:lnTo>
                  <a:pt x="3721" y="21600"/>
                </a:lnTo>
                <a:close/>
              </a:path>
            </a:pathLst>
          </a:custGeom>
          <a:noFill/>
          <a:ln w="381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Arc 12"/>
          <p:cNvSpPr>
            <a:spLocks/>
          </p:cNvSpPr>
          <p:nvPr/>
        </p:nvSpPr>
        <p:spPr bwMode="auto">
          <a:xfrm rot="3734765">
            <a:off x="6137275" y="1576388"/>
            <a:ext cx="766763" cy="985837"/>
          </a:xfrm>
          <a:custGeom>
            <a:avLst/>
            <a:gdLst>
              <a:gd name="G0" fmla="+- 3721 0 0"/>
              <a:gd name="G1" fmla="+- 21600 0 0"/>
              <a:gd name="G2" fmla="+- 21600 0 0"/>
              <a:gd name="T0" fmla="*/ 0 w 20869"/>
              <a:gd name="T1" fmla="*/ 323 h 21600"/>
              <a:gd name="T2" fmla="*/ 20869 w 20869"/>
              <a:gd name="T3" fmla="*/ 8466 h 21600"/>
              <a:gd name="T4" fmla="*/ 3721 w 20869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869" h="21600" fill="none" extrusionOk="0">
                <a:moveTo>
                  <a:pt x="-1" y="322"/>
                </a:moveTo>
                <a:cubicBezTo>
                  <a:pt x="1228" y="108"/>
                  <a:pt x="2473" y="-1"/>
                  <a:pt x="3721" y="0"/>
                </a:cubicBezTo>
                <a:cubicBezTo>
                  <a:pt x="10442" y="0"/>
                  <a:pt x="16781" y="3129"/>
                  <a:pt x="20869" y="8465"/>
                </a:cubicBezTo>
              </a:path>
              <a:path w="20869" h="21600" stroke="0" extrusionOk="0">
                <a:moveTo>
                  <a:pt x="-1" y="322"/>
                </a:moveTo>
                <a:cubicBezTo>
                  <a:pt x="1228" y="108"/>
                  <a:pt x="2473" y="-1"/>
                  <a:pt x="3721" y="0"/>
                </a:cubicBezTo>
                <a:cubicBezTo>
                  <a:pt x="10442" y="0"/>
                  <a:pt x="16781" y="3129"/>
                  <a:pt x="20869" y="8465"/>
                </a:cubicBezTo>
                <a:lnTo>
                  <a:pt x="3721" y="21600"/>
                </a:lnTo>
                <a:close/>
              </a:path>
            </a:pathLst>
          </a:custGeom>
          <a:noFill/>
          <a:ln w="381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0" y="115888"/>
            <a:ext cx="9144000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kern="0" dirty="0">
                <a:solidFill>
                  <a:sysClr val="window" lastClr="FFFFFF"/>
                </a:solidFill>
                <a:latin typeface="Calibri" pitchFamily="34" charset="0"/>
                <a:ea typeface="Times New Roman"/>
                <a:cs typeface="Calibri" pitchFamily="34" charset="0"/>
              </a:rPr>
              <a:t>                   </a:t>
            </a:r>
            <a:r>
              <a:rPr lang="ru-RU" sz="2400" b="1" kern="0" dirty="0">
                <a:solidFill>
                  <a:srgbClr val="800000"/>
                </a:solidFill>
                <a:latin typeface="Calibri" pitchFamily="34" charset="0"/>
                <a:ea typeface="Times New Roman"/>
                <a:cs typeface="Calibri" pitchFamily="34" charset="0"/>
              </a:rPr>
              <a:t>Схема </a:t>
            </a:r>
            <a:r>
              <a:rPr lang="ru-RU" sz="2400" b="1" kern="0" dirty="0">
                <a:solidFill>
                  <a:srgbClr val="800000"/>
                </a:solidFill>
                <a:latin typeface="Calibri" pitchFamily="34" charset="0"/>
                <a:ea typeface="Times New Roman"/>
                <a:cs typeface="Calibri" pitchFamily="34" charset="0"/>
              </a:rPr>
              <a:t>соединения </a:t>
            </a:r>
            <a:r>
              <a:rPr lang="ru-RU" sz="2400" b="1" kern="0" dirty="0">
                <a:solidFill>
                  <a:srgbClr val="800000"/>
                </a:solidFill>
                <a:latin typeface="Calibri" pitchFamily="34" charset="0"/>
                <a:ea typeface="Times New Roman"/>
                <a:cs typeface="Calibri" pitchFamily="34" charset="0"/>
              </a:rPr>
              <a:t>атомов</a:t>
            </a:r>
            <a:r>
              <a:rPr lang="en-US" sz="2400" b="1" kern="0" dirty="0">
                <a:solidFill>
                  <a:srgbClr val="800000"/>
                </a:solidFill>
                <a:latin typeface="Calibri" pitchFamily="34" charset="0"/>
                <a:ea typeface="Times New Roman"/>
                <a:cs typeface="Calibri" pitchFamily="34" charset="0"/>
              </a:rPr>
              <a:t> </a:t>
            </a:r>
            <a:r>
              <a:rPr lang="ru-RU" sz="2400" b="1" kern="0" dirty="0">
                <a:solidFill>
                  <a:srgbClr val="800000"/>
                </a:solidFill>
                <a:latin typeface="Calibri" pitchFamily="34" charset="0"/>
                <a:ea typeface="Times New Roman"/>
                <a:cs typeface="Calibri" pitchFamily="34" charset="0"/>
              </a:rPr>
              <a:t>водорода в </a:t>
            </a:r>
            <a:r>
              <a:rPr lang="ru-RU" sz="2400" b="1" kern="0" dirty="0">
                <a:solidFill>
                  <a:srgbClr val="800000"/>
                </a:solidFill>
                <a:latin typeface="Calibri" pitchFamily="34" charset="0"/>
                <a:ea typeface="Times New Roman"/>
                <a:cs typeface="Calibri" pitchFamily="34" charset="0"/>
              </a:rPr>
              <a:t>молекулу</a:t>
            </a:r>
            <a:endParaRPr lang="ru-RU" sz="2400" b="1" kern="0" dirty="0">
              <a:solidFill>
                <a:srgbClr val="800000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5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000"/>
                            </p:stCondLst>
                            <p:childTnLst>
                              <p:par>
                                <p:cTn id="7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4500"/>
                            </p:stCondLst>
                            <p:childTnLst>
                              <p:par>
                                <p:cTn id="7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500"/>
                            </p:stCondLst>
                            <p:childTnLst>
                              <p:par>
                                <p:cTn id="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500"/>
                            </p:stCondLst>
                            <p:childTnLst>
                              <p:par>
                                <p:cTn id="10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1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0.0007 L 0.31545 0.18937 " pathEditMode="relative" rAng="0" ptsTypes="AA">
                                      <p:cBhvr>
                                        <p:cTn id="11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00" y="9400"/>
                                    </p:animMotion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500"/>
                            </p:stCondLst>
                            <p:childTnLst>
                              <p:par>
                                <p:cTn id="1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6000"/>
                            </p:stCondLst>
                            <p:childTnLst>
                              <p:par>
                                <p:cTn id="12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47 0.00046 L -0.18455 0.15792 " pathEditMode="relative" ptsTypes="AA">
                                      <p:cBhvr>
                                        <p:cTn id="12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8000"/>
                            </p:stCondLst>
                            <p:childTnLst>
                              <p:par>
                                <p:cTn id="1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8500"/>
                            </p:stCondLst>
                            <p:childTnLst>
                              <p:par>
                                <p:cTn id="137" presetID="10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9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9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0900"/>
                            </p:stCondLst>
                            <p:childTnLst>
                              <p:par>
                                <p:cTn id="1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 animBg="1"/>
      <p:bldP spid="12" grpId="0"/>
      <p:bldP spid="13" grpId="0"/>
      <p:bldP spid="15" grpId="0"/>
      <p:bldP spid="16" grpId="0"/>
      <p:bldP spid="17" grpId="0"/>
      <p:bldP spid="18" grpId="0"/>
      <p:bldP spid="19" grpId="0" animBg="1"/>
      <p:bldP spid="21" grpId="0"/>
      <p:bldP spid="23" grpId="0"/>
      <p:bldP spid="25" grpId="0"/>
      <p:bldP spid="26" grpId="0"/>
      <p:bldP spid="27" grpId="0"/>
      <p:bldP spid="28" grpId="0"/>
      <p:bldP spid="29" grpId="0" animBg="1"/>
      <p:bldP spid="31" grpId="0"/>
      <p:bldP spid="33" grpId="0"/>
      <p:bldP spid="34" grpId="0"/>
      <p:bldP spid="35" grpId="0" animBg="1"/>
      <p:bldP spid="36" grpId="0" animBg="1"/>
      <p:bldP spid="37" grpId="0" animBg="1"/>
      <p:bldP spid="3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90938" y="5143500"/>
            <a:ext cx="28575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endParaRPr lang="ru-RU" sz="4000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40300" y="5143500"/>
            <a:ext cx="28575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endParaRPr lang="ru-RU" sz="4000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476750" y="5357813"/>
            <a:ext cx="71438" cy="71437"/>
          </a:xfrm>
          <a:prstGeom prst="ellipse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5048250" y="5143500"/>
            <a:ext cx="71438" cy="71438"/>
          </a:xfrm>
          <a:prstGeom prst="ellipse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5262563" y="5143500"/>
            <a:ext cx="71437" cy="71438"/>
          </a:xfrm>
          <a:prstGeom prst="ellipse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405438" y="5357813"/>
            <a:ext cx="71437" cy="71437"/>
          </a:xfrm>
          <a:prstGeom prst="ellipse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5405438" y="5572125"/>
            <a:ext cx="71437" cy="71438"/>
          </a:xfrm>
          <a:prstGeom prst="ellipse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5275263" y="5746750"/>
            <a:ext cx="71437" cy="71438"/>
          </a:xfrm>
          <a:prstGeom prst="ellipse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5048250" y="5746750"/>
            <a:ext cx="71438" cy="71438"/>
          </a:xfrm>
          <a:prstGeom prst="ellipse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Умножение 10"/>
          <p:cNvSpPr/>
          <p:nvPr/>
        </p:nvSpPr>
        <p:spPr>
          <a:xfrm>
            <a:off x="4405313" y="5500688"/>
            <a:ext cx="214312" cy="214312"/>
          </a:xfrm>
          <a:prstGeom prst="mathMultiply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единительная линия 11"/>
          <p:cNvCxnSpPr>
            <a:cxnSpLocks noChangeShapeType="1"/>
          </p:cNvCxnSpPr>
          <p:nvPr/>
        </p:nvCxnSpPr>
        <p:spPr bwMode="auto">
          <a:xfrm rot="5400000">
            <a:off x="4369593" y="4822032"/>
            <a:ext cx="214313" cy="0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3" name="Прямая соединительная линия 12"/>
          <p:cNvCxnSpPr>
            <a:cxnSpLocks noChangeShapeType="1"/>
          </p:cNvCxnSpPr>
          <p:nvPr/>
        </p:nvCxnSpPr>
        <p:spPr bwMode="auto">
          <a:xfrm rot="5400000">
            <a:off x="4369594" y="5179219"/>
            <a:ext cx="214312" cy="0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4" name="Прямая соединительная линия 13"/>
          <p:cNvCxnSpPr>
            <a:cxnSpLocks noChangeShapeType="1"/>
          </p:cNvCxnSpPr>
          <p:nvPr/>
        </p:nvCxnSpPr>
        <p:spPr bwMode="auto">
          <a:xfrm rot="5400000">
            <a:off x="4369594" y="5893594"/>
            <a:ext cx="214312" cy="0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5" name="Прямая соединительная линия 14"/>
          <p:cNvCxnSpPr>
            <a:cxnSpLocks noChangeShapeType="1"/>
          </p:cNvCxnSpPr>
          <p:nvPr/>
        </p:nvCxnSpPr>
        <p:spPr bwMode="auto">
          <a:xfrm rot="5400000">
            <a:off x="4369593" y="6250782"/>
            <a:ext cx="214313" cy="0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</p:spPr>
      </p:cxnSp>
      <p:sp>
        <p:nvSpPr>
          <p:cNvPr id="16" name="TextBox 15"/>
          <p:cNvSpPr txBox="1"/>
          <p:nvPr/>
        </p:nvSpPr>
        <p:spPr>
          <a:xfrm>
            <a:off x="3762375" y="4429125"/>
            <a:ext cx="1285875" cy="2857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Ось симметрии</a:t>
            </a:r>
            <a:endParaRPr lang="ru-RU" sz="1200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Умножение 16"/>
          <p:cNvSpPr/>
          <p:nvPr/>
        </p:nvSpPr>
        <p:spPr>
          <a:xfrm>
            <a:off x="3690938" y="5715000"/>
            <a:ext cx="214312" cy="214313"/>
          </a:xfrm>
          <a:prstGeom prst="mathMultiply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Умножение 17"/>
          <p:cNvSpPr/>
          <p:nvPr/>
        </p:nvSpPr>
        <p:spPr>
          <a:xfrm>
            <a:off x="3905250" y="5715000"/>
            <a:ext cx="214313" cy="214313"/>
          </a:xfrm>
          <a:prstGeom prst="mathMultiply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Умножение 18"/>
          <p:cNvSpPr/>
          <p:nvPr/>
        </p:nvSpPr>
        <p:spPr>
          <a:xfrm>
            <a:off x="3548063" y="5500688"/>
            <a:ext cx="214312" cy="214312"/>
          </a:xfrm>
          <a:prstGeom prst="mathMultiply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Умножение 19"/>
          <p:cNvSpPr/>
          <p:nvPr/>
        </p:nvSpPr>
        <p:spPr>
          <a:xfrm>
            <a:off x="3548063" y="5286375"/>
            <a:ext cx="214312" cy="214313"/>
          </a:xfrm>
          <a:prstGeom prst="mathMultiply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Умножение 20"/>
          <p:cNvSpPr/>
          <p:nvPr/>
        </p:nvSpPr>
        <p:spPr>
          <a:xfrm>
            <a:off x="3905250" y="5072063"/>
            <a:ext cx="214313" cy="214312"/>
          </a:xfrm>
          <a:prstGeom prst="mathMultiply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334125" y="1071563"/>
            <a:ext cx="28575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endParaRPr lang="ru-RU" sz="2800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6190978" y="1714488"/>
            <a:ext cx="428628" cy="428628"/>
          </a:xfrm>
          <a:prstGeom prst="ellipse">
            <a:avLst/>
          </a:prstGeom>
          <a:solidFill>
            <a:srgbClr val="F79646">
              <a:lumMod val="75000"/>
              <a:alpha val="69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scene3d>
            <a:camera prst="orthographicFront"/>
            <a:lightRig rig="balanced" dir="t"/>
          </a:scene3d>
          <a:sp3d extrusionH="76200" prstMaterial="softEdge">
            <a:bevelT prst="relaxedInset"/>
            <a:extrusionClr>
              <a:srgbClr val="F79646">
                <a:lumMod val="75000"/>
              </a:srgbClr>
            </a:extrusionClr>
          </a:sp3d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191250" y="1714500"/>
            <a:ext cx="500063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+9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048375" y="2857500"/>
            <a:ext cx="42862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1s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477000" y="2857500"/>
            <a:ext cx="42862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905625" y="2857500"/>
            <a:ext cx="42862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262688" y="2714625"/>
            <a:ext cx="35718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1400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691313" y="2714625"/>
            <a:ext cx="35718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1400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191375" y="2714625"/>
            <a:ext cx="357188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1400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619875" y="2357438"/>
            <a:ext cx="357188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977063" y="2357438"/>
            <a:ext cx="357187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6119813" y="4071938"/>
            <a:ext cx="357187" cy="357187"/>
          </a:xfrm>
          <a:prstGeom prst="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4" name="Прямая со стрелкой 33"/>
          <p:cNvCxnSpPr>
            <a:cxnSpLocks noChangeShapeType="1"/>
          </p:cNvCxnSpPr>
          <p:nvPr/>
        </p:nvCxnSpPr>
        <p:spPr bwMode="auto">
          <a:xfrm rot="5400000" flipH="1" flipV="1">
            <a:off x="6084887" y="4249738"/>
            <a:ext cx="214313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35" name="Прямая со стрелкой 34"/>
          <p:cNvCxnSpPr>
            <a:cxnSpLocks noChangeShapeType="1"/>
          </p:cNvCxnSpPr>
          <p:nvPr/>
        </p:nvCxnSpPr>
        <p:spPr bwMode="auto">
          <a:xfrm rot="5400000">
            <a:off x="6227762" y="4249738"/>
            <a:ext cx="214313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36" name="Прямая со стрелкой 35"/>
          <p:cNvCxnSpPr>
            <a:cxnSpLocks noChangeShapeType="1"/>
          </p:cNvCxnSpPr>
          <p:nvPr/>
        </p:nvCxnSpPr>
        <p:spPr bwMode="auto">
          <a:xfrm rot="5400000" flipH="1" flipV="1">
            <a:off x="6442076" y="3892550"/>
            <a:ext cx="214312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37" name="Прямая со стрелкой 36"/>
          <p:cNvCxnSpPr>
            <a:cxnSpLocks noChangeShapeType="1"/>
          </p:cNvCxnSpPr>
          <p:nvPr/>
        </p:nvCxnSpPr>
        <p:spPr bwMode="auto">
          <a:xfrm rot="5400000">
            <a:off x="6584951" y="3892550"/>
            <a:ext cx="214312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sp>
        <p:nvSpPr>
          <p:cNvPr id="38" name="Прямоугольник 37"/>
          <p:cNvSpPr/>
          <p:nvPr/>
        </p:nvSpPr>
        <p:spPr>
          <a:xfrm>
            <a:off x="6477000" y="3714750"/>
            <a:ext cx="357188" cy="357188"/>
          </a:xfrm>
          <a:prstGeom prst="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6834188" y="3357563"/>
            <a:ext cx="357187" cy="357187"/>
          </a:xfrm>
          <a:prstGeom prst="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7191375" y="3357563"/>
            <a:ext cx="357188" cy="357187"/>
          </a:xfrm>
          <a:prstGeom prst="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7548563" y="3357563"/>
            <a:ext cx="357187" cy="357187"/>
          </a:xfrm>
          <a:prstGeom prst="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2" name="Прямая со стрелкой 41"/>
          <p:cNvCxnSpPr>
            <a:cxnSpLocks noChangeShapeType="1"/>
          </p:cNvCxnSpPr>
          <p:nvPr/>
        </p:nvCxnSpPr>
        <p:spPr bwMode="auto">
          <a:xfrm rot="5400000" flipH="1" flipV="1">
            <a:off x="6799262" y="3535363"/>
            <a:ext cx="214313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43" name="Прямая со стрелкой 42"/>
          <p:cNvCxnSpPr>
            <a:cxnSpLocks noChangeShapeType="1"/>
          </p:cNvCxnSpPr>
          <p:nvPr/>
        </p:nvCxnSpPr>
        <p:spPr bwMode="auto">
          <a:xfrm rot="5400000">
            <a:off x="6942137" y="3535363"/>
            <a:ext cx="214313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44" name="Прямая со стрелкой 43"/>
          <p:cNvCxnSpPr>
            <a:cxnSpLocks noChangeShapeType="1"/>
          </p:cNvCxnSpPr>
          <p:nvPr/>
        </p:nvCxnSpPr>
        <p:spPr bwMode="auto">
          <a:xfrm rot="5400000" flipH="1" flipV="1">
            <a:off x="7156450" y="3535363"/>
            <a:ext cx="214313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45" name="Прямая со стрелкой 44"/>
          <p:cNvCxnSpPr>
            <a:cxnSpLocks noChangeShapeType="1"/>
          </p:cNvCxnSpPr>
          <p:nvPr/>
        </p:nvCxnSpPr>
        <p:spPr bwMode="auto">
          <a:xfrm rot="5400000">
            <a:off x="7299325" y="3535363"/>
            <a:ext cx="214313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46" name="Прямая со стрелкой 45"/>
          <p:cNvCxnSpPr>
            <a:cxnSpLocks noChangeShapeType="1"/>
          </p:cNvCxnSpPr>
          <p:nvPr/>
        </p:nvCxnSpPr>
        <p:spPr bwMode="auto">
          <a:xfrm rot="5400000" flipH="1" flipV="1">
            <a:off x="7513637" y="3535363"/>
            <a:ext cx="214313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sp>
        <p:nvSpPr>
          <p:cNvPr id="47" name="TextBox 46"/>
          <p:cNvSpPr txBox="1"/>
          <p:nvPr/>
        </p:nvSpPr>
        <p:spPr>
          <a:xfrm>
            <a:off x="5762625" y="4071938"/>
            <a:ext cx="428625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1s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119813" y="3714750"/>
            <a:ext cx="42862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477000" y="3357563"/>
            <a:ext cx="428625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0" name="Прямая со стрелкой 49"/>
          <p:cNvCxnSpPr>
            <a:cxnSpLocks noChangeShapeType="1"/>
          </p:cNvCxnSpPr>
          <p:nvPr/>
        </p:nvCxnSpPr>
        <p:spPr bwMode="auto">
          <a:xfrm rot="5400000" flipH="1" flipV="1">
            <a:off x="6084887" y="4249738"/>
            <a:ext cx="214313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51" name="Прямая со стрелкой 50"/>
          <p:cNvCxnSpPr>
            <a:cxnSpLocks noChangeShapeType="1"/>
          </p:cNvCxnSpPr>
          <p:nvPr/>
        </p:nvCxnSpPr>
        <p:spPr bwMode="auto">
          <a:xfrm rot="5400000">
            <a:off x="6227762" y="4249738"/>
            <a:ext cx="214313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52" name="Прямая со стрелкой 51"/>
          <p:cNvCxnSpPr>
            <a:cxnSpLocks noChangeShapeType="1"/>
          </p:cNvCxnSpPr>
          <p:nvPr/>
        </p:nvCxnSpPr>
        <p:spPr bwMode="auto">
          <a:xfrm rot="5400000" flipH="1" flipV="1">
            <a:off x="6442076" y="3892550"/>
            <a:ext cx="214312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53" name="Прямая со стрелкой 52"/>
          <p:cNvCxnSpPr>
            <a:cxnSpLocks noChangeShapeType="1"/>
          </p:cNvCxnSpPr>
          <p:nvPr/>
        </p:nvCxnSpPr>
        <p:spPr bwMode="auto">
          <a:xfrm rot="5400000">
            <a:off x="6584951" y="3892550"/>
            <a:ext cx="214312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54" name="Прямая со стрелкой 53"/>
          <p:cNvCxnSpPr>
            <a:cxnSpLocks noChangeShapeType="1"/>
          </p:cNvCxnSpPr>
          <p:nvPr/>
        </p:nvCxnSpPr>
        <p:spPr bwMode="auto">
          <a:xfrm rot="5400000" flipH="1" flipV="1">
            <a:off x="6799262" y="3535363"/>
            <a:ext cx="214313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55" name="Прямая со стрелкой 54"/>
          <p:cNvCxnSpPr>
            <a:cxnSpLocks noChangeShapeType="1"/>
          </p:cNvCxnSpPr>
          <p:nvPr/>
        </p:nvCxnSpPr>
        <p:spPr bwMode="auto">
          <a:xfrm rot="5400000" flipH="1" flipV="1">
            <a:off x="7156450" y="3535363"/>
            <a:ext cx="214313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56" name="Прямая со стрелкой 55"/>
          <p:cNvCxnSpPr>
            <a:cxnSpLocks noChangeShapeType="1"/>
          </p:cNvCxnSpPr>
          <p:nvPr/>
        </p:nvCxnSpPr>
        <p:spPr bwMode="auto">
          <a:xfrm rot="5400000" flipH="1" flipV="1">
            <a:off x="7513637" y="3535363"/>
            <a:ext cx="214313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57" name="Прямая со стрелкой 56"/>
          <p:cNvCxnSpPr>
            <a:cxnSpLocks noChangeShapeType="1"/>
          </p:cNvCxnSpPr>
          <p:nvPr/>
        </p:nvCxnSpPr>
        <p:spPr bwMode="auto">
          <a:xfrm rot="5400000">
            <a:off x="6942137" y="3535363"/>
            <a:ext cx="214313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58" name="Прямая со стрелкой 57"/>
          <p:cNvCxnSpPr>
            <a:cxnSpLocks noChangeShapeType="1"/>
          </p:cNvCxnSpPr>
          <p:nvPr/>
        </p:nvCxnSpPr>
        <p:spPr bwMode="auto">
          <a:xfrm rot="5400000">
            <a:off x="7299325" y="3535363"/>
            <a:ext cx="214313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sp>
        <p:nvSpPr>
          <p:cNvPr id="59" name="TextBox 58"/>
          <p:cNvSpPr txBox="1"/>
          <p:nvPr/>
        </p:nvSpPr>
        <p:spPr>
          <a:xfrm>
            <a:off x="1762125" y="1143000"/>
            <a:ext cx="28575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endParaRPr lang="ru-RU" sz="2800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Овал 59"/>
          <p:cNvSpPr/>
          <p:nvPr/>
        </p:nvSpPr>
        <p:spPr>
          <a:xfrm>
            <a:off x="1618946" y="1785926"/>
            <a:ext cx="428628" cy="428628"/>
          </a:xfrm>
          <a:prstGeom prst="ellipse">
            <a:avLst/>
          </a:prstGeom>
          <a:solidFill>
            <a:srgbClr val="F79646">
              <a:lumMod val="75000"/>
              <a:alpha val="69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scene3d>
            <a:camera prst="orthographicFront"/>
            <a:lightRig rig="balanced" dir="t"/>
          </a:scene3d>
          <a:sp3d extrusionH="76200" prstMaterial="softEdge">
            <a:bevelT prst="relaxedInset"/>
            <a:extrusionClr>
              <a:srgbClr val="F79646">
                <a:lumMod val="75000"/>
              </a:srgbClr>
            </a:extrusionClr>
          </a:sp3d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619250" y="1785938"/>
            <a:ext cx="5000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+9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1476375" y="2928938"/>
            <a:ext cx="428625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1s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905000" y="2928938"/>
            <a:ext cx="428625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2333625" y="2928938"/>
            <a:ext cx="428625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690688" y="2786063"/>
            <a:ext cx="35718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1400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2119313" y="2786063"/>
            <a:ext cx="35718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1400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2619375" y="2786063"/>
            <a:ext cx="357188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1400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047875" y="2428875"/>
            <a:ext cx="357188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2405063" y="2428875"/>
            <a:ext cx="357187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1547813" y="4143375"/>
            <a:ext cx="357187" cy="357188"/>
          </a:xfrm>
          <a:prstGeom prst="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1" name="Прямая со стрелкой 70"/>
          <p:cNvCxnSpPr>
            <a:cxnSpLocks noChangeShapeType="1"/>
          </p:cNvCxnSpPr>
          <p:nvPr/>
        </p:nvCxnSpPr>
        <p:spPr bwMode="auto">
          <a:xfrm rot="5400000" flipH="1" flipV="1">
            <a:off x="1512888" y="4321175"/>
            <a:ext cx="214312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72" name="Прямая со стрелкой 71"/>
          <p:cNvCxnSpPr>
            <a:cxnSpLocks noChangeShapeType="1"/>
          </p:cNvCxnSpPr>
          <p:nvPr/>
        </p:nvCxnSpPr>
        <p:spPr bwMode="auto">
          <a:xfrm rot="5400000">
            <a:off x="1655763" y="4321175"/>
            <a:ext cx="214312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73" name="Прямая со стрелкой 72"/>
          <p:cNvCxnSpPr>
            <a:cxnSpLocks noChangeShapeType="1"/>
          </p:cNvCxnSpPr>
          <p:nvPr/>
        </p:nvCxnSpPr>
        <p:spPr bwMode="auto">
          <a:xfrm rot="5400000" flipH="1" flipV="1">
            <a:off x="1870075" y="3963988"/>
            <a:ext cx="214313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74" name="Прямая со стрелкой 73"/>
          <p:cNvCxnSpPr>
            <a:cxnSpLocks noChangeShapeType="1"/>
          </p:cNvCxnSpPr>
          <p:nvPr/>
        </p:nvCxnSpPr>
        <p:spPr bwMode="auto">
          <a:xfrm rot="5400000">
            <a:off x="2012950" y="3963988"/>
            <a:ext cx="214313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sp>
        <p:nvSpPr>
          <p:cNvPr id="75" name="Прямоугольник 74"/>
          <p:cNvSpPr/>
          <p:nvPr/>
        </p:nvSpPr>
        <p:spPr>
          <a:xfrm>
            <a:off x="1905000" y="3786188"/>
            <a:ext cx="357188" cy="357187"/>
          </a:xfrm>
          <a:prstGeom prst="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2262188" y="3429000"/>
            <a:ext cx="357187" cy="357188"/>
          </a:xfrm>
          <a:prstGeom prst="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2619375" y="3429000"/>
            <a:ext cx="357188" cy="357188"/>
          </a:xfrm>
          <a:prstGeom prst="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2976563" y="3429000"/>
            <a:ext cx="357187" cy="357188"/>
          </a:xfrm>
          <a:prstGeom prst="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9" name="Прямая со стрелкой 78"/>
          <p:cNvCxnSpPr>
            <a:cxnSpLocks noChangeShapeType="1"/>
          </p:cNvCxnSpPr>
          <p:nvPr/>
        </p:nvCxnSpPr>
        <p:spPr bwMode="auto">
          <a:xfrm rot="5400000" flipH="1" flipV="1">
            <a:off x="2227263" y="3606800"/>
            <a:ext cx="214312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80" name="Прямая со стрелкой 79"/>
          <p:cNvCxnSpPr>
            <a:cxnSpLocks noChangeShapeType="1"/>
          </p:cNvCxnSpPr>
          <p:nvPr/>
        </p:nvCxnSpPr>
        <p:spPr bwMode="auto">
          <a:xfrm rot="5400000">
            <a:off x="2370138" y="3606800"/>
            <a:ext cx="214312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81" name="Прямая со стрелкой 80"/>
          <p:cNvCxnSpPr>
            <a:cxnSpLocks noChangeShapeType="1"/>
          </p:cNvCxnSpPr>
          <p:nvPr/>
        </p:nvCxnSpPr>
        <p:spPr bwMode="auto">
          <a:xfrm rot="5400000" flipH="1" flipV="1">
            <a:off x="2584451" y="3606800"/>
            <a:ext cx="214312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82" name="Прямая со стрелкой 81"/>
          <p:cNvCxnSpPr>
            <a:cxnSpLocks noChangeShapeType="1"/>
          </p:cNvCxnSpPr>
          <p:nvPr/>
        </p:nvCxnSpPr>
        <p:spPr bwMode="auto">
          <a:xfrm rot="5400000">
            <a:off x="2727326" y="3606800"/>
            <a:ext cx="214312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83" name="Прямая со стрелкой 82"/>
          <p:cNvCxnSpPr>
            <a:cxnSpLocks noChangeShapeType="1"/>
          </p:cNvCxnSpPr>
          <p:nvPr/>
        </p:nvCxnSpPr>
        <p:spPr bwMode="auto">
          <a:xfrm rot="5400000" flipH="1" flipV="1">
            <a:off x="2941638" y="3606800"/>
            <a:ext cx="214312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sp>
        <p:nvSpPr>
          <p:cNvPr id="84" name="TextBox 83"/>
          <p:cNvSpPr txBox="1"/>
          <p:nvPr/>
        </p:nvSpPr>
        <p:spPr>
          <a:xfrm>
            <a:off x="1190625" y="4143375"/>
            <a:ext cx="42862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1s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1547813" y="3786188"/>
            <a:ext cx="428625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1905000" y="3429000"/>
            <a:ext cx="42862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7" name="Прямая со стрелкой 86"/>
          <p:cNvCxnSpPr>
            <a:cxnSpLocks noChangeShapeType="1"/>
          </p:cNvCxnSpPr>
          <p:nvPr/>
        </p:nvCxnSpPr>
        <p:spPr bwMode="auto">
          <a:xfrm rot="5400000" flipH="1" flipV="1">
            <a:off x="1512888" y="4321175"/>
            <a:ext cx="214312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88" name="Прямая со стрелкой 87"/>
          <p:cNvCxnSpPr>
            <a:cxnSpLocks noChangeShapeType="1"/>
          </p:cNvCxnSpPr>
          <p:nvPr/>
        </p:nvCxnSpPr>
        <p:spPr bwMode="auto">
          <a:xfrm rot="5400000">
            <a:off x="1655763" y="4321175"/>
            <a:ext cx="214312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89" name="Прямая со стрелкой 88"/>
          <p:cNvCxnSpPr>
            <a:cxnSpLocks noChangeShapeType="1"/>
          </p:cNvCxnSpPr>
          <p:nvPr/>
        </p:nvCxnSpPr>
        <p:spPr bwMode="auto">
          <a:xfrm rot="5400000" flipH="1" flipV="1">
            <a:off x="1870075" y="3963988"/>
            <a:ext cx="214313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90" name="Прямая со стрелкой 89"/>
          <p:cNvCxnSpPr>
            <a:cxnSpLocks noChangeShapeType="1"/>
          </p:cNvCxnSpPr>
          <p:nvPr/>
        </p:nvCxnSpPr>
        <p:spPr bwMode="auto">
          <a:xfrm rot="5400000">
            <a:off x="2012950" y="3963988"/>
            <a:ext cx="214313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91" name="Прямая со стрелкой 90"/>
          <p:cNvCxnSpPr>
            <a:cxnSpLocks noChangeShapeType="1"/>
          </p:cNvCxnSpPr>
          <p:nvPr/>
        </p:nvCxnSpPr>
        <p:spPr bwMode="auto">
          <a:xfrm rot="5400000" flipH="1" flipV="1">
            <a:off x="2227263" y="3606800"/>
            <a:ext cx="214312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92" name="Прямая со стрелкой 91"/>
          <p:cNvCxnSpPr>
            <a:cxnSpLocks noChangeShapeType="1"/>
          </p:cNvCxnSpPr>
          <p:nvPr/>
        </p:nvCxnSpPr>
        <p:spPr bwMode="auto">
          <a:xfrm rot="5400000" flipH="1" flipV="1">
            <a:off x="2584451" y="3606800"/>
            <a:ext cx="214312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93" name="Прямая со стрелкой 92"/>
          <p:cNvCxnSpPr>
            <a:cxnSpLocks noChangeShapeType="1"/>
          </p:cNvCxnSpPr>
          <p:nvPr/>
        </p:nvCxnSpPr>
        <p:spPr bwMode="auto">
          <a:xfrm rot="5400000" flipH="1" flipV="1">
            <a:off x="2941638" y="3606800"/>
            <a:ext cx="214312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94" name="Прямая со стрелкой 93"/>
          <p:cNvCxnSpPr>
            <a:cxnSpLocks noChangeShapeType="1"/>
          </p:cNvCxnSpPr>
          <p:nvPr/>
        </p:nvCxnSpPr>
        <p:spPr bwMode="auto">
          <a:xfrm rot="5400000">
            <a:off x="2370138" y="3606800"/>
            <a:ext cx="214312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95" name="Прямая со стрелкой 94"/>
          <p:cNvCxnSpPr>
            <a:cxnSpLocks noChangeShapeType="1"/>
          </p:cNvCxnSpPr>
          <p:nvPr/>
        </p:nvCxnSpPr>
        <p:spPr bwMode="auto">
          <a:xfrm rot="5400000">
            <a:off x="2727326" y="3606800"/>
            <a:ext cx="214312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sp>
        <p:nvSpPr>
          <p:cNvPr id="96" name="Умножение 95"/>
          <p:cNvSpPr/>
          <p:nvPr/>
        </p:nvSpPr>
        <p:spPr>
          <a:xfrm>
            <a:off x="3690938" y="5072063"/>
            <a:ext cx="214312" cy="214312"/>
          </a:xfrm>
          <a:prstGeom prst="mathMultiply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5762625" y="4929188"/>
            <a:ext cx="642938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3.98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2582863" y="4929188"/>
            <a:ext cx="642937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3.98</a:t>
            </a:r>
          </a:p>
        </p:txBody>
      </p:sp>
      <p:sp>
        <p:nvSpPr>
          <p:cNvPr id="99" name="Овал 98"/>
          <p:cNvSpPr/>
          <p:nvPr/>
        </p:nvSpPr>
        <p:spPr>
          <a:xfrm>
            <a:off x="3190875" y="4929188"/>
            <a:ext cx="1571625" cy="1143000"/>
          </a:xfrm>
          <a:prstGeom prst="ellipse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0" name="Овал 99"/>
          <p:cNvSpPr/>
          <p:nvPr/>
        </p:nvSpPr>
        <p:spPr>
          <a:xfrm>
            <a:off x="4191000" y="4929188"/>
            <a:ext cx="1571625" cy="1143000"/>
          </a:xfrm>
          <a:prstGeom prst="ellipse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1" name="Arc 12"/>
          <p:cNvSpPr>
            <a:spLocks/>
          </p:cNvSpPr>
          <p:nvPr/>
        </p:nvSpPr>
        <p:spPr bwMode="auto">
          <a:xfrm rot="3734765">
            <a:off x="1565276" y="1647825"/>
            <a:ext cx="766762" cy="985837"/>
          </a:xfrm>
          <a:custGeom>
            <a:avLst/>
            <a:gdLst>
              <a:gd name="G0" fmla="+- 3721 0 0"/>
              <a:gd name="G1" fmla="+- 21600 0 0"/>
              <a:gd name="G2" fmla="+- 21600 0 0"/>
              <a:gd name="T0" fmla="*/ 0 w 20869"/>
              <a:gd name="T1" fmla="*/ 323 h 21600"/>
              <a:gd name="T2" fmla="*/ 20869 w 20869"/>
              <a:gd name="T3" fmla="*/ 8466 h 21600"/>
              <a:gd name="T4" fmla="*/ 3721 w 20869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869" h="21600" fill="none" extrusionOk="0">
                <a:moveTo>
                  <a:pt x="-1" y="322"/>
                </a:moveTo>
                <a:cubicBezTo>
                  <a:pt x="1228" y="108"/>
                  <a:pt x="2473" y="-1"/>
                  <a:pt x="3721" y="0"/>
                </a:cubicBezTo>
                <a:cubicBezTo>
                  <a:pt x="10442" y="0"/>
                  <a:pt x="16781" y="3129"/>
                  <a:pt x="20869" y="8465"/>
                </a:cubicBezTo>
              </a:path>
              <a:path w="20869" h="21600" stroke="0" extrusionOk="0">
                <a:moveTo>
                  <a:pt x="-1" y="322"/>
                </a:moveTo>
                <a:cubicBezTo>
                  <a:pt x="1228" y="108"/>
                  <a:pt x="2473" y="-1"/>
                  <a:pt x="3721" y="0"/>
                </a:cubicBezTo>
                <a:cubicBezTo>
                  <a:pt x="10442" y="0"/>
                  <a:pt x="16781" y="3129"/>
                  <a:pt x="20869" y="8465"/>
                </a:cubicBezTo>
                <a:lnTo>
                  <a:pt x="3721" y="21600"/>
                </a:lnTo>
                <a:close/>
              </a:path>
            </a:pathLst>
          </a:custGeom>
          <a:noFill/>
          <a:ln w="381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" name="Arc 12"/>
          <p:cNvSpPr>
            <a:spLocks/>
          </p:cNvSpPr>
          <p:nvPr/>
        </p:nvSpPr>
        <p:spPr bwMode="auto">
          <a:xfrm rot="3734765">
            <a:off x="1922463" y="1647825"/>
            <a:ext cx="766762" cy="985838"/>
          </a:xfrm>
          <a:custGeom>
            <a:avLst/>
            <a:gdLst>
              <a:gd name="G0" fmla="+- 3721 0 0"/>
              <a:gd name="G1" fmla="+- 21600 0 0"/>
              <a:gd name="G2" fmla="+- 21600 0 0"/>
              <a:gd name="T0" fmla="*/ 0 w 20869"/>
              <a:gd name="T1" fmla="*/ 323 h 21600"/>
              <a:gd name="T2" fmla="*/ 20869 w 20869"/>
              <a:gd name="T3" fmla="*/ 8466 h 21600"/>
              <a:gd name="T4" fmla="*/ 3721 w 20869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869" h="21600" fill="none" extrusionOk="0">
                <a:moveTo>
                  <a:pt x="-1" y="322"/>
                </a:moveTo>
                <a:cubicBezTo>
                  <a:pt x="1228" y="108"/>
                  <a:pt x="2473" y="-1"/>
                  <a:pt x="3721" y="0"/>
                </a:cubicBezTo>
                <a:cubicBezTo>
                  <a:pt x="10442" y="0"/>
                  <a:pt x="16781" y="3129"/>
                  <a:pt x="20869" y="8465"/>
                </a:cubicBezTo>
              </a:path>
              <a:path w="20869" h="21600" stroke="0" extrusionOk="0">
                <a:moveTo>
                  <a:pt x="-1" y="322"/>
                </a:moveTo>
                <a:cubicBezTo>
                  <a:pt x="1228" y="108"/>
                  <a:pt x="2473" y="-1"/>
                  <a:pt x="3721" y="0"/>
                </a:cubicBezTo>
                <a:cubicBezTo>
                  <a:pt x="10442" y="0"/>
                  <a:pt x="16781" y="3129"/>
                  <a:pt x="20869" y="8465"/>
                </a:cubicBezTo>
                <a:lnTo>
                  <a:pt x="3721" y="21600"/>
                </a:lnTo>
                <a:close/>
              </a:path>
            </a:pathLst>
          </a:custGeom>
          <a:noFill/>
          <a:ln w="381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" name="Arc 12"/>
          <p:cNvSpPr>
            <a:spLocks/>
          </p:cNvSpPr>
          <p:nvPr/>
        </p:nvSpPr>
        <p:spPr bwMode="auto">
          <a:xfrm rot="3734765">
            <a:off x="6137275" y="1576388"/>
            <a:ext cx="766763" cy="985837"/>
          </a:xfrm>
          <a:custGeom>
            <a:avLst/>
            <a:gdLst>
              <a:gd name="G0" fmla="+- 3721 0 0"/>
              <a:gd name="G1" fmla="+- 21600 0 0"/>
              <a:gd name="G2" fmla="+- 21600 0 0"/>
              <a:gd name="T0" fmla="*/ 0 w 20869"/>
              <a:gd name="T1" fmla="*/ 323 h 21600"/>
              <a:gd name="T2" fmla="*/ 20869 w 20869"/>
              <a:gd name="T3" fmla="*/ 8466 h 21600"/>
              <a:gd name="T4" fmla="*/ 3721 w 20869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869" h="21600" fill="none" extrusionOk="0">
                <a:moveTo>
                  <a:pt x="-1" y="322"/>
                </a:moveTo>
                <a:cubicBezTo>
                  <a:pt x="1228" y="108"/>
                  <a:pt x="2473" y="-1"/>
                  <a:pt x="3721" y="0"/>
                </a:cubicBezTo>
                <a:cubicBezTo>
                  <a:pt x="10442" y="0"/>
                  <a:pt x="16781" y="3129"/>
                  <a:pt x="20869" y="8465"/>
                </a:cubicBezTo>
              </a:path>
              <a:path w="20869" h="21600" stroke="0" extrusionOk="0">
                <a:moveTo>
                  <a:pt x="-1" y="322"/>
                </a:moveTo>
                <a:cubicBezTo>
                  <a:pt x="1228" y="108"/>
                  <a:pt x="2473" y="-1"/>
                  <a:pt x="3721" y="0"/>
                </a:cubicBezTo>
                <a:cubicBezTo>
                  <a:pt x="10442" y="0"/>
                  <a:pt x="16781" y="3129"/>
                  <a:pt x="20869" y="8465"/>
                </a:cubicBezTo>
                <a:lnTo>
                  <a:pt x="3721" y="21600"/>
                </a:lnTo>
                <a:close/>
              </a:path>
            </a:pathLst>
          </a:custGeom>
          <a:noFill/>
          <a:ln w="381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" name="Arc 12"/>
          <p:cNvSpPr>
            <a:spLocks/>
          </p:cNvSpPr>
          <p:nvPr/>
        </p:nvSpPr>
        <p:spPr bwMode="auto">
          <a:xfrm rot="3734765">
            <a:off x="6494462" y="1576388"/>
            <a:ext cx="766763" cy="985838"/>
          </a:xfrm>
          <a:custGeom>
            <a:avLst/>
            <a:gdLst>
              <a:gd name="G0" fmla="+- 3721 0 0"/>
              <a:gd name="G1" fmla="+- 21600 0 0"/>
              <a:gd name="G2" fmla="+- 21600 0 0"/>
              <a:gd name="T0" fmla="*/ 0 w 20869"/>
              <a:gd name="T1" fmla="*/ 323 h 21600"/>
              <a:gd name="T2" fmla="*/ 20869 w 20869"/>
              <a:gd name="T3" fmla="*/ 8466 h 21600"/>
              <a:gd name="T4" fmla="*/ 3721 w 20869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869" h="21600" fill="none" extrusionOk="0">
                <a:moveTo>
                  <a:pt x="-1" y="322"/>
                </a:moveTo>
                <a:cubicBezTo>
                  <a:pt x="1228" y="108"/>
                  <a:pt x="2473" y="-1"/>
                  <a:pt x="3721" y="0"/>
                </a:cubicBezTo>
                <a:cubicBezTo>
                  <a:pt x="10442" y="0"/>
                  <a:pt x="16781" y="3129"/>
                  <a:pt x="20869" y="8465"/>
                </a:cubicBezTo>
              </a:path>
              <a:path w="20869" h="21600" stroke="0" extrusionOk="0">
                <a:moveTo>
                  <a:pt x="-1" y="322"/>
                </a:moveTo>
                <a:cubicBezTo>
                  <a:pt x="1228" y="108"/>
                  <a:pt x="2473" y="-1"/>
                  <a:pt x="3721" y="0"/>
                </a:cubicBezTo>
                <a:cubicBezTo>
                  <a:pt x="10442" y="0"/>
                  <a:pt x="16781" y="3129"/>
                  <a:pt x="20869" y="8465"/>
                </a:cubicBezTo>
                <a:lnTo>
                  <a:pt x="3721" y="21600"/>
                </a:lnTo>
                <a:close/>
              </a:path>
            </a:pathLst>
          </a:custGeom>
          <a:noFill/>
          <a:ln w="381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" name="Прямоугольник 104"/>
          <p:cNvSpPr/>
          <p:nvPr/>
        </p:nvSpPr>
        <p:spPr>
          <a:xfrm>
            <a:off x="0" y="115888"/>
            <a:ext cx="9144000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kern="0" dirty="0">
                <a:solidFill>
                  <a:sysClr val="window" lastClr="FFFFFF"/>
                </a:solidFill>
                <a:latin typeface="Calibri" pitchFamily="34" charset="0"/>
                <a:ea typeface="Times New Roman"/>
                <a:cs typeface="Calibri" pitchFamily="34" charset="0"/>
              </a:rPr>
              <a:t> </a:t>
            </a:r>
            <a:r>
              <a:rPr lang="ru-RU" sz="2400" b="1" kern="0" dirty="0">
                <a:solidFill>
                  <a:srgbClr val="800000"/>
                </a:solidFill>
                <a:latin typeface="Calibri" pitchFamily="34" charset="0"/>
                <a:ea typeface="Times New Roman"/>
                <a:cs typeface="Calibri" pitchFamily="34" charset="0"/>
              </a:rPr>
              <a:t>Схема соединения </a:t>
            </a:r>
            <a:r>
              <a:rPr lang="ru-RU" sz="2400" b="1" kern="0" dirty="0">
                <a:solidFill>
                  <a:srgbClr val="800000"/>
                </a:solidFill>
                <a:latin typeface="Calibri" pitchFamily="34" charset="0"/>
                <a:ea typeface="Times New Roman"/>
                <a:cs typeface="Calibri" pitchFamily="34" charset="0"/>
              </a:rPr>
              <a:t>атомов фтора в </a:t>
            </a:r>
            <a:r>
              <a:rPr lang="ru-RU" sz="2400" b="1" kern="0" dirty="0">
                <a:solidFill>
                  <a:srgbClr val="800000"/>
                </a:solidFill>
                <a:latin typeface="Calibri" pitchFamily="34" charset="0"/>
                <a:ea typeface="Times New Roman"/>
                <a:cs typeface="Calibri" pitchFamily="34" charset="0"/>
              </a:rPr>
              <a:t>молекулу</a:t>
            </a:r>
            <a:endParaRPr lang="ru-RU" sz="2400" b="1" kern="0" dirty="0">
              <a:solidFill>
                <a:srgbClr val="800000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500"/>
                            </p:stCondLst>
                            <p:childTnLst>
                              <p:par>
                                <p:cTn id="3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500"/>
                            </p:stCondLst>
                            <p:childTnLst>
                              <p:par>
                                <p:cTn id="4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500"/>
                            </p:stCondLst>
                            <p:childTnLst>
                              <p:par>
                                <p:cTn id="5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7000"/>
                            </p:stCondLst>
                            <p:childTnLst>
                              <p:par>
                                <p:cTn id="5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75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80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85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9000"/>
                            </p:stCondLst>
                            <p:childTnLst>
                              <p:par>
                                <p:cTn id="7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950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0"/>
                            </p:stCondLst>
                            <p:childTnLst>
                              <p:par>
                                <p:cTn id="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500"/>
                            </p:stCondLst>
                            <p:childTnLst>
                              <p:par>
                                <p:cTn id="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2000"/>
                            </p:stCondLst>
                            <p:childTnLst>
                              <p:par>
                                <p:cTn id="1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2500"/>
                            </p:stCondLst>
                            <p:childTnLst>
                              <p:par>
                                <p:cTn id="1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3500"/>
                            </p:stCondLst>
                            <p:childTnLst>
                              <p:par>
                                <p:cTn id="1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4000"/>
                            </p:stCondLst>
                            <p:childTnLst>
                              <p:par>
                                <p:cTn id="1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500"/>
                            </p:stCondLst>
                            <p:childTnLst>
                              <p:par>
                                <p:cTn id="1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500"/>
                            </p:stCondLst>
                            <p:childTnLst>
                              <p:par>
                                <p:cTn id="15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2000"/>
                            </p:stCondLst>
                            <p:childTnLst>
                              <p:par>
                                <p:cTn id="1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3000"/>
                            </p:stCondLst>
                            <p:childTnLst>
                              <p:par>
                                <p:cTn id="16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3500"/>
                            </p:stCondLst>
                            <p:childTnLst>
                              <p:par>
                                <p:cTn id="1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4500"/>
                            </p:stCondLst>
                            <p:childTnLst>
                              <p:par>
                                <p:cTn id="18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5000"/>
                            </p:stCondLst>
                            <p:childTnLst>
                              <p:par>
                                <p:cTn id="1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5500"/>
                            </p:stCondLst>
                            <p:childTnLst>
                              <p:par>
                                <p:cTn id="18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6000"/>
                            </p:stCondLst>
                            <p:childTnLst>
                              <p:par>
                                <p:cTn id="1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6500"/>
                            </p:stCondLst>
                            <p:childTnLst>
                              <p:par>
                                <p:cTn id="19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7000"/>
                            </p:stCondLst>
                            <p:childTnLst>
                              <p:par>
                                <p:cTn id="20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7500"/>
                            </p:stCondLst>
                            <p:childTnLst>
                              <p:par>
                                <p:cTn id="20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8000"/>
                            </p:stCondLst>
                            <p:childTnLst>
                              <p:par>
                                <p:cTn id="20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8500"/>
                            </p:stCondLst>
                            <p:childTnLst>
                              <p:par>
                                <p:cTn id="2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9000"/>
                            </p:stCondLst>
                            <p:childTnLst>
                              <p:par>
                                <p:cTn id="22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9500"/>
                            </p:stCondLst>
                            <p:childTnLst>
                              <p:par>
                                <p:cTn id="2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10000"/>
                            </p:stCondLst>
                            <p:childTnLst>
                              <p:par>
                                <p:cTn id="2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10500"/>
                            </p:stCondLst>
                            <p:childTnLst>
                              <p:par>
                                <p:cTn id="2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11000"/>
                            </p:stCondLst>
                            <p:childTnLst>
                              <p:par>
                                <p:cTn id="24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11500"/>
                            </p:stCondLst>
                            <p:childTnLst>
                              <p:par>
                                <p:cTn id="2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5" fill="hold">
                            <p:stCondLst>
                              <p:cond delay="12500"/>
                            </p:stCondLst>
                            <p:childTnLst>
                              <p:par>
                                <p:cTn id="2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13000"/>
                            </p:stCondLst>
                            <p:childTnLst>
                              <p:par>
                                <p:cTn id="2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>
                            <p:stCondLst>
                              <p:cond delay="13500"/>
                            </p:stCondLst>
                            <p:childTnLst>
                              <p:par>
                                <p:cTn id="28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6" fill="hold">
                            <p:stCondLst>
                              <p:cond delay="14000"/>
                            </p:stCondLst>
                            <p:childTnLst>
                              <p:par>
                                <p:cTn id="2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>
                            <p:stCondLst>
                              <p:cond delay="500"/>
                            </p:stCondLst>
                            <p:childTnLst>
                              <p:par>
                                <p:cTn id="29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>
                            <p:stCondLst>
                              <p:cond delay="1000"/>
                            </p:stCondLst>
                            <p:childTnLst>
                              <p:par>
                                <p:cTn id="30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0486 0.27292 " pathEditMode="relative" ptsTypes="AA">
                                      <p:cBhvr>
                                        <p:cTn id="304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0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0486 0.27292 " pathEditMode="relative" ptsTypes="AA">
                                      <p:cBhvr>
                                        <p:cTn id="306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0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8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1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3" fill="hold">
                            <p:stCondLst>
                              <p:cond delay="3000"/>
                            </p:stCondLst>
                            <p:childTnLst>
                              <p:par>
                                <p:cTn id="3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0" fill="hold">
                            <p:stCondLst>
                              <p:cond delay="3500"/>
                            </p:stCondLst>
                            <p:childTnLst>
                              <p:par>
                                <p:cTn id="32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3385 0.27292 " pathEditMode="relative" ptsTypes="AA">
                                      <p:cBhvr>
                                        <p:cTn id="322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2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3385 0.27292 " pathEditMode="relative" ptsTypes="AA">
                                      <p:cBhvr>
                                        <p:cTn id="324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6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9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1" fill="hold">
                            <p:stCondLst>
                              <p:cond delay="5500"/>
                            </p:stCondLst>
                            <p:childTnLst>
                              <p:par>
                                <p:cTn id="3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8" fill="hold">
                            <p:stCondLst>
                              <p:cond delay="6000"/>
                            </p:stCondLst>
                            <p:childTnLst>
                              <p:par>
                                <p:cTn id="33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2604 0.2206 " pathEditMode="relative" ptsTypes="AA">
                                      <p:cBhvr>
                                        <p:cTn id="340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4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2604 0.2206 " pathEditMode="relative" ptsTypes="AA">
                                      <p:cBhvr>
                                        <p:cTn id="342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4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7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9" fill="hold">
                            <p:stCondLst>
                              <p:cond delay="8000"/>
                            </p:stCondLst>
                            <p:childTnLst>
                              <p:par>
                                <p:cTn id="3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>
                            <p:stCondLst>
                              <p:cond delay="8500"/>
                            </p:stCondLst>
                            <p:childTnLst>
                              <p:par>
                                <p:cTn id="35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9 0.00463 L 0.16406 0.29884 " pathEditMode="relative" ptsTypes="AA">
                                      <p:cBhvr>
                                        <p:cTn id="358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0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2" fill="hold">
                            <p:stCondLst>
                              <p:cond delay="10500"/>
                            </p:stCondLst>
                            <p:childTnLst>
                              <p:par>
                                <p:cTn id="3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6" fill="hold">
                            <p:stCondLst>
                              <p:cond delay="11000"/>
                            </p:stCondLst>
                            <p:childTnLst>
                              <p:par>
                                <p:cTn id="36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5747 0.27292 " pathEditMode="relative" ptsTypes="AA">
                                      <p:cBhvr>
                                        <p:cTn id="368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6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5747 0.27292 " pathEditMode="relative" ptsTypes="AA">
                                      <p:cBhvr>
                                        <p:cTn id="370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2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5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7" fill="hold">
                            <p:stCondLst>
                              <p:cond delay="13000"/>
                            </p:stCondLst>
                            <p:childTnLst>
                              <p:par>
                                <p:cTn id="3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>
                            <p:stCondLst>
                              <p:cond delay="13500"/>
                            </p:stCondLst>
                            <p:childTnLst>
                              <p:par>
                                <p:cTn id="38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6528 0.29398 " pathEditMode="relative" ptsTypes="AA">
                                      <p:cBhvr>
                                        <p:cTn id="386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8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6528 0.29398 " pathEditMode="relative" ptsTypes="AA">
                                      <p:cBhvr>
                                        <p:cTn id="388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0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3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5" fill="hold">
                            <p:stCondLst>
                              <p:cond delay="15500"/>
                            </p:stCondLst>
                            <p:childTnLst>
                              <p:par>
                                <p:cTn id="3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2" fill="hold">
                            <p:stCondLst>
                              <p:cond delay="16000"/>
                            </p:stCondLst>
                            <p:childTnLst>
                              <p:par>
                                <p:cTn id="40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2848 0.24143 " pathEditMode="relative" ptsTypes="AA">
                                      <p:cBhvr>
                                        <p:cTn id="404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0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2848 0.24143 " pathEditMode="relative" ptsTypes="AA">
                                      <p:cBhvr>
                                        <p:cTn id="406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0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8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1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3" fill="hold">
                            <p:stCondLst>
                              <p:cond delay="18000"/>
                            </p:stCondLst>
                            <p:childTnLst>
                              <p:par>
                                <p:cTn id="4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0" fill="hold">
                            <p:stCondLst>
                              <p:cond delay="18500"/>
                            </p:stCondLst>
                            <p:childTnLst>
                              <p:par>
                                <p:cTn id="42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6 -0.00578 L -0.33594 0.26713 " pathEditMode="relative" ptsTypes="AA">
                                      <p:cBhvr>
                                        <p:cTn id="422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4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6" fill="hold">
                            <p:stCondLst>
                              <p:cond delay="20500"/>
                            </p:stCondLst>
                            <p:childTnLst>
                              <p:par>
                                <p:cTn id="4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0" fill="hold">
                            <p:stCondLst>
                              <p:cond delay="21000"/>
                            </p:stCondLst>
                            <p:childTnLst>
                              <p:par>
                                <p:cTn id="4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6" fill="hold">
                            <p:stCondLst>
                              <p:cond delay="23000"/>
                            </p:stCondLst>
                            <p:childTnLst>
                              <p:par>
                                <p:cTn id="4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9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2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3" fill="hold">
                            <p:stCondLst>
                              <p:cond delay="24000"/>
                            </p:stCondLst>
                            <p:childTnLst>
                              <p:par>
                                <p:cTn id="4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6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9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6" grpId="0"/>
      <p:bldP spid="17" grpId="0" animBg="1"/>
      <p:bldP spid="18" grpId="0" animBg="1"/>
      <p:bldP spid="19" grpId="0" animBg="1"/>
      <p:bldP spid="20" grpId="0" animBg="1"/>
      <p:bldP spid="21" grpId="0" animBg="1"/>
      <p:bldP spid="22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 animBg="1"/>
      <p:bldP spid="38" grpId="0" animBg="1"/>
      <p:bldP spid="39" grpId="0" animBg="1"/>
      <p:bldP spid="40" grpId="0" animBg="1"/>
      <p:bldP spid="41" grpId="0" animBg="1"/>
      <p:bldP spid="47" grpId="0"/>
      <p:bldP spid="48" grpId="0"/>
      <p:bldP spid="49" grpId="0"/>
      <p:bldP spid="59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 animBg="1"/>
      <p:bldP spid="75" grpId="0" animBg="1"/>
      <p:bldP spid="76" grpId="0" animBg="1"/>
      <p:bldP spid="77" grpId="0" animBg="1"/>
      <p:bldP spid="78" grpId="0" animBg="1"/>
      <p:bldP spid="84" grpId="0"/>
      <p:bldP spid="85" grpId="0"/>
      <p:bldP spid="86" grpId="0"/>
      <p:bldP spid="96" grpId="0" animBg="1"/>
      <p:bldP spid="97" grpId="0"/>
      <p:bldP spid="98" grpId="0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43313" y="5072063"/>
            <a:ext cx="28575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ru-RU" sz="4000" b="1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29188" y="5072063"/>
            <a:ext cx="28575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ru-RU" sz="4000" b="1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643438" y="5143500"/>
            <a:ext cx="71437" cy="71438"/>
          </a:xfrm>
          <a:prstGeom prst="ellipse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4643438" y="5357813"/>
            <a:ext cx="71437" cy="71437"/>
          </a:xfrm>
          <a:prstGeom prst="ellipse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643438" y="5572125"/>
            <a:ext cx="71437" cy="71438"/>
          </a:xfrm>
          <a:prstGeom prst="ellipse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286375" y="5072063"/>
            <a:ext cx="71438" cy="71437"/>
          </a:xfrm>
          <a:prstGeom prst="ellipse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5072063" y="5072063"/>
            <a:ext cx="71437" cy="71437"/>
          </a:xfrm>
          <a:prstGeom prst="ellipse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Умножение 8"/>
          <p:cNvSpPr/>
          <p:nvPr/>
        </p:nvSpPr>
        <p:spPr>
          <a:xfrm>
            <a:off x="4286250" y="5072063"/>
            <a:ext cx="214313" cy="214312"/>
          </a:xfrm>
          <a:prstGeom prst="mathMultiply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единительная линия 9"/>
          <p:cNvCxnSpPr>
            <a:cxnSpLocks noChangeShapeType="1"/>
          </p:cNvCxnSpPr>
          <p:nvPr/>
        </p:nvCxnSpPr>
        <p:spPr bwMode="auto">
          <a:xfrm rot="5400000">
            <a:off x="4464844" y="4750594"/>
            <a:ext cx="214312" cy="0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1" name="Прямая соединительная линия 10"/>
          <p:cNvCxnSpPr>
            <a:cxnSpLocks noChangeShapeType="1"/>
          </p:cNvCxnSpPr>
          <p:nvPr/>
        </p:nvCxnSpPr>
        <p:spPr bwMode="auto">
          <a:xfrm rot="5400000">
            <a:off x="4464843" y="5107782"/>
            <a:ext cx="214313" cy="0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2" name="Прямая соединительная линия 11"/>
          <p:cNvCxnSpPr>
            <a:cxnSpLocks noChangeShapeType="1"/>
          </p:cNvCxnSpPr>
          <p:nvPr/>
        </p:nvCxnSpPr>
        <p:spPr bwMode="auto">
          <a:xfrm rot="5400000">
            <a:off x="4464843" y="5822157"/>
            <a:ext cx="214313" cy="0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3" name="Прямая соединительная линия 12"/>
          <p:cNvCxnSpPr>
            <a:cxnSpLocks noChangeShapeType="1"/>
          </p:cNvCxnSpPr>
          <p:nvPr/>
        </p:nvCxnSpPr>
        <p:spPr bwMode="auto">
          <a:xfrm rot="5400000">
            <a:off x="4464844" y="6179344"/>
            <a:ext cx="214312" cy="0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</p:spPr>
      </p:cxnSp>
      <p:sp>
        <p:nvSpPr>
          <p:cNvPr id="14" name="TextBox 13"/>
          <p:cNvSpPr txBox="1"/>
          <p:nvPr/>
        </p:nvSpPr>
        <p:spPr>
          <a:xfrm>
            <a:off x="4000500" y="4357688"/>
            <a:ext cx="1285875" cy="2857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Ось симметрии</a:t>
            </a:r>
            <a:endParaRPr lang="ru-RU" sz="1200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Умножение 14"/>
          <p:cNvSpPr/>
          <p:nvPr/>
        </p:nvSpPr>
        <p:spPr>
          <a:xfrm>
            <a:off x="3678238" y="5000625"/>
            <a:ext cx="214312" cy="214313"/>
          </a:xfrm>
          <a:prstGeom prst="mathMultiply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Умножение 15"/>
          <p:cNvSpPr/>
          <p:nvPr/>
        </p:nvSpPr>
        <p:spPr>
          <a:xfrm>
            <a:off x="3929063" y="5000625"/>
            <a:ext cx="214312" cy="214313"/>
          </a:xfrm>
          <a:prstGeom prst="mathMultiply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Умножение 16"/>
          <p:cNvSpPr/>
          <p:nvPr/>
        </p:nvSpPr>
        <p:spPr>
          <a:xfrm>
            <a:off x="4286250" y="5500688"/>
            <a:ext cx="214313" cy="214312"/>
          </a:xfrm>
          <a:prstGeom prst="mathMultiply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Умножение 17"/>
          <p:cNvSpPr/>
          <p:nvPr/>
        </p:nvSpPr>
        <p:spPr>
          <a:xfrm>
            <a:off x="4286250" y="5286375"/>
            <a:ext cx="214313" cy="214313"/>
          </a:xfrm>
          <a:prstGeom prst="mathMultiply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348413" y="1000125"/>
            <a:ext cx="28575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ru-RU" sz="2800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6205535" y="1643050"/>
            <a:ext cx="428628" cy="428628"/>
          </a:xfrm>
          <a:prstGeom prst="ellipse">
            <a:avLst/>
          </a:prstGeom>
          <a:solidFill>
            <a:srgbClr val="F79646">
              <a:lumMod val="75000"/>
              <a:alpha val="69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scene3d>
            <a:camera prst="orthographicFront"/>
            <a:lightRig rig="balanced" dir="t"/>
          </a:scene3d>
          <a:sp3d extrusionH="76200" prstMaterial="softEdge">
            <a:bevelT prst="relaxedInset"/>
            <a:extrusionClr>
              <a:srgbClr val="F79646">
                <a:lumMod val="75000"/>
              </a:srgbClr>
            </a:extrusionClr>
          </a:sp3d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205538" y="1643063"/>
            <a:ext cx="500062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+7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062663" y="2786063"/>
            <a:ext cx="428625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1s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491288" y="2786063"/>
            <a:ext cx="428625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919913" y="2786063"/>
            <a:ext cx="428625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276975" y="2643188"/>
            <a:ext cx="357188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1400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705600" y="2643188"/>
            <a:ext cx="357188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1400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205663" y="2643188"/>
            <a:ext cx="35718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1400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634163" y="2286000"/>
            <a:ext cx="357187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991350" y="2286000"/>
            <a:ext cx="357188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6134100" y="4000500"/>
            <a:ext cx="357188" cy="357188"/>
          </a:xfrm>
          <a:prstGeom prst="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1" name="Прямая со стрелкой 30"/>
          <p:cNvCxnSpPr>
            <a:cxnSpLocks noChangeShapeType="1"/>
          </p:cNvCxnSpPr>
          <p:nvPr/>
        </p:nvCxnSpPr>
        <p:spPr bwMode="auto">
          <a:xfrm rot="5400000" flipH="1" flipV="1">
            <a:off x="6099176" y="4178300"/>
            <a:ext cx="214312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32" name="Прямая со стрелкой 31"/>
          <p:cNvCxnSpPr>
            <a:cxnSpLocks noChangeShapeType="1"/>
          </p:cNvCxnSpPr>
          <p:nvPr/>
        </p:nvCxnSpPr>
        <p:spPr bwMode="auto">
          <a:xfrm rot="5400000">
            <a:off x="6242051" y="4178300"/>
            <a:ext cx="214312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33" name="Прямая со стрелкой 32"/>
          <p:cNvCxnSpPr>
            <a:cxnSpLocks noChangeShapeType="1"/>
          </p:cNvCxnSpPr>
          <p:nvPr/>
        </p:nvCxnSpPr>
        <p:spPr bwMode="auto">
          <a:xfrm rot="5400000" flipH="1" flipV="1">
            <a:off x="6456362" y="3821113"/>
            <a:ext cx="214313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34" name="Прямая со стрелкой 33"/>
          <p:cNvCxnSpPr>
            <a:cxnSpLocks noChangeShapeType="1"/>
          </p:cNvCxnSpPr>
          <p:nvPr/>
        </p:nvCxnSpPr>
        <p:spPr bwMode="auto">
          <a:xfrm rot="5400000">
            <a:off x="6599237" y="3821113"/>
            <a:ext cx="214313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sp>
        <p:nvSpPr>
          <p:cNvPr id="35" name="Прямоугольник 34"/>
          <p:cNvSpPr/>
          <p:nvPr/>
        </p:nvSpPr>
        <p:spPr>
          <a:xfrm>
            <a:off x="6491288" y="3643313"/>
            <a:ext cx="357187" cy="357187"/>
          </a:xfrm>
          <a:prstGeom prst="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6848475" y="3286125"/>
            <a:ext cx="357188" cy="357188"/>
          </a:xfrm>
          <a:prstGeom prst="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7205663" y="3286125"/>
            <a:ext cx="357187" cy="357188"/>
          </a:xfrm>
          <a:prstGeom prst="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7562850" y="3286125"/>
            <a:ext cx="357188" cy="357188"/>
          </a:xfrm>
          <a:prstGeom prst="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9" name="Прямая со стрелкой 38"/>
          <p:cNvCxnSpPr>
            <a:cxnSpLocks noChangeShapeType="1"/>
          </p:cNvCxnSpPr>
          <p:nvPr/>
        </p:nvCxnSpPr>
        <p:spPr bwMode="auto">
          <a:xfrm rot="5400000" flipH="1" flipV="1">
            <a:off x="6813551" y="3463925"/>
            <a:ext cx="214312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40" name="Прямая со стрелкой 39"/>
          <p:cNvCxnSpPr>
            <a:cxnSpLocks noChangeShapeType="1"/>
          </p:cNvCxnSpPr>
          <p:nvPr/>
        </p:nvCxnSpPr>
        <p:spPr bwMode="auto">
          <a:xfrm rot="5400000" flipH="1" flipV="1">
            <a:off x="7170738" y="3463925"/>
            <a:ext cx="214312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41" name="Прямая со стрелкой 40"/>
          <p:cNvCxnSpPr>
            <a:cxnSpLocks noChangeShapeType="1"/>
          </p:cNvCxnSpPr>
          <p:nvPr/>
        </p:nvCxnSpPr>
        <p:spPr bwMode="auto">
          <a:xfrm rot="5400000" flipH="1" flipV="1">
            <a:off x="7527926" y="3463925"/>
            <a:ext cx="214312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sp>
        <p:nvSpPr>
          <p:cNvPr id="42" name="TextBox 41"/>
          <p:cNvSpPr txBox="1"/>
          <p:nvPr/>
        </p:nvSpPr>
        <p:spPr>
          <a:xfrm>
            <a:off x="5776913" y="4000500"/>
            <a:ext cx="42862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1s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134100" y="3643313"/>
            <a:ext cx="428625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491288" y="3286125"/>
            <a:ext cx="42862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5" name="Прямая со стрелкой 44"/>
          <p:cNvCxnSpPr>
            <a:cxnSpLocks noChangeShapeType="1"/>
          </p:cNvCxnSpPr>
          <p:nvPr/>
        </p:nvCxnSpPr>
        <p:spPr bwMode="auto">
          <a:xfrm rot="5400000" flipH="1" flipV="1">
            <a:off x="6099176" y="4178300"/>
            <a:ext cx="214312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46" name="Прямая со стрелкой 45"/>
          <p:cNvCxnSpPr>
            <a:cxnSpLocks noChangeShapeType="1"/>
          </p:cNvCxnSpPr>
          <p:nvPr/>
        </p:nvCxnSpPr>
        <p:spPr bwMode="auto">
          <a:xfrm rot="5400000">
            <a:off x="6242051" y="4178300"/>
            <a:ext cx="214312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47" name="Прямая со стрелкой 46"/>
          <p:cNvCxnSpPr>
            <a:cxnSpLocks noChangeShapeType="1"/>
          </p:cNvCxnSpPr>
          <p:nvPr/>
        </p:nvCxnSpPr>
        <p:spPr bwMode="auto">
          <a:xfrm rot="5400000" flipH="1" flipV="1">
            <a:off x="6456362" y="3821113"/>
            <a:ext cx="214313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48" name="Прямая со стрелкой 47"/>
          <p:cNvCxnSpPr>
            <a:cxnSpLocks noChangeShapeType="1"/>
          </p:cNvCxnSpPr>
          <p:nvPr/>
        </p:nvCxnSpPr>
        <p:spPr bwMode="auto">
          <a:xfrm rot="5400000">
            <a:off x="6599237" y="3821113"/>
            <a:ext cx="214313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49" name="Прямая со стрелкой 48"/>
          <p:cNvCxnSpPr>
            <a:cxnSpLocks noChangeShapeType="1"/>
          </p:cNvCxnSpPr>
          <p:nvPr/>
        </p:nvCxnSpPr>
        <p:spPr bwMode="auto">
          <a:xfrm rot="5400000" flipH="1" flipV="1">
            <a:off x="6813551" y="3463925"/>
            <a:ext cx="214312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50" name="Прямая со стрелкой 49"/>
          <p:cNvCxnSpPr>
            <a:cxnSpLocks noChangeShapeType="1"/>
          </p:cNvCxnSpPr>
          <p:nvPr/>
        </p:nvCxnSpPr>
        <p:spPr bwMode="auto">
          <a:xfrm rot="5400000" flipH="1" flipV="1">
            <a:off x="7170738" y="3463925"/>
            <a:ext cx="214312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51" name="Прямая со стрелкой 50"/>
          <p:cNvCxnSpPr>
            <a:cxnSpLocks noChangeShapeType="1"/>
          </p:cNvCxnSpPr>
          <p:nvPr/>
        </p:nvCxnSpPr>
        <p:spPr bwMode="auto">
          <a:xfrm rot="5400000" flipH="1" flipV="1">
            <a:off x="7527926" y="3463925"/>
            <a:ext cx="214312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sp>
        <p:nvSpPr>
          <p:cNvPr id="52" name="TextBox 51"/>
          <p:cNvSpPr txBox="1"/>
          <p:nvPr/>
        </p:nvSpPr>
        <p:spPr>
          <a:xfrm>
            <a:off x="1776413" y="1071563"/>
            <a:ext cx="28575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ru-RU" sz="2800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Овал 52"/>
          <p:cNvSpPr/>
          <p:nvPr/>
        </p:nvSpPr>
        <p:spPr>
          <a:xfrm>
            <a:off x="1633503" y="1714488"/>
            <a:ext cx="428628" cy="428628"/>
          </a:xfrm>
          <a:prstGeom prst="ellipse">
            <a:avLst/>
          </a:prstGeom>
          <a:solidFill>
            <a:srgbClr val="F79646">
              <a:lumMod val="75000"/>
              <a:alpha val="69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scene3d>
            <a:camera prst="orthographicFront"/>
            <a:lightRig rig="balanced" dir="t"/>
          </a:scene3d>
          <a:sp3d extrusionH="76200" prstMaterial="softEdge">
            <a:bevelT prst="relaxedInset"/>
            <a:extrusionClr>
              <a:srgbClr val="F79646">
                <a:lumMod val="75000"/>
              </a:srgbClr>
            </a:extrusionClr>
          </a:sp3d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1633538" y="1714500"/>
            <a:ext cx="500062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490663" y="2857500"/>
            <a:ext cx="42862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1s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919288" y="2857500"/>
            <a:ext cx="42862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347913" y="2857500"/>
            <a:ext cx="42862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704975" y="2714625"/>
            <a:ext cx="357188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1400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133600" y="2714625"/>
            <a:ext cx="357188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1400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633663" y="2714625"/>
            <a:ext cx="35718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1400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2062163" y="2357438"/>
            <a:ext cx="357187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2419350" y="2357438"/>
            <a:ext cx="357188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1562100" y="4071938"/>
            <a:ext cx="357188" cy="357187"/>
          </a:xfrm>
          <a:prstGeom prst="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4" name="Прямая со стрелкой 63"/>
          <p:cNvCxnSpPr>
            <a:cxnSpLocks noChangeShapeType="1"/>
          </p:cNvCxnSpPr>
          <p:nvPr/>
        </p:nvCxnSpPr>
        <p:spPr bwMode="auto">
          <a:xfrm rot="5400000" flipH="1" flipV="1">
            <a:off x="1527175" y="4249738"/>
            <a:ext cx="214313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65" name="Прямая со стрелкой 64"/>
          <p:cNvCxnSpPr>
            <a:cxnSpLocks noChangeShapeType="1"/>
          </p:cNvCxnSpPr>
          <p:nvPr/>
        </p:nvCxnSpPr>
        <p:spPr bwMode="auto">
          <a:xfrm rot="5400000">
            <a:off x="1670050" y="4249738"/>
            <a:ext cx="214313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66" name="Прямая со стрелкой 65"/>
          <p:cNvCxnSpPr>
            <a:cxnSpLocks noChangeShapeType="1"/>
          </p:cNvCxnSpPr>
          <p:nvPr/>
        </p:nvCxnSpPr>
        <p:spPr bwMode="auto">
          <a:xfrm rot="5400000" flipH="1" flipV="1">
            <a:off x="1884363" y="3892550"/>
            <a:ext cx="214312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67" name="Прямая со стрелкой 66"/>
          <p:cNvCxnSpPr>
            <a:cxnSpLocks noChangeShapeType="1"/>
          </p:cNvCxnSpPr>
          <p:nvPr/>
        </p:nvCxnSpPr>
        <p:spPr bwMode="auto">
          <a:xfrm rot="5400000">
            <a:off x="2027238" y="3892550"/>
            <a:ext cx="214312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sp>
        <p:nvSpPr>
          <p:cNvPr id="68" name="Прямоугольник 67"/>
          <p:cNvSpPr/>
          <p:nvPr/>
        </p:nvSpPr>
        <p:spPr>
          <a:xfrm>
            <a:off x="1919288" y="3714750"/>
            <a:ext cx="357187" cy="357188"/>
          </a:xfrm>
          <a:prstGeom prst="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2276475" y="3357563"/>
            <a:ext cx="357188" cy="357187"/>
          </a:xfrm>
          <a:prstGeom prst="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2633663" y="3357563"/>
            <a:ext cx="357187" cy="357187"/>
          </a:xfrm>
          <a:prstGeom prst="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2990850" y="3357563"/>
            <a:ext cx="357188" cy="357187"/>
          </a:xfrm>
          <a:prstGeom prst="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2" name="Прямая со стрелкой 71"/>
          <p:cNvCxnSpPr>
            <a:cxnSpLocks noChangeShapeType="1"/>
          </p:cNvCxnSpPr>
          <p:nvPr/>
        </p:nvCxnSpPr>
        <p:spPr bwMode="auto">
          <a:xfrm rot="5400000" flipH="1" flipV="1">
            <a:off x="2241550" y="3535363"/>
            <a:ext cx="214313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73" name="Прямая со стрелкой 72"/>
          <p:cNvCxnSpPr>
            <a:cxnSpLocks noChangeShapeType="1"/>
          </p:cNvCxnSpPr>
          <p:nvPr/>
        </p:nvCxnSpPr>
        <p:spPr bwMode="auto">
          <a:xfrm rot="5400000" flipH="1" flipV="1">
            <a:off x="2598737" y="3535363"/>
            <a:ext cx="214313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74" name="Прямая со стрелкой 73"/>
          <p:cNvCxnSpPr>
            <a:cxnSpLocks noChangeShapeType="1"/>
          </p:cNvCxnSpPr>
          <p:nvPr/>
        </p:nvCxnSpPr>
        <p:spPr bwMode="auto">
          <a:xfrm rot="5400000" flipH="1" flipV="1">
            <a:off x="2955925" y="3535363"/>
            <a:ext cx="214313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sp>
        <p:nvSpPr>
          <p:cNvPr id="75" name="TextBox 74"/>
          <p:cNvSpPr txBox="1"/>
          <p:nvPr/>
        </p:nvSpPr>
        <p:spPr>
          <a:xfrm>
            <a:off x="1204913" y="4071938"/>
            <a:ext cx="428625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1s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1562100" y="3714750"/>
            <a:ext cx="42862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1919288" y="3357563"/>
            <a:ext cx="428625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8" name="Прямая со стрелкой 77"/>
          <p:cNvCxnSpPr>
            <a:cxnSpLocks noChangeShapeType="1"/>
          </p:cNvCxnSpPr>
          <p:nvPr/>
        </p:nvCxnSpPr>
        <p:spPr bwMode="auto">
          <a:xfrm rot="5400000" flipH="1" flipV="1">
            <a:off x="1527175" y="4249738"/>
            <a:ext cx="214313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79" name="Прямая со стрелкой 78"/>
          <p:cNvCxnSpPr>
            <a:cxnSpLocks noChangeShapeType="1"/>
          </p:cNvCxnSpPr>
          <p:nvPr/>
        </p:nvCxnSpPr>
        <p:spPr bwMode="auto">
          <a:xfrm rot="5400000">
            <a:off x="1670050" y="4249738"/>
            <a:ext cx="214313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80" name="Прямая со стрелкой 79"/>
          <p:cNvCxnSpPr>
            <a:cxnSpLocks noChangeShapeType="1"/>
          </p:cNvCxnSpPr>
          <p:nvPr/>
        </p:nvCxnSpPr>
        <p:spPr bwMode="auto">
          <a:xfrm rot="5400000" flipH="1" flipV="1">
            <a:off x="1884363" y="3892550"/>
            <a:ext cx="214312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81" name="Прямая со стрелкой 80"/>
          <p:cNvCxnSpPr>
            <a:cxnSpLocks noChangeShapeType="1"/>
          </p:cNvCxnSpPr>
          <p:nvPr/>
        </p:nvCxnSpPr>
        <p:spPr bwMode="auto">
          <a:xfrm rot="5400000">
            <a:off x="2027238" y="3892550"/>
            <a:ext cx="214312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82" name="Прямая со стрелкой 81"/>
          <p:cNvCxnSpPr>
            <a:cxnSpLocks noChangeShapeType="1"/>
          </p:cNvCxnSpPr>
          <p:nvPr/>
        </p:nvCxnSpPr>
        <p:spPr bwMode="auto">
          <a:xfrm rot="5400000" flipH="1" flipV="1">
            <a:off x="2241550" y="3535363"/>
            <a:ext cx="214313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83" name="Прямая со стрелкой 82"/>
          <p:cNvCxnSpPr>
            <a:cxnSpLocks noChangeShapeType="1"/>
          </p:cNvCxnSpPr>
          <p:nvPr/>
        </p:nvCxnSpPr>
        <p:spPr bwMode="auto">
          <a:xfrm rot="5400000" flipH="1" flipV="1">
            <a:off x="2598737" y="3535363"/>
            <a:ext cx="214313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84" name="Прямая со стрелкой 83"/>
          <p:cNvCxnSpPr>
            <a:cxnSpLocks noChangeShapeType="1"/>
          </p:cNvCxnSpPr>
          <p:nvPr/>
        </p:nvCxnSpPr>
        <p:spPr bwMode="auto">
          <a:xfrm rot="5400000" flipH="1" flipV="1">
            <a:off x="2955925" y="3535363"/>
            <a:ext cx="214313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sp>
        <p:nvSpPr>
          <p:cNvPr id="85" name="TextBox 84"/>
          <p:cNvSpPr txBox="1"/>
          <p:nvPr/>
        </p:nvSpPr>
        <p:spPr>
          <a:xfrm>
            <a:off x="5727700" y="4857750"/>
            <a:ext cx="642938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3.0</a:t>
            </a:r>
            <a:r>
              <a:rPr lang="ru-RU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en-US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2692400" y="4857750"/>
            <a:ext cx="642938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3.0</a:t>
            </a:r>
            <a:r>
              <a:rPr lang="ru-RU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en-US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7" name="Овал 86"/>
          <p:cNvSpPr/>
          <p:nvPr/>
        </p:nvSpPr>
        <p:spPr>
          <a:xfrm>
            <a:off x="3357563" y="4857750"/>
            <a:ext cx="1571625" cy="1143000"/>
          </a:xfrm>
          <a:prstGeom prst="ellipse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" name="Овал 87"/>
          <p:cNvSpPr/>
          <p:nvPr/>
        </p:nvSpPr>
        <p:spPr>
          <a:xfrm>
            <a:off x="4143375" y="4857750"/>
            <a:ext cx="1571625" cy="1143000"/>
          </a:xfrm>
          <a:prstGeom prst="ellipse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9" name="Arc 12"/>
          <p:cNvSpPr>
            <a:spLocks/>
          </p:cNvSpPr>
          <p:nvPr/>
        </p:nvSpPr>
        <p:spPr bwMode="auto">
          <a:xfrm rot="3734765">
            <a:off x="1579562" y="1576388"/>
            <a:ext cx="766763" cy="985838"/>
          </a:xfrm>
          <a:custGeom>
            <a:avLst/>
            <a:gdLst>
              <a:gd name="G0" fmla="+- 3721 0 0"/>
              <a:gd name="G1" fmla="+- 21600 0 0"/>
              <a:gd name="G2" fmla="+- 21600 0 0"/>
              <a:gd name="T0" fmla="*/ 0 w 20869"/>
              <a:gd name="T1" fmla="*/ 323 h 21600"/>
              <a:gd name="T2" fmla="*/ 20869 w 20869"/>
              <a:gd name="T3" fmla="*/ 8466 h 21600"/>
              <a:gd name="T4" fmla="*/ 3721 w 20869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869" h="21600" fill="none" extrusionOk="0">
                <a:moveTo>
                  <a:pt x="-1" y="322"/>
                </a:moveTo>
                <a:cubicBezTo>
                  <a:pt x="1228" y="108"/>
                  <a:pt x="2473" y="-1"/>
                  <a:pt x="3721" y="0"/>
                </a:cubicBezTo>
                <a:cubicBezTo>
                  <a:pt x="10442" y="0"/>
                  <a:pt x="16781" y="3129"/>
                  <a:pt x="20869" y="8465"/>
                </a:cubicBezTo>
              </a:path>
              <a:path w="20869" h="21600" stroke="0" extrusionOk="0">
                <a:moveTo>
                  <a:pt x="-1" y="322"/>
                </a:moveTo>
                <a:cubicBezTo>
                  <a:pt x="1228" y="108"/>
                  <a:pt x="2473" y="-1"/>
                  <a:pt x="3721" y="0"/>
                </a:cubicBezTo>
                <a:cubicBezTo>
                  <a:pt x="10442" y="0"/>
                  <a:pt x="16781" y="3129"/>
                  <a:pt x="20869" y="8465"/>
                </a:cubicBezTo>
                <a:lnTo>
                  <a:pt x="3721" y="21600"/>
                </a:lnTo>
                <a:close/>
              </a:path>
            </a:pathLst>
          </a:custGeom>
          <a:noFill/>
          <a:ln w="381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0" name="Arc 12"/>
          <p:cNvSpPr>
            <a:spLocks/>
          </p:cNvSpPr>
          <p:nvPr/>
        </p:nvSpPr>
        <p:spPr bwMode="auto">
          <a:xfrm rot="3734765">
            <a:off x="1936750" y="1576388"/>
            <a:ext cx="766763" cy="985837"/>
          </a:xfrm>
          <a:custGeom>
            <a:avLst/>
            <a:gdLst>
              <a:gd name="G0" fmla="+- 3721 0 0"/>
              <a:gd name="G1" fmla="+- 21600 0 0"/>
              <a:gd name="G2" fmla="+- 21600 0 0"/>
              <a:gd name="T0" fmla="*/ 0 w 20869"/>
              <a:gd name="T1" fmla="*/ 323 h 21600"/>
              <a:gd name="T2" fmla="*/ 20869 w 20869"/>
              <a:gd name="T3" fmla="*/ 8466 h 21600"/>
              <a:gd name="T4" fmla="*/ 3721 w 20869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869" h="21600" fill="none" extrusionOk="0">
                <a:moveTo>
                  <a:pt x="-1" y="322"/>
                </a:moveTo>
                <a:cubicBezTo>
                  <a:pt x="1228" y="108"/>
                  <a:pt x="2473" y="-1"/>
                  <a:pt x="3721" y="0"/>
                </a:cubicBezTo>
                <a:cubicBezTo>
                  <a:pt x="10442" y="0"/>
                  <a:pt x="16781" y="3129"/>
                  <a:pt x="20869" y="8465"/>
                </a:cubicBezTo>
              </a:path>
              <a:path w="20869" h="21600" stroke="0" extrusionOk="0">
                <a:moveTo>
                  <a:pt x="-1" y="322"/>
                </a:moveTo>
                <a:cubicBezTo>
                  <a:pt x="1228" y="108"/>
                  <a:pt x="2473" y="-1"/>
                  <a:pt x="3721" y="0"/>
                </a:cubicBezTo>
                <a:cubicBezTo>
                  <a:pt x="10442" y="0"/>
                  <a:pt x="16781" y="3129"/>
                  <a:pt x="20869" y="8465"/>
                </a:cubicBezTo>
                <a:lnTo>
                  <a:pt x="3721" y="21600"/>
                </a:lnTo>
                <a:close/>
              </a:path>
            </a:pathLst>
          </a:custGeom>
          <a:noFill/>
          <a:ln w="381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" name="Arc 12"/>
          <p:cNvSpPr>
            <a:spLocks/>
          </p:cNvSpPr>
          <p:nvPr/>
        </p:nvSpPr>
        <p:spPr bwMode="auto">
          <a:xfrm rot="3734765">
            <a:off x="6151563" y="1504950"/>
            <a:ext cx="766762" cy="985838"/>
          </a:xfrm>
          <a:custGeom>
            <a:avLst/>
            <a:gdLst>
              <a:gd name="G0" fmla="+- 3721 0 0"/>
              <a:gd name="G1" fmla="+- 21600 0 0"/>
              <a:gd name="G2" fmla="+- 21600 0 0"/>
              <a:gd name="T0" fmla="*/ 0 w 20869"/>
              <a:gd name="T1" fmla="*/ 323 h 21600"/>
              <a:gd name="T2" fmla="*/ 20869 w 20869"/>
              <a:gd name="T3" fmla="*/ 8466 h 21600"/>
              <a:gd name="T4" fmla="*/ 3721 w 20869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869" h="21600" fill="none" extrusionOk="0">
                <a:moveTo>
                  <a:pt x="-1" y="322"/>
                </a:moveTo>
                <a:cubicBezTo>
                  <a:pt x="1228" y="108"/>
                  <a:pt x="2473" y="-1"/>
                  <a:pt x="3721" y="0"/>
                </a:cubicBezTo>
                <a:cubicBezTo>
                  <a:pt x="10442" y="0"/>
                  <a:pt x="16781" y="3129"/>
                  <a:pt x="20869" y="8465"/>
                </a:cubicBezTo>
              </a:path>
              <a:path w="20869" h="21600" stroke="0" extrusionOk="0">
                <a:moveTo>
                  <a:pt x="-1" y="322"/>
                </a:moveTo>
                <a:cubicBezTo>
                  <a:pt x="1228" y="108"/>
                  <a:pt x="2473" y="-1"/>
                  <a:pt x="3721" y="0"/>
                </a:cubicBezTo>
                <a:cubicBezTo>
                  <a:pt x="10442" y="0"/>
                  <a:pt x="16781" y="3129"/>
                  <a:pt x="20869" y="8465"/>
                </a:cubicBezTo>
                <a:lnTo>
                  <a:pt x="3721" y="21600"/>
                </a:lnTo>
                <a:close/>
              </a:path>
            </a:pathLst>
          </a:custGeom>
          <a:noFill/>
          <a:ln w="381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" name="Arc 12"/>
          <p:cNvSpPr>
            <a:spLocks/>
          </p:cNvSpPr>
          <p:nvPr/>
        </p:nvSpPr>
        <p:spPr bwMode="auto">
          <a:xfrm rot="3734765">
            <a:off x="6508751" y="1504950"/>
            <a:ext cx="766762" cy="985837"/>
          </a:xfrm>
          <a:custGeom>
            <a:avLst/>
            <a:gdLst>
              <a:gd name="G0" fmla="+- 3721 0 0"/>
              <a:gd name="G1" fmla="+- 21600 0 0"/>
              <a:gd name="G2" fmla="+- 21600 0 0"/>
              <a:gd name="T0" fmla="*/ 0 w 20869"/>
              <a:gd name="T1" fmla="*/ 323 h 21600"/>
              <a:gd name="T2" fmla="*/ 20869 w 20869"/>
              <a:gd name="T3" fmla="*/ 8466 h 21600"/>
              <a:gd name="T4" fmla="*/ 3721 w 20869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869" h="21600" fill="none" extrusionOk="0">
                <a:moveTo>
                  <a:pt x="-1" y="322"/>
                </a:moveTo>
                <a:cubicBezTo>
                  <a:pt x="1228" y="108"/>
                  <a:pt x="2473" y="-1"/>
                  <a:pt x="3721" y="0"/>
                </a:cubicBezTo>
                <a:cubicBezTo>
                  <a:pt x="10442" y="0"/>
                  <a:pt x="16781" y="3129"/>
                  <a:pt x="20869" y="8465"/>
                </a:cubicBezTo>
              </a:path>
              <a:path w="20869" h="21600" stroke="0" extrusionOk="0">
                <a:moveTo>
                  <a:pt x="-1" y="322"/>
                </a:moveTo>
                <a:cubicBezTo>
                  <a:pt x="1228" y="108"/>
                  <a:pt x="2473" y="-1"/>
                  <a:pt x="3721" y="0"/>
                </a:cubicBezTo>
                <a:cubicBezTo>
                  <a:pt x="10442" y="0"/>
                  <a:pt x="16781" y="3129"/>
                  <a:pt x="20869" y="8465"/>
                </a:cubicBezTo>
                <a:lnTo>
                  <a:pt x="3721" y="21600"/>
                </a:lnTo>
                <a:close/>
              </a:path>
            </a:pathLst>
          </a:custGeom>
          <a:noFill/>
          <a:ln w="381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0" y="115888"/>
            <a:ext cx="9144000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kern="0" dirty="0">
                <a:solidFill>
                  <a:sysClr val="window" lastClr="FFFFFF"/>
                </a:solidFill>
                <a:latin typeface="Calibri" pitchFamily="34" charset="0"/>
                <a:ea typeface="Times New Roman"/>
                <a:cs typeface="Calibri" pitchFamily="34" charset="0"/>
              </a:rPr>
              <a:t>                        </a:t>
            </a:r>
            <a:r>
              <a:rPr lang="ru-RU" sz="2400" b="1" kern="0" dirty="0">
                <a:solidFill>
                  <a:srgbClr val="800000"/>
                </a:solidFill>
                <a:latin typeface="Calibri" pitchFamily="34" charset="0"/>
                <a:ea typeface="Times New Roman"/>
                <a:cs typeface="Calibri" pitchFamily="34" charset="0"/>
              </a:rPr>
              <a:t>Схема </a:t>
            </a:r>
            <a:r>
              <a:rPr lang="ru-RU" sz="2400" b="1" kern="0" dirty="0">
                <a:solidFill>
                  <a:srgbClr val="800000"/>
                </a:solidFill>
                <a:latin typeface="Calibri" pitchFamily="34" charset="0"/>
                <a:ea typeface="Times New Roman"/>
                <a:cs typeface="Calibri" pitchFamily="34" charset="0"/>
              </a:rPr>
              <a:t>соединения атомов </a:t>
            </a:r>
            <a:r>
              <a:rPr lang="ru-RU" sz="2400" b="1" kern="0" dirty="0">
                <a:solidFill>
                  <a:srgbClr val="800000"/>
                </a:solidFill>
                <a:latin typeface="Calibri" pitchFamily="34" charset="0"/>
                <a:ea typeface="Times New Roman"/>
                <a:cs typeface="Calibri" pitchFamily="34" charset="0"/>
              </a:rPr>
              <a:t>азота в </a:t>
            </a:r>
            <a:r>
              <a:rPr lang="ru-RU" sz="2400" b="1" kern="0" dirty="0">
                <a:solidFill>
                  <a:srgbClr val="800000"/>
                </a:solidFill>
                <a:latin typeface="Calibri" pitchFamily="34" charset="0"/>
                <a:ea typeface="Times New Roman"/>
                <a:cs typeface="Calibri" pitchFamily="34" charset="0"/>
              </a:rPr>
              <a:t>молекулу</a:t>
            </a:r>
            <a:endParaRPr lang="ru-RU" sz="2400" b="1" kern="0" dirty="0">
              <a:solidFill>
                <a:srgbClr val="800000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500"/>
                            </p:stCondLst>
                            <p:childTnLst>
                              <p:par>
                                <p:cTn id="3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500"/>
                            </p:stCondLst>
                            <p:childTnLst>
                              <p:par>
                                <p:cTn id="4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500"/>
                            </p:stCondLst>
                            <p:childTnLst>
                              <p:par>
                                <p:cTn id="5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7000"/>
                            </p:stCondLst>
                            <p:childTnLst>
                              <p:par>
                                <p:cTn id="5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75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80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85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9000"/>
                            </p:stCondLst>
                            <p:childTnLst>
                              <p:par>
                                <p:cTn id="7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950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0"/>
                            </p:stCondLst>
                            <p:childTnLst>
                              <p:par>
                                <p:cTn id="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500"/>
                            </p:stCondLst>
                            <p:childTnLst>
                              <p:par>
                                <p:cTn id="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2000"/>
                            </p:stCondLst>
                            <p:childTnLst>
                              <p:par>
                                <p:cTn id="1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2500"/>
                            </p:stCondLst>
                            <p:childTnLst>
                              <p:par>
                                <p:cTn id="1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500"/>
                            </p:stCondLst>
                            <p:childTnLst>
                              <p:par>
                                <p:cTn id="1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2000"/>
                            </p:stCondLst>
                            <p:childTnLst>
                              <p:par>
                                <p:cTn id="1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3500"/>
                            </p:stCondLst>
                            <p:childTnLst>
                              <p:par>
                                <p:cTn id="1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4000"/>
                            </p:stCondLst>
                            <p:childTnLst>
                              <p:par>
                                <p:cTn id="16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4500"/>
                            </p:stCondLst>
                            <p:childTnLst>
                              <p:par>
                                <p:cTn id="16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5000"/>
                            </p:stCondLst>
                            <p:childTnLst>
                              <p:par>
                                <p:cTn id="1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5500"/>
                            </p:stCondLst>
                            <p:childTnLst>
                              <p:par>
                                <p:cTn id="17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6000"/>
                            </p:stCondLst>
                            <p:childTnLst>
                              <p:par>
                                <p:cTn id="1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6500"/>
                            </p:stCondLst>
                            <p:childTnLst>
                              <p:par>
                                <p:cTn id="18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7000"/>
                            </p:stCondLst>
                            <p:childTnLst>
                              <p:par>
                                <p:cTn id="18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7500"/>
                            </p:stCondLst>
                            <p:childTnLst>
                              <p:par>
                                <p:cTn id="1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8000"/>
                            </p:stCondLst>
                            <p:childTnLst>
                              <p:par>
                                <p:cTn id="19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8500"/>
                            </p:stCondLst>
                            <p:childTnLst>
                              <p:par>
                                <p:cTn id="20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9000"/>
                            </p:stCondLst>
                            <p:childTnLst>
                              <p:par>
                                <p:cTn id="20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9500"/>
                            </p:stCondLst>
                            <p:childTnLst>
                              <p:par>
                                <p:cTn id="2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10000"/>
                            </p:stCondLst>
                            <p:childTnLst>
                              <p:par>
                                <p:cTn id="2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10500"/>
                            </p:stCondLst>
                            <p:childTnLst>
                              <p:par>
                                <p:cTn id="2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11000"/>
                            </p:stCondLst>
                            <p:childTnLst>
                              <p:par>
                                <p:cTn id="23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11500"/>
                            </p:stCondLst>
                            <p:childTnLst>
                              <p:par>
                                <p:cTn id="2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12000"/>
                            </p:stCondLst>
                            <p:childTnLst>
                              <p:par>
                                <p:cTn id="2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12500"/>
                            </p:stCondLst>
                            <p:childTnLst>
                              <p:par>
                                <p:cTn id="2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13000"/>
                            </p:stCondLst>
                            <p:childTnLst>
                              <p:par>
                                <p:cTn id="2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500"/>
                            </p:stCondLst>
                            <p:childTnLst>
                              <p:par>
                                <p:cTn id="27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1000"/>
                            </p:stCondLst>
                            <p:childTnLst>
                              <p:par>
                                <p:cTn id="27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59259E-6 L 0.19566 0.17361 " pathEditMode="relative" rAng="0" ptsTypes="AA">
                                      <p:cBhvr>
                                        <p:cTn id="276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00" y="8700"/>
                                    </p:animMotion>
                                  </p:childTnLst>
                                </p:cTn>
                              </p:par>
                              <p:par>
                                <p:cTn id="27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59259E-6 L 0.20365 0.18426 " pathEditMode="relative" rAng="0" ptsTypes="AA">
                                      <p:cBhvr>
                                        <p:cTn id="278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00" y="9200"/>
                                    </p:animMotion>
                                  </p:childTnLst>
                                </p:cTn>
                              </p:par>
                              <p:par>
                                <p:cTn id="2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0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3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5" fill="hold">
                            <p:stCondLst>
                              <p:cond delay="3000"/>
                            </p:stCondLst>
                            <p:childTnLst>
                              <p:par>
                                <p:cTn id="2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2" fill="hold">
                            <p:stCondLst>
                              <p:cond delay="3500"/>
                            </p:stCondLst>
                            <p:childTnLst>
                              <p:par>
                                <p:cTn id="29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4.34783E-7 L 0.21961 0.29926 " pathEditMode="relative" rAng="0" ptsTypes="AA">
                                      <p:cBhvr>
                                        <p:cTn id="294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00" y="15000"/>
                                    </p:animMotion>
                                  </p:childTnLst>
                                </p:cTn>
                              </p:par>
                              <p:par>
                                <p:cTn id="2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6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>
                            <p:stCondLst>
                              <p:cond delay="6000"/>
                            </p:stCondLst>
                            <p:childTnLst>
                              <p:par>
                                <p:cTn id="30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3 0.00532 L 0.17275 0.24653 " pathEditMode="relative" rAng="0" ptsTypes="AA">
                                      <p:cBhvr>
                                        <p:cTn id="304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00" y="12000"/>
                                    </p:animMotion>
                                  </p:childTnLst>
                                </p:cTn>
                              </p:par>
                              <p:par>
                                <p:cTn id="30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6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>
                            <p:stCondLst>
                              <p:cond delay="8000"/>
                            </p:stCondLst>
                            <p:childTnLst>
                              <p:par>
                                <p:cTn id="30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2" fill="hold">
                            <p:stCondLst>
                              <p:cond delay="8500"/>
                            </p:stCondLst>
                            <p:childTnLst>
                              <p:par>
                                <p:cTn id="31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4.34783E-7 L 0.14184 0.23081 " pathEditMode="relative" rAng="0" ptsTypes="AA">
                                      <p:cBhvr>
                                        <p:cTn id="314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00" y="11500"/>
                                    </p:animMotion>
                                  </p:childTnLst>
                                </p:cTn>
                              </p:par>
                              <p:par>
                                <p:cTn id="3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6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8" fill="hold">
                            <p:stCondLst>
                              <p:cond delay="10500"/>
                            </p:stCondLst>
                            <p:childTnLst>
                              <p:par>
                                <p:cTn id="3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2" fill="hold">
                            <p:stCondLst>
                              <p:cond delay="11000"/>
                            </p:stCondLst>
                            <p:childTnLst>
                              <p:par>
                                <p:cTn id="32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55437E-6 L -0.15469 0.18395 " pathEditMode="relative" rAng="0" ptsTypes="AA">
                                      <p:cBhvr>
                                        <p:cTn id="32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00" y="9200"/>
                                    </p:animMotion>
                                  </p:childTnLst>
                                </p:cTn>
                              </p:par>
                              <p:par>
                                <p:cTn id="32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55437E-6 L -0.1467 0.18395 " pathEditMode="relative" rAng="0" ptsTypes="AA">
                                      <p:cBhvr>
                                        <p:cTn id="326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00" y="9200"/>
                                    </p:animMotion>
                                  </p:childTnLst>
                                </p:cTn>
                              </p:par>
                              <p:par>
                                <p:cTn id="3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8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1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3" fill="hold">
                            <p:stCondLst>
                              <p:cond delay="13000"/>
                            </p:stCondLst>
                            <p:childTnLst>
                              <p:par>
                                <p:cTn id="3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>
                            <p:stCondLst>
                              <p:cond delay="13500"/>
                            </p:stCondLst>
                            <p:childTnLst>
                              <p:par>
                                <p:cTn id="34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-0.23628 0.29884 " pathEditMode="relative" rAng="0" ptsTypes="AA">
                                      <p:cBhvr>
                                        <p:cTn id="342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23" y="14931"/>
                                    </p:animMotion>
                                  </p:childTnLst>
                                </p:cTn>
                              </p:par>
                              <p:par>
                                <p:cTn id="3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6" fill="hold">
                            <p:stCondLst>
                              <p:cond delay="15500"/>
                            </p:stCondLst>
                            <p:childTnLst>
                              <p:par>
                                <p:cTn id="3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0" fill="hold">
                            <p:stCondLst>
                              <p:cond delay="16000"/>
                            </p:stCondLst>
                            <p:childTnLst>
                              <p:par>
                                <p:cTn id="35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2.13691E-6 L -0.27552 0.26758 " pathEditMode="relative" rAng="0" ptsTypes="AA">
                                      <p:cBhvr>
                                        <p:cTn id="352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00" y="13400"/>
                                    </p:animMotion>
                                  </p:childTnLst>
                                </p:cTn>
                              </p:par>
                              <p:par>
                                <p:cTn id="3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4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>
                            <p:stCondLst>
                              <p:cond delay="18000"/>
                            </p:stCondLst>
                            <p:childTnLst>
                              <p:par>
                                <p:cTn id="3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>
                            <p:stCondLst>
                              <p:cond delay="18500"/>
                            </p:stCondLst>
                            <p:childTnLst>
                              <p:par>
                                <p:cTn id="36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0 L -0.32274 0.25208 " pathEditMode="relative" rAng="0" ptsTypes="AA">
                                      <p:cBhvr>
                                        <p:cTn id="362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146" y="12593"/>
                                    </p:animMotion>
                                  </p:childTnLst>
                                </p:cTn>
                              </p:par>
                              <p:par>
                                <p:cTn id="3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4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6" fill="hold">
                            <p:stCondLst>
                              <p:cond delay="20500"/>
                            </p:stCondLst>
                            <p:childTnLst>
                              <p:par>
                                <p:cTn id="3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0" fill="hold">
                            <p:stCondLst>
                              <p:cond delay="21000"/>
                            </p:stCondLst>
                            <p:childTnLst>
                              <p:par>
                                <p:cTn id="3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6" fill="hold">
                            <p:stCondLst>
                              <p:cond delay="23000"/>
                            </p:stCondLst>
                            <p:childTnLst>
                              <p:par>
                                <p:cTn id="3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9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2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3" fill="hold">
                            <p:stCondLst>
                              <p:cond delay="24000"/>
                            </p:stCondLst>
                            <p:childTnLst>
                              <p:par>
                                <p:cTn id="39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6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9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 animBg="1"/>
      <p:bldP spid="6" grpId="0" animBg="1"/>
      <p:bldP spid="7" grpId="0" animBg="1"/>
      <p:bldP spid="8" grpId="0" animBg="1"/>
      <p:bldP spid="14" grpId="0"/>
      <p:bldP spid="15" grpId="0" animBg="1"/>
      <p:bldP spid="16" grpId="0" animBg="1"/>
      <p:bldP spid="17" grpId="0" animBg="1"/>
      <p:bldP spid="19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 animBg="1"/>
      <p:bldP spid="35" grpId="0" animBg="1"/>
      <p:bldP spid="36" grpId="0" animBg="1"/>
      <p:bldP spid="37" grpId="0" animBg="1"/>
      <p:bldP spid="38" grpId="0" animBg="1"/>
      <p:bldP spid="42" grpId="0"/>
      <p:bldP spid="43" grpId="0"/>
      <p:bldP spid="44" grpId="0"/>
      <p:bldP spid="52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 animBg="1"/>
      <p:bldP spid="68" grpId="0" animBg="1"/>
      <p:bldP spid="69" grpId="0" animBg="1"/>
      <p:bldP spid="70" grpId="0" animBg="1"/>
      <p:bldP spid="71" grpId="0" animBg="1"/>
      <p:bldP spid="75" grpId="0"/>
      <p:bldP spid="76" grpId="0"/>
      <p:bldP spid="77" grpId="0"/>
      <p:bldP spid="85" grpId="0"/>
      <p:bldP spid="86" grpId="0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47850" y="1066800"/>
            <a:ext cx="285750" cy="522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endParaRPr lang="ru-RU" sz="2800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991225" y="1066800"/>
            <a:ext cx="285750" cy="522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endParaRPr lang="ru-RU" sz="2800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776313" y="1709411"/>
            <a:ext cx="428628" cy="428628"/>
          </a:xfrm>
          <a:prstGeom prst="ellipse">
            <a:avLst/>
          </a:prstGeom>
          <a:solidFill>
            <a:srgbClr val="1F497D">
              <a:lumMod val="60000"/>
              <a:lumOff val="40000"/>
              <a:alpha val="7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scene3d>
            <a:camera prst="orthographicFront"/>
            <a:lightRig rig="balanced" dir="t"/>
          </a:scene3d>
          <a:sp3d extrusionH="76200" prstMaterial="softEdge">
            <a:bevelT prst="relaxedInset"/>
            <a:extrusionClr>
              <a:sysClr val="windowText" lastClr="000000">
                <a:lumMod val="50000"/>
                <a:lumOff val="50000"/>
              </a:sysClr>
            </a:extrusionClr>
          </a:sp3d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5848279" y="1709411"/>
            <a:ext cx="428628" cy="428628"/>
          </a:xfrm>
          <a:prstGeom prst="ellipse">
            <a:avLst/>
          </a:prstGeom>
          <a:solidFill>
            <a:srgbClr val="F79646">
              <a:lumMod val="75000"/>
              <a:alpha val="69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scene3d>
            <a:camera prst="orthographicFront"/>
            <a:lightRig rig="balanced" dir="t"/>
          </a:scene3d>
          <a:sp3d extrusionH="76200" prstMaterial="softEdge">
            <a:bevelT prst="relaxedInset"/>
            <a:extrusionClr>
              <a:srgbClr val="F79646">
                <a:lumMod val="75000"/>
              </a:srgbClr>
            </a:extrusionClr>
          </a:sp3d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33538" y="2852738"/>
            <a:ext cx="428625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1s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47850" y="2709863"/>
            <a:ext cx="357188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1400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76475" y="2352675"/>
            <a:ext cx="357188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76413" y="1709738"/>
            <a:ext cx="500062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+1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48350" y="1709738"/>
            <a:ext cx="500063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+9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05475" y="2852738"/>
            <a:ext cx="428625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1s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34100" y="2852738"/>
            <a:ext cx="428625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62725" y="2852738"/>
            <a:ext cx="428625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919788" y="2709863"/>
            <a:ext cx="35718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1400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48413" y="2709863"/>
            <a:ext cx="35718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1400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48475" y="2709863"/>
            <a:ext cx="357188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1400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76975" y="2352675"/>
            <a:ext cx="357188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634163" y="2352675"/>
            <a:ext cx="357187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776913" y="4067175"/>
            <a:ext cx="357187" cy="357188"/>
          </a:xfrm>
          <a:prstGeom prst="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704975" y="3567113"/>
            <a:ext cx="428625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1s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Прямая со стрелкой 20"/>
          <p:cNvCxnSpPr>
            <a:cxnSpLocks noChangeShapeType="1"/>
          </p:cNvCxnSpPr>
          <p:nvPr/>
        </p:nvCxnSpPr>
        <p:spPr bwMode="auto">
          <a:xfrm rot="5400000" flipH="1" flipV="1">
            <a:off x="2027238" y="3673475"/>
            <a:ext cx="214312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22" name="Прямая со стрелкой 21"/>
          <p:cNvCxnSpPr>
            <a:cxnSpLocks noChangeShapeType="1"/>
          </p:cNvCxnSpPr>
          <p:nvPr/>
        </p:nvCxnSpPr>
        <p:spPr bwMode="auto">
          <a:xfrm rot="5400000" flipH="1" flipV="1">
            <a:off x="5741988" y="4244975"/>
            <a:ext cx="214312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23" name="Прямая со стрелкой 22"/>
          <p:cNvCxnSpPr>
            <a:cxnSpLocks noChangeShapeType="1"/>
          </p:cNvCxnSpPr>
          <p:nvPr/>
        </p:nvCxnSpPr>
        <p:spPr bwMode="auto">
          <a:xfrm rot="5400000">
            <a:off x="5884863" y="4244975"/>
            <a:ext cx="214312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24" name="Прямая со стрелкой 23"/>
          <p:cNvCxnSpPr>
            <a:cxnSpLocks noChangeShapeType="1"/>
          </p:cNvCxnSpPr>
          <p:nvPr/>
        </p:nvCxnSpPr>
        <p:spPr bwMode="auto">
          <a:xfrm rot="5400000" flipH="1" flipV="1">
            <a:off x="6099175" y="3887788"/>
            <a:ext cx="214313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25" name="Прямая со стрелкой 24"/>
          <p:cNvCxnSpPr>
            <a:cxnSpLocks noChangeShapeType="1"/>
          </p:cNvCxnSpPr>
          <p:nvPr/>
        </p:nvCxnSpPr>
        <p:spPr bwMode="auto">
          <a:xfrm rot="5400000">
            <a:off x="6242050" y="3887788"/>
            <a:ext cx="214313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sp>
        <p:nvSpPr>
          <p:cNvPr id="26" name="Прямоугольник 25"/>
          <p:cNvSpPr/>
          <p:nvPr/>
        </p:nvSpPr>
        <p:spPr>
          <a:xfrm>
            <a:off x="2062163" y="3495675"/>
            <a:ext cx="357187" cy="357188"/>
          </a:xfrm>
          <a:prstGeom prst="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134100" y="3709988"/>
            <a:ext cx="357188" cy="357187"/>
          </a:xfrm>
          <a:prstGeom prst="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491288" y="3352800"/>
            <a:ext cx="357187" cy="357188"/>
          </a:xfrm>
          <a:prstGeom prst="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848475" y="3352800"/>
            <a:ext cx="357188" cy="357188"/>
          </a:xfrm>
          <a:prstGeom prst="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7205663" y="3352800"/>
            <a:ext cx="357187" cy="357188"/>
          </a:xfrm>
          <a:prstGeom prst="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1" name="Прямая со стрелкой 30"/>
          <p:cNvCxnSpPr>
            <a:cxnSpLocks noChangeShapeType="1"/>
          </p:cNvCxnSpPr>
          <p:nvPr/>
        </p:nvCxnSpPr>
        <p:spPr bwMode="auto">
          <a:xfrm rot="5400000" flipH="1" flipV="1">
            <a:off x="6456363" y="3530600"/>
            <a:ext cx="214312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32" name="Прямая со стрелкой 31"/>
          <p:cNvCxnSpPr>
            <a:cxnSpLocks noChangeShapeType="1"/>
          </p:cNvCxnSpPr>
          <p:nvPr/>
        </p:nvCxnSpPr>
        <p:spPr bwMode="auto">
          <a:xfrm rot="5400000">
            <a:off x="6599238" y="3530600"/>
            <a:ext cx="214312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33" name="Прямая со стрелкой 32"/>
          <p:cNvCxnSpPr>
            <a:cxnSpLocks noChangeShapeType="1"/>
          </p:cNvCxnSpPr>
          <p:nvPr/>
        </p:nvCxnSpPr>
        <p:spPr bwMode="auto">
          <a:xfrm rot="5400000" flipH="1" flipV="1">
            <a:off x="6813551" y="3530600"/>
            <a:ext cx="214312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34" name="Прямая со стрелкой 33"/>
          <p:cNvCxnSpPr>
            <a:cxnSpLocks noChangeShapeType="1"/>
          </p:cNvCxnSpPr>
          <p:nvPr/>
        </p:nvCxnSpPr>
        <p:spPr bwMode="auto">
          <a:xfrm rot="5400000">
            <a:off x="6956426" y="3530600"/>
            <a:ext cx="214312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35" name="Прямая со стрелкой 34"/>
          <p:cNvCxnSpPr>
            <a:cxnSpLocks noChangeShapeType="1"/>
          </p:cNvCxnSpPr>
          <p:nvPr/>
        </p:nvCxnSpPr>
        <p:spPr bwMode="auto">
          <a:xfrm rot="5400000" flipH="1" flipV="1">
            <a:off x="7170738" y="3530600"/>
            <a:ext cx="214312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sp>
        <p:nvSpPr>
          <p:cNvPr id="36" name="TextBox 35"/>
          <p:cNvSpPr txBox="1"/>
          <p:nvPr/>
        </p:nvSpPr>
        <p:spPr>
          <a:xfrm>
            <a:off x="5419725" y="4067175"/>
            <a:ext cx="428625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1s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776913" y="3709988"/>
            <a:ext cx="428625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134100" y="3352800"/>
            <a:ext cx="428625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348038" y="5138738"/>
            <a:ext cx="28575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endParaRPr lang="ru-RU" sz="4000" b="1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492625" y="5141913"/>
            <a:ext cx="28575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endParaRPr lang="ru-RU" sz="4000" b="1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Овал 40"/>
          <p:cNvSpPr/>
          <p:nvPr/>
        </p:nvSpPr>
        <p:spPr>
          <a:xfrm>
            <a:off x="4133850" y="5353050"/>
            <a:ext cx="71438" cy="71438"/>
          </a:xfrm>
          <a:prstGeom prst="ellipse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Овал 41"/>
          <p:cNvSpPr/>
          <p:nvPr/>
        </p:nvSpPr>
        <p:spPr>
          <a:xfrm>
            <a:off x="4572000" y="5143500"/>
            <a:ext cx="71438" cy="71438"/>
          </a:xfrm>
          <a:prstGeom prst="ellipse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Овал 42"/>
          <p:cNvSpPr/>
          <p:nvPr/>
        </p:nvSpPr>
        <p:spPr>
          <a:xfrm>
            <a:off x="4816475" y="5138738"/>
            <a:ext cx="71438" cy="71437"/>
          </a:xfrm>
          <a:prstGeom prst="ellipse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Овал 43"/>
          <p:cNvSpPr/>
          <p:nvPr/>
        </p:nvSpPr>
        <p:spPr>
          <a:xfrm>
            <a:off x="4991100" y="5353050"/>
            <a:ext cx="71438" cy="71438"/>
          </a:xfrm>
          <a:prstGeom prst="ellipse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Овал 44"/>
          <p:cNvSpPr/>
          <p:nvPr/>
        </p:nvSpPr>
        <p:spPr>
          <a:xfrm>
            <a:off x="4991100" y="5567363"/>
            <a:ext cx="71438" cy="71437"/>
          </a:xfrm>
          <a:prstGeom prst="ellipse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Овал 45"/>
          <p:cNvSpPr/>
          <p:nvPr/>
        </p:nvSpPr>
        <p:spPr>
          <a:xfrm>
            <a:off x="4786313" y="5786438"/>
            <a:ext cx="71437" cy="71437"/>
          </a:xfrm>
          <a:prstGeom prst="ellipse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Овал 46"/>
          <p:cNvSpPr/>
          <p:nvPr/>
        </p:nvSpPr>
        <p:spPr>
          <a:xfrm>
            <a:off x="4572000" y="5786438"/>
            <a:ext cx="71438" cy="71437"/>
          </a:xfrm>
          <a:prstGeom prst="ellipse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Умножение 47"/>
          <p:cNvSpPr/>
          <p:nvPr/>
        </p:nvSpPr>
        <p:spPr>
          <a:xfrm>
            <a:off x="4062413" y="5495925"/>
            <a:ext cx="214312" cy="214313"/>
          </a:xfrm>
          <a:prstGeom prst="mathMultiply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9" name="Прямая соединительная линия 48"/>
          <p:cNvCxnSpPr>
            <a:cxnSpLocks noChangeShapeType="1"/>
          </p:cNvCxnSpPr>
          <p:nvPr/>
        </p:nvCxnSpPr>
        <p:spPr bwMode="auto">
          <a:xfrm rot="5400000">
            <a:off x="4026694" y="4817269"/>
            <a:ext cx="214312" cy="0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50" name="Прямая соединительная линия 49"/>
          <p:cNvCxnSpPr>
            <a:cxnSpLocks noChangeShapeType="1"/>
          </p:cNvCxnSpPr>
          <p:nvPr/>
        </p:nvCxnSpPr>
        <p:spPr bwMode="auto">
          <a:xfrm rot="5400000">
            <a:off x="4026693" y="5174457"/>
            <a:ext cx="214313" cy="0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51" name="Прямая соединительная линия 50"/>
          <p:cNvCxnSpPr>
            <a:cxnSpLocks noChangeShapeType="1"/>
          </p:cNvCxnSpPr>
          <p:nvPr/>
        </p:nvCxnSpPr>
        <p:spPr bwMode="auto">
          <a:xfrm rot="5400000">
            <a:off x="4026693" y="5888832"/>
            <a:ext cx="214313" cy="0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52" name="Прямая соединительная линия 51"/>
          <p:cNvCxnSpPr>
            <a:cxnSpLocks noChangeShapeType="1"/>
          </p:cNvCxnSpPr>
          <p:nvPr/>
        </p:nvCxnSpPr>
        <p:spPr bwMode="auto">
          <a:xfrm rot="5400000">
            <a:off x="4026694" y="6246019"/>
            <a:ext cx="214312" cy="0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</p:spPr>
      </p:cxnSp>
      <p:sp>
        <p:nvSpPr>
          <p:cNvPr id="53" name="TextBox 52"/>
          <p:cNvSpPr txBox="1"/>
          <p:nvPr/>
        </p:nvSpPr>
        <p:spPr>
          <a:xfrm>
            <a:off x="3419475" y="4424363"/>
            <a:ext cx="1285875" cy="2857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Ось симметрии</a:t>
            </a:r>
            <a:endParaRPr lang="ru-RU" sz="1200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4" name="Прямая со стрелкой 53"/>
          <p:cNvCxnSpPr>
            <a:cxnSpLocks noChangeShapeType="1"/>
          </p:cNvCxnSpPr>
          <p:nvPr/>
        </p:nvCxnSpPr>
        <p:spPr bwMode="auto">
          <a:xfrm rot="5400000" flipH="1" flipV="1">
            <a:off x="2027238" y="3673475"/>
            <a:ext cx="214312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55" name="Прямая со стрелкой 54"/>
          <p:cNvCxnSpPr>
            <a:cxnSpLocks noChangeShapeType="1"/>
          </p:cNvCxnSpPr>
          <p:nvPr/>
        </p:nvCxnSpPr>
        <p:spPr bwMode="auto">
          <a:xfrm rot="5400000" flipH="1" flipV="1">
            <a:off x="5741988" y="4244975"/>
            <a:ext cx="214312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56" name="Прямая со стрелкой 55"/>
          <p:cNvCxnSpPr>
            <a:cxnSpLocks noChangeShapeType="1"/>
          </p:cNvCxnSpPr>
          <p:nvPr/>
        </p:nvCxnSpPr>
        <p:spPr bwMode="auto">
          <a:xfrm rot="5400000">
            <a:off x="5884863" y="4244975"/>
            <a:ext cx="214312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57" name="Прямая со стрелкой 56"/>
          <p:cNvCxnSpPr>
            <a:cxnSpLocks noChangeShapeType="1"/>
          </p:cNvCxnSpPr>
          <p:nvPr/>
        </p:nvCxnSpPr>
        <p:spPr bwMode="auto">
          <a:xfrm rot="5400000" flipH="1" flipV="1">
            <a:off x="6099175" y="3887788"/>
            <a:ext cx="214313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58" name="Прямая со стрелкой 57"/>
          <p:cNvCxnSpPr>
            <a:cxnSpLocks noChangeShapeType="1"/>
          </p:cNvCxnSpPr>
          <p:nvPr/>
        </p:nvCxnSpPr>
        <p:spPr bwMode="auto">
          <a:xfrm rot="5400000">
            <a:off x="6242050" y="3887788"/>
            <a:ext cx="214313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59" name="Прямая со стрелкой 58"/>
          <p:cNvCxnSpPr>
            <a:cxnSpLocks noChangeShapeType="1"/>
          </p:cNvCxnSpPr>
          <p:nvPr/>
        </p:nvCxnSpPr>
        <p:spPr bwMode="auto">
          <a:xfrm rot="5400000" flipH="1" flipV="1">
            <a:off x="6456363" y="3530600"/>
            <a:ext cx="214312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60" name="Прямая со стрелкой 59"/>
          <p:cNvCxnSpPr>
            <a:cxnSpLocks noChangeShapeType="1"/>
          </p:cNvCxnSpPr>
          <p:nvPr/>
        </p:nvCxnSpPr>
        <p:spPr bwMode="auto">
          <a:xfrm rot="5400000" flipH="1" flipV="1">
            <a:off x="6813551" y="3530600"/>
            <a:ext cx="214312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61" name="Прямая со стрелкой 60"/>
          <p:cNvCxnSpPr>
            <a:cxnSpLocks noChangeShapeType="1"/>
          </p:cNvCxnSpPr>
          <p:nvPr/>
        </p:nvCxnSpPr>
        <p:spPr bwMode="auto">
          <a:xfrm rot="5400000" flipH="1" flipV="1">
            <a:off x="7170738" y="3530600"/>
            <a:ext cx="214312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62" name="Прямая со стрелкой 61"/>
          <p:cNvCxnSpPr>
            <a:cxnSpLocks noChangeShapeType="1"/>
          </p:cNvCxnSpPr>
          <p:nvPr/>
        </p:nvCxnSpPr>
        <p:spPr bwMode="auto">
          <a:xfrm rot="5400000">
            <a:off x="6599238" y="3530600"/>
            <a:ext cx="214312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63" name="Прямая со стрелкой 62"/>
          <p:cNvCxnSpPr>
            <a:cxnSpLocks noChangeShapeType="1"/>
          </p:cNvCxnSpPr>
          <p:nvPr/>
        </p:nvCxnSpPr>
        <p:spPr bwMode="auto">
          <a:xfrm rot="5400000">
            <a:off x="6956426" y="3530600"/>
            <a:ext cx="214312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sp>
        <p:nvSpPr>
          <p:cNvPr id="64" name="TextBox 63"/>
          <p:cNvSpPr txBox="1"/>
          <p:nvPr/>
        </p:nvSpPr>
        <p:spPr>
          <a:xfrm>
            <a:off x="2276475" y="4852988"/>
            <a:ext cx="642938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2.20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705475" y="4924425"/>
            <a:ext cx="642938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3.98</a:t>
            </a:r>
          </a:p>
        </p:txBody>
      </p:sp>
      <p:sp>
        <p:nvSpPr>
          <p:cNvPr id="66" name="Овал 65"/>
          <p:cNvSpPr/>
          <p:nvPr/>
        </p:nvSpPr>
        <p:spPr>
          <a:xfrm>
            <a:off x="2852738" y="4921250"/>
            <a:ext cx="1571625" cy="1143000"/>
          </a:xfrm>
          <a:prstGeom prst="ellipse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Овал 66"/>
          <p:cNvSpPr/>
          <p:nvPr/>
        </p:nvSpPr>
        <p:spPr>
          <a:xfrm>
            <a:off x="3919538" y="4921250"/>
            <a:ext cx="1571625" cy="1143000"/>
          </a:xfrm>
          <a:prstGeom prst="ellipse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Arc 12"/>
          <p:cNvSpPr>
            <a:spLocks/>
          </p:cNvSpPr>
          <p:nvPr/>
        </p:nvSpPr>
        <p:spPr bwMode="auto">
          <a:xfrm rot="3734765">
            <a:off x="1722438" y="1571625"/>
            <a:ext cx="766762" cy="985838"/>
          </a:xfrm>
          <a:custGeom>
            <a:avLst/>
            <a:gdLst>
              <a:gd name="G0" fmla="+- 3721 0 0"/>
              <a:gd name="G1" fmla="+- 21600 0 0"/>
              <a:gd name="G2" fmla="+- 21600 0 0"/>
              <a:gd name="T0" fmla="*/ 0 w 20869"/>
              <a:gd name="T1" fmla="*/ 323 h 21600"/>
              <a:gd name="T2" fmla="*/ 20869 w 20869"/>
              <a:gd name="T3" fmla="*/ 8466 h 21600"/>
              <a:gd name="T4" fmla="*/ 3721 w 20869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869" h="21600" fill="none" extrusionOk="0">
                <a:moveTo>
                  <a:pt x="-1" y="322"/>
                </a:moveTo>
                <a:cubicBezTo>
                  <a:pt x="1228" y="108"/>
                  <a:pt x="2473" y="-1"/>
                  <a:pt x="3721" y="0"/>
                </a:cubicBezTo>
                <a:cubicBezTo>
                  <a:pt x="10442" y="0"/>
                  <a:pt x="16781" y="3129"/>
                  <a:pt x="20869" y="8465"/>
                </a:cubicBezTo>
              </a:path>
              <a:path w="20869" h="21600" stroke="0" extrusionOk="0">
                <a:moveTo>
                  <a:pt x="-1" y="322"/>
                </a:moveTo>
                <a:cubicBezTo>
                  <a:pt x="1228" y="108"/>
                  <a:pt x="2473" y="-1"/>
                  <a:pt x="3721" y="0"/>
                </a:cubicBezTo>
                <a:cubicBezTo>
                  <a:pt x="10442" y="0"/>
                  <a:pt x="16781" y="3129"/>
                  <a:pt x="20869" y="8465"/>
                </a:cubicBezTo>
                <a:lnTo>
                  <a:pt x="3721" y="21600"/>
                </a:lnTo>
                <a:close/>
              </a:path>
            </a:pathLst>
          </a:custGeom>
          <a:noFill/>
          <a:ln w="381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Arc 12"/>
          <p:cNvSpPr>
            <a:spLocks/>
          </p:cNvSpPr>
          <p:nvPr/>
        </p:nvSpPr>
        <p:spPr bwMode="auto">
          <a:xfrm rot="3734765">
            <a:off x="5794376" y="1571625"/>
            <a:ext cx="766762" cy="985837"/>
          </a:xfrm>
          <a:custGeom>
            <a:avLst/>
            <a:gdLst>
              <a:gd name="G0" fmla="+- 3721 0 0"/>
              <a:gd name="G1" fmla="+- 21600 0 0"/>
              <a:gd name="G2" fmla="+- 21600 0 0"/>
              <a:gd name="T0" fmla="*/ 0 w 20869"/>
              <a:gd name="T1" fmla="*/ 323 h 21600"/>
              <a:gd name="T2" fmla="*/ 20869 w 20869"/>
              <a:gd name="T3" fmla="*/ 8466 h 21600"/>
              <a:gd name="T4" fmla="*/ 3721 w 20869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869" h="21600" fill="none" extrusionOk="0">
                <a:moveTo>
                  <a:pt x="-1" y="322"/>
                </a:moveTo>
                <a:cubicBezTo>
                  <a:pt x="1228" y="108"/>
                  <a:pt x="2473" y="-1"/>
                  <a:pt x="3721" y="0"/>
                </a:cubicBezTo>
                <a:cubicBezTo>
                  <a:pt x="10442" y="0"/>
                  <a:pt x="16781" y="3129"/>
                  <a:pt x="20869" y="8465"/>
                </a:cubicBezTo>
              </a:path>
              <a:path w="20869" h="21600" stroke="0" extrusionOk="0">
                <a:moveTo>
                  <a:pt x="-1" y="322"/>
                </a:moveTo>
                <a:cubicBezTo>
                  <a:pt x="1228" y="108"/>
                  <a:pt x="2473" y="-1"/>
                  <a:pt x="3721" y="0"/>
                </a:cubicBezTo>
                <a:cubicBezTo>
                  <a:pt x="10442" y="0"/>
                  <a:pt x="16781" y="3129"/>
                  <a:pt x="20869" y="8465"/>
                </a:cubicBezTo>
                <a:lnTo>
                  <a:pt x="3721" y="21600"/>
                </a:lnTo>
                <a:close/>
              </a:path>
            </a:pathLst>
          </a:custGeom>
          <a:noFill/>
          <a:ln w="381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Arc 12"/>
          <p:cNvSpPr>
            <a:spLocks/>
          </p:cNvSpPr>
          <p:nvPr/>
        </p:nvSpPr>
        <p:spPr bwMode="auto">
          <a:xfrm rot="3734765">
            <a:off x="6151563" y="1571625"/>
            <a:ext cx="766762" cy="985838"/>
          </a:xfrm>
          <a:custGeom>
            <a:avLst/>
            <a:gdLst>
              <a:gd name="G0" fmla="+- 3721 0 0"/>
              <a:gd name="G1" fmla="+- 21600 0 0"/>
              <a:gd name="G2" fmla="+- 21600 0 0"/>
              <a:gd name="T0" fmla="*/ 0 w 20869"/>
              <a:gd name="T1" fmla="*/ 323 h 21600"/>
              <a:gd name="T2" fmla="*/ 20869 w 20869"/>
              <a:gd name="T3" fmla="*/ 8466 h 21600"/>
              <a:gd name="T4" fmla="*/ 3721 w 20869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869" h="21600" fill="none" extrusionOk="0">
                <a:moveTo>
                  <a:pt x="-1" y="322"/>
                </a:moveTo>
                <a:cubicBezTo>
                  <a:pt x="1228" y="108"/>
                  <a:pt x="2473" y="-1"/>
                  <a:pt x="3721" y="0"/>
                </a:cubicBezTo>
                <a:cubicBezTo>
                  <a:pt x="10442" y="0"/>
                  <a:pt x="16781" y="3129"/>
                  <a:pt x="20869" y="8465"/>
                </a:cubicBezTo>
              </a:path>
              <a:path w="20869" h="21600" stroke="0" extrusionOk="0">
                <a:moveTo>
                  <a:pt x="-1" y="322"/>
                </a:moveTo>
                <a:cubicBezTo>
                  <a:pt x="1228" y="108"/>
                  <a:pt x="2473" y="-1"/>
                  <a:pt x="3721" y="0"/>
                </a:cubicBezTo>
                <a:cubicBezTo>
                  <a:pt x="10442" y="0"/>
                  <a:pt x="16781" y="3129"/>
                  <a:pt x="20869" y="8465"/>
                </a:cubicBezTo>
                <a:lnTo>
                  <a:pt x="3721" y="21600"/>
                </a:lnTo>
                <a:close/>
              </a:path>
            </a:pathLst>
          </a:custGeom>
          <a:noFill/>
          <a:ln w="38100">
            <a:solidFill>
              <a:sysClr val="windowText" lastClr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0" y="115888"/>
            <a:ext cx="9144000" cy="8016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kern="0" dirty="0">
                <a:solidFill>
                  <a:sysClr val="window" lastClr="FFFFFF"/>
                </a:solidFill>
                <a:latin typeface="Calibri" pitchFamily="34" charset="0"/>
                <a:ea typeface="Times New Roman"/>
                <a:cs typeface="Calibri" pitchFamily="34" charset="0"/>
              </a:rPr>
              <a:t> </a:t>
            </a:r>
            <a:r>
              <a:rPr lang="ru-RU" sz="2400" b="1" kern="0" dirty="0">
                <a:solidFill>
                  <a:srgbClr val="800000"/>
                </a:solidFill>
                <a:latin typeface="Calibri" pitchFamily="34" charset="0"/>
                <a:ea typeface="Times New Roman"/>
                <a:cs typeface="Calibri" pitchFamily="34" charset="0"/>
              </a:rPr>
              <a:t>Схема </a:t>
            </a:r>
            <a:r>
              <a:rPr lang="ru-RU" sz="2400" b="1" kern="0" dirty="0">
                <a:solidFill>
                  <a:srgbClr val="800000"/>
                </a:solidFill>
                <a:latin typeface="Calibri" pitchFamily="34" charset="0"/>
                <a:ea typeface="Times New Roman"/>
                <a:cs typeface="Calibri" pitchFamily="34" charset="0"/>
              </a:rPr>
              <a:t>соединения атомов водорода и </a:t>
            </a:r>
            <a:r>
              <a:rPr lang="ru-RU" sz="2400" b="1" kern="0" dirty="0">
                <a:solidFill>
                  <a:srgbClr val="800000"/>
                </a:solidFill>
                <a:latin typeface="Calibri" pitchFamily="34" charset="0"/>
                <a:ea typeface="Times New Roman"/>
                <a:cs typeface="Calibri" pitchFamily="34" charset="0"/>
              </a:rPr>
              <a:t>фтора в молекулу</a:t>
            </a:r>
            <a:endParaRPr lang="ru-RU" sz="2400" b="1" kern="0" dirty="0">
              <a:solidFill>
                <a:srgbClr val="800000"/>
              </a:solidFill>
              <a:latin typeface="Calibri" pitchFamily="34" charset="0"/>
              <a:cs typeface="Calibri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200" kern="0" dirty="0">
              <a:solidFill>
                <a:sysClr val="window" lastClr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3616325" y="4959350"/>
            <a:ext cx="360363" cy="4000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baseline="30000" dirty="0">
                <a:solidFill>
                  <a:sysClr val="windowText" lastClr="000000"/>
                </a:solidFill>
                <a:latin typeface="Symbol" pitchFamily="18" charset="2"/>
                <a:cs typeface="Times New Roman" pitchFamily="18" charset="0"/>
              </a:rPr>
              <a:t>d</a:t>
            </a:r>
            <a:r>
              <a:rPr lang="ru-RU" sz="2000" kern="0" baseline="30000" dirty="0">
                <a:solidFill>
                  <a:sysClr val="windowText" lastClr="000000"/>
                </a:solidFill>
                <a:latin typeface="+mn-lt"/>
                <a:cs typeface="Times New Roman" pitchFamily="18" charset="0"/>
              </a:rPr>
              <a:t>+</a:t>
            </a:r>
            <a:endParaRPr lang="ru-RU" sz="2000" kern="0" dirty="0">
              <a:solidFill>
                <a:sysClr val="windowText" lastClr="000000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4895850" y="4959350"/>
            <a:ext cx="333375" cy="4000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baseline="30000" dirty="0">
                <a:solidFill>
                  <a:sysClr val="windowText" lastClr="000000"/>
                </a:solidFill>
                <a:latin typeface="Symbol" pitchFamily="18" charset="2"/>
                <a:cs typeface="Times New Roman" pitchFamily="18" charset="0"/>
              </a:rPr>
              <a:t>d</a:t>
            </a:r>
            <a:r>
              <a:rPr lang="ru-RU" sz="2000" kern="0" baseline="300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endParaRPr lang="ru-RU" sz="2000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000"/>
                            </p:stCondLst>
                            <p:childTnLst>
                              <p:par>
                                <p:cTn id="6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5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4000"/>
                            </p:stCondLst>
                            <p:childTnLst>
                              <p:par>
                                <p:cTn id="7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4500"/>
                            </p:stCondLst>
                            <p:childTnLst>
                              <p:par>
                                <p:cTn id="8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0"/>
                            </p:stCondLst>
                            <p:childTnLst>
                              <p:par>
                                <p:cTn id="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500"/>
                            </p:stCondLst>
                            <p:childTnLst>
                              <p:par>
                                <p:cTn id="8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6000"/>
                            </p:stCondLst>
                            <p:childTnLst>
                              <p:par>
                                <p:cTn id="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6500"/>
                            </p:stCondLst>
                            <p:childTnLst>
                              <p:par>
                                <p:cTn id="9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7000"/>
                            </p:stCondLst>
                            <p:childTnLst>
                              <p:par>
                                <p:cTn id="10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7500"/>
                            </p:stCondLst>
                            <p:childTnLst>
                              <p:par>
                                <p:cTn id="1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8000"/>
                            </p:stCondLst>
                            <p:childTnLst>
                              <p:par>
                                <p:cTn id="10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8500"/>
                            </p:stCondLst>
                            <p:childTnLst>
                              <p:par>
                                <p:cTn id="1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9000"/>
                            </p:stCondLst>
                            <p:childTnLst>
                              <p:par>
                                <p:cTn id="1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9500"/>
                            </p:stCondLst>
                            <p:childTnLst>
                              <p:par>
                                <p:cTn id="1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0500"/>
                            </p:stCondLst>
                            <p:childTnLst>
                              <p:par>
                                <p:cTn id="1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1000"/>
                            </p:stCondLst>
                            <p:childTnLst>
                              <p:par>
                                <p:cTn id="14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2000"/>
                            </p:stCondLst>
                            <p:childTnLst>
                              <p:par>
                                <p:cTn id="1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2500"/>
                            </p:stCondLst>
                            <p:childTnLst>
                              <p:par>
                                <p:cTn id="1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13500"/>
                            </p:stCondLst>
                            <p:childTnLst>
                              <p:par>
                                <p:cTn id="1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14000"/>
                            </p:stCondLst>
                            <p:childTnLst>
                              <p:par>
                                <p:cTn id="1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500"/>
                            </p:stCondLst>
                            <p:childTnLst>
                              <p:par>
                                <p:cTn id="19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1000"/>
                            </p:stCondLst>
                            <p:childTnLst>
                              <p:par>
                                <p:cTn id="20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4 0.00486 L 0.21875 0.27777 " pathEditMode="relative" ptsTypes="AA">
                                      <p:cBhvr>
                                        <p:cTn id="203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3000"/>
                            </p:stCondLst>
                            <p:childTnLst>
                              <p:par>
                                <p:cTn id="20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3500"/>
                            </p:stCondLst>
                            <p:childTnLst>
                              <p:par>
                                <p:cTn id="21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39 -0.00394 L -0.16285 0.26898 " pathEditMode="relative" rAng="0" ptsTypes="AA">
                                      <p:cBhvr>
                                        <p:cTn id="213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82" y="13634"/>
                                    </p:animMotion>
                                  </p:childTnLst>
                                </p:cTn>
                              </p:par>
                              <p:par>
                                <p:cTn id="21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96296E-6 L -0.15747 0.27292 " pathEditMode="relative" rAng="0" ptsTypes="AA">
                                      <p:cBhvr>
                                        <p:cTn id="215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82" y="13634"/>
                                    </p:animMotion>
                                  </p:childTnLst>
                                </p:cTn>
                              </p:par>
                              <p:par>
                                <p:cTn id="2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0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5500"/>
                            </p:stCondLst>
                            <p:childTnLst>
                              <p:par>
                                <p:cTn id="2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>
                            <p:stCondLst>
                              <p:cond delay="6000"/>
                            </p:stCondLst>
                            <p:childTnLst>
                              <p:par>
                                <p:cTn id="23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95 -0.00439 L -0.1625 0.27917 " pathEditMode="relative" rAng="0" ptsTypes="AA">
                                      <p:cBhvr>
                                        <p:cTn id="231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281" y="14167"/>
                                    </p:animMotion>
                                  </p:childTnLst>
                                </p:cTn>
                              </p:par>
                              <p:par>
                                <p:cTn id="23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95 -0.00439 L -0.1625 0.27917 " pathEditMode="relative" rAng="0" ptsTypes="AA">
                                      <p:cBhvr>
                                        <p:cTn id="233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281" y="14167"/>
                                    </p:animMotion>
                                  </p:childTnLst>
                                </p:cTn>
                              </p:par>
                              <p:par>
                                <p:cTn id="2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8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8000"/>
                            </p:stCondLst>
                            <p:childTnLst>
                              <p:par>
                                <p:cTn id="2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8500"/>
                            </p:stCondLst>
                            <p:childTnLst>
                              <p:par>
                                <p:cTn id="24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2848 0.24143 " pathEditMode="relative" ptsTypes="AA">
                                      <p:cBhvr>
                                        <p:cTn id="249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2848 0.24143 " pathEditMode="relative" ptsTypes="AA">
                                      <p:cBhvr>
                                        <p:cTn id="251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3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6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10500"/>
                            </p:stCondLst>
                            <p:childTnLst>
                              <p:par>
                                <p:cTn id="2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5" fill="hold">
                            <p:stCondLst>
                              <p:cond delay="11000"/>
                            </p:stCondLst>
                            <p:childTnLst>
                              <p:par>
                                <p:cTn id="26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6 0.00463 L -0.33594 0.26713 " pathEditMode="relative" ptsTypes="AA">
                                      <p:cBhvr>
                                        <p:cTn id="267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9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>
                            <p:stCondLst>
                              <p:cond delay="13000"/>
                            </p:stCondLst>
                            <p:childTnLst>
                              <p:par>
                                <p:cTn id="2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13500"/>
                            </p:stCondLst>
                            <p:childTnLst>
                              <p:par>
                                <p:cTn id="2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8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1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4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0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>
                            <p:stCondLst>
                              <p:cond delay="15500"/>
                            </p:stCondLst>
                            <p:childTnLst>
                              <p:par>
                                <p:cTn id="2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4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>
                            <p:stCondLst>
                              <p:cond delay="16500"/>
                            </p:stCondLst>
                            <p:childTnLst>
                              <p:par>
                                <p:cTn id="299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158 0 " pathEditMode="relative" ptsTypes="AA">
                                      <p:cBhvr>
                                        <p:cTn id="300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0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158 0 " pathEditMode="relative" ptsTypes="AA">
                                      <p:cBhvr>
                                        <p:cTn id="302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3" fill="hold">
                            <p:stCondLst>
                              <p:cond delay="18500"/>
                            </p:stCondLst>
                            <p:childTnLst>
                              <p:par>
                                <p:cTn id="30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9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0" fill="hold">
                            <p:stCondLst>
                              <p:cond delay="20500"/>
                            </p:stCondLst>
                            <p:childTnLst>
                              <p:par>
                                <p:cTn id="3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3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6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 animBg="1"/>
      <p:bldP spid="20" grpId="0"/>
      <p:bldP spid="26" grpId="0" animBg="1"/>
      <p:bldP spid="27" grpId="0" animBg="1"/>
      <p:bldP spid="28" grpId="0" animBg="1"/>
      <p:bldP spid="29" grpId="0" animBg="1"/>
      <p:bldP spid="30" grpId="0" animBg="1"/>
      <p:bldP spid="36" grpId="0"/>
      <p:bldP spid="37" grpId="0"/>
      <p:bldP spid="38" grpId="0"/>
      <p:bldP spid="39" grpId="0"/>
      <p:bldP spid="40" grpId="0"/>
      <p:bldP spid="41" grpId="0" animBg="1"/>
      <p:bldP spid="41" grpId="1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8" grpId="1" animBg="1"/>
      <p:bldP spid="53" grpId="0"/>
      <p:bldP spid="64" grpId="0"/>
      <p:bldP spid="65" grpId="0"/>
      <p:bldP spid="66" grpId="0" animBg="1"/>
      <p:bldP spid="67" grpId="0" animBg="1"/>
      <p:bldP spid="68" grpId="0" animBg="1"/>
      <p:bldP spid="69" grpId="0" animBg="1"/>
      <p:bldP spid="70" grpId="0" animBg="1"/>
      <p:bldP spid="72" grpId="0"/>
      <p:bldP spid="7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5888"/>
            <a:ext cx="9144000" cy="4683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>
                <a:solidFill>
                  <a:srgbClr val="800000"/>
                </a:solidFill>
                <a:latin typeface="Calibri" pitchFamily="34" charset="0"/>
                <a:cs typeface="Times New Roman" pitchFamily="18" charset="0"/>
              </a:rPr>
              <a:t>Схема образования ионов натрия и фтора из их атомов </a:t>
            </a:r>
            <a:endParaRPr lang="ru-RU" sz="2200" b="1">
              <a:solidFill>
                <a:srgbClr val="800000"/>
              </a:solidFill>
              <a:latin typeface="Calibri" pitchFamily="34" charset="0"/>
              <a:cs typeface="Times New Roman" pitchFamily="18" charset="0"/>
            </a:endParaRPr>
          </a:p>
        </p:txBody>
      </p:sp>
      <p:grpSp>
        <p:nvGrpSpPr>
          <p:cNvPr id="3" name="Группа 104"/>
          <p:cNvGrpSpPr>
            <a:grpSpLocks/>
          </p:cNvGrpSpPr>
          <p:nvPr/>
        </p:nvGrpSpPr>
        <p:grpSpPr bwMode="auto">
          <a:xfrm>
            <a:off x="2947988" y="2641600"/>
            <a:ext cx="3106737" cy="939800"/>
            <a:chOff x="2428860" y="2357430"/>
            <a:chExt cx="3106614" cy="940902"/>
          </a:xfrm>
        </p:grpSpPr>
        <p:cxnSp>
          <p:nvCxnSpPr>
            <p:cNvPr id="7194" name="Прямая со стрелкой 3"/>
            <p:cNvCxnSpPr>
              <a:cxnSpLocks noChangeShapeType="1"/>
            </p:cNvCxnSpPr>
            <p:nvPr/>
          </p:nvCxnSpPr>
          <p:spPr bwMode="auto">
            <a:xfrm>
              <a:off x="4143372" y="2785411"/>
              <a:ext cx="468003" cy="1588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round/>
              <a:headEnd/>
              <a:tailEnd type="arrow" w="med" len="med"/>
            </a:ln>
          </p:spPr>
        </p:cxnSp>
        <p:sp>
          <p:nvSpPr>
            <p:cNvPr id="5" name="TextBox 225"/>
            <p:cNvSpPr txBox="1">
              <a:spLocks noChangeArrowheads="1"/>
            </p:cNvSpPr>
            <p:nvPr/>
          </p:nvSpPr>
          <p:spPr bwMode="auto">
            <a:xfrm>
              <a:off x="4806841" y="2441667"/>
              <a:ext cx="663549" cy="5848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/>
              <a:ext uri="{91240B29-F687-4F45-9708-019B960494DF}"/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kern="0" dirty="0" smtClean="0">
                  <a:solidFill>
                    <a:srgbClr val="000000"/>
                  </a:solidFill>
                  <a:latin typeface="Times New Roman" pitchFamily="18" charset="0"/>
                  <a:ea typeface="Tahoma" pitchFamily="34" charset="0"/>
                  <a:cs typeface="Times New Roman" pitchFamily="18" charset="0"/>
                </a:rPr>
                <a:t>Na</a:t>
              </a:r>
              <a:endParaRPr lang="ru-RU" sz="3200" kern="0" dirty="0" smtClean="0">
                <a:solidFill>
                  <a:srgbClr val="0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endParaRPr>
            </a:p>
          </p:txBody>
        </p:sp>
        <p:sp>
          <p:nvSpPr>
            <p:cNvPr id="6" name="TextBox 226"/>
            <p:cNvSpPr txBox="1">
              <a:spLocks noChangeArrowheads="1"/>
            </p:cNvSpPr>
            <p:nvPr/>
          </p:nvSpPr>
          <p:spPr bwMode="auto">
            <a:xfrm>
              <a:off x="5235449" y="2357430"/>
              <a:ext cx="300025" cy="3385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/>
              <a:ext uri="{91240B29-F687-4F45-9708-019B960494DF}"/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kern="0" dirty="0" smtClean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+</a:t>
              </a:r>
              <a:endParaRPr lang="ru-RU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TextBox 237"/>
            <p:cNvSpPr txBox="1">
              <a:spLocks noChangeArrowheads="1"/>
            </p:cNvSpPr>
            <p:nvPr/>
          </p:nvSpPr>
          <p:spPr bwMode="auto">
            <a:xfrm>
              <a:off x="3557527" y="2571994"/>
              <a:ext cx="474644" cy="4609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/>
              <a:ext uri="{91240B29-F687-4F45-9708-019B960494DF}"/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kern="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1ē</a:t>
              </a:r>
              <a:endParaRPr lang="ru-RU" sz="2400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TextBox 84"/>
            <p:cNvSpPr txBox="1">
              <a:spLocks noChangeArrowheads="1"/>
            </p:cNvSpPr>
            <p:nvPr/>
          </p:nvSpPr>
          <p:spPr bwMode="auto">
            <a:xfrm>
              <a:off x="2428860" y="2428952"/>
              <a:ext cx="663549" cy="5848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/>
              <a:ext uri="{91240B29-F687-4F45-9708-019B960494DF}"/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kern="0" dirty="0" smtClean="0">
                  <a:solidFill>
                    <a:srgbClr val="000000"/>
                  </a:solidFill>
                  <a:latin typeface="Times New Roman" pitchFamily="18" charset="0"/>
                  <a:ea typeface="Tahoma" pitchFamily="34" charset="0"/>
                  <a:cs typeface="Times New Roman" pitchFamily="18" charset="0"/>
                </a:rPr>
                <a:t>Na</a:t>
              </a:r>
              <a:endParaRPr lang="ru-RU" sz="3200" kern="0" dirty="0" smtClean="0">
                <a:solidFill>
                  <a:srgbClr val="0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endParaRPr>
            </a:p>
          </p:txBody>
        </p:sp>
        <p:sp>
          <p:nvSpPr>
            <p:cNvPr id="9" name="TextBox 85"/>
            <p:cNvSpPr txBox="1">
              <a:spLocks noChangeArrowheads="1"/>
            </p:cNvSpPr>
            <p:nvPr/>
          </p:nvSpPr>
          <p:spPr bwMode="auto">
            <a:xfrm>
              <a:off x="2863818" y="2357430"/>
              <a:ext cx="296850" cy="3385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/>
              <a:ext uri="{91240B29-F687-4F45-9708-019B960494DF}"/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kern="0" dirty="0" smtClean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endParaRPr lang="ru-RU" sz="16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TextBox 86"/>
            <p:cNvSpPr txBox="1">
              <a:spLocks noChangeArrowheads="1"/>
            </p:cNvSpPr>
            <p:nvPr/>
          </p:nvSpPr>
          <p:spPr bwMode="auto">
            <a:xfrm>
              <a:off x="3195592" y="2360609"/>
              <a:ext cx="571477" cy="6468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/>
              <a:ext uri="{91240B29-F687-4F45-9708-019B960494DF}"/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3600" kern="0" dirty="0" smtClean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-</a:t>
              </a:r>
            </a:p>
          </p:txBody>
        </p:sp>
        <p:sp>
          <p:nvSpPr>
            <p:cNvPr id="11" name="TextBox 87"/>
            <p:cNvSpPr txBox="1">
              <a:spLocks noChangeArrowheads="1"/>
            </p:cNvSpPr>
            <p:nvPr/>
          </p:nvSpPr>
          <p:spPr bwMode="auto">
            <a:xfrm>
              <a:off x="2457434" y="2929600"/>
              <a:ext cx="649261" cy="3687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/>
              <a:ext uri="{91240B29-F687-4F45-9708-019B960494DF}"/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kern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атом</a:t>
              </a:r>
            </a:p>
          </p:txBody>
        </p:sp>
        <p:sp>
          <p:nvSpPr>
            <p:cNvPr id="12" name="TextBox 88"/>
            <p:cNvSpPr txBox="1">
              <a:spLocks noChangeArrowheads="1"/>
            </p:cNvSpPr>
            <p:nvPr/>
          </p:nvSpPr>
          <p:spPr bwMode="auto">
            <a:xfrm>
              <a:off x="4857639" y="2929600"/>
              <a:ext cx="547665" cy="3687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/>
              <a:ext uri="{91240B29-F687-4F45-9708-019B960494DF}"/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kern="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ион</a:t>
              </a:r>
            </a:p>
          </p:txBody>
        </p:sp>
      </p:grpSp>
      <p:grpSp>
        <p:nvGrpSpPr>
          <p:cNvPr id="13" name="Группа 105"/>
          <p:cNvGrpSpPr>
            <a:grpSpLocks/>
          </p:cNvGrpSpPr>
          <p:nvPr/>
        </p:nvGrpSpPr>
        <p:grpSpPr bwMode="auto">
          <a:xfrm>
            <a:off x="3000375" y="5562600"/>
            <a:ext cx="3011488" cy="1023938"/>
            <a:chOff x="2500298" y="4345552"/>
            <a:chExt cx="3011305" cy="1024589"/>
          </a:xfrm>
        </p:grpSpPr>
        <p:sp>
          <p:nvSpPr>
            <p:cNvPr id="14" name="TextBox 222"/>
            <p:cNvSpPr txBox="1">
              <a:spLocks noChangeArrowheads="1"/>
            </p:cNvSpPr>
            <p:nvPr/>
          </p:nvSpPr>
          <p:spPr bwMode="auto">
            <a:xfrm>
              <a:off x="2571732" y="4429743"/>
              <a:ext cx="412725" cy="5845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/>
              <a:ext uri="{91240B29-F687-4F45-9708-019B960494DF}"/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kern="0" dirty="0" smtClean="0">
                  <a:solidFill>
                    <a:srgbClr val="000000"/>
                  </a:solidFill>
                  <a:latin typeface="Times New Roman" pitchFamily="18" charset="0"/>
                  <a:ea typeface="Tahoma" pitchFamily="34" charset="0"/>
                  <a:cs typeface="Times New Roman" pitchFamily="18" charset="0"/>
                </a:rPr>
                <a:t>F</a:t>
              </a:r>
              <a:endParaRPr lang="ru-RU" sz="3200" kern="0" dirty="0" smtClean="0">
                <a:solidFill>
                  <a:srgbClr val="0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endParaRPr>
            </a:p>
          </p:txBody>
        </p:sp>
        <p:sp>
          <p:nvSpPr>
            <p:cNvPr id="15" name="TextBox 223"/>
            <p:cNvSpPr txBox="1">
              <a:spLocks noChangeArrowheads="1"/>
            </p:cNvSpPr>
            <p:nvPr/>
          </p:nvSpPr>
          <p:spPr bwMode="auto">
            <a:xfrm>
              <a:off x="2927310" y="4345552"/>
              <a:ext cx="287320" cy="3383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/>
              <a:ext uri="{91240B29-F687-4F45-9708-019B960494DF}"/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kern="0" dirty="0" smtClean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endParaRPr lang="ru-RU" sz="16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TextBox 221"/>
            <p:cNvSpPr txBox="1">
              <a:spLocks noChangeArrowheads="1"/>
            </p:cNvSpPr>
            <p:nvPr/>
          </p:nvSpPr>
          <p:spPr bwMode="auto">
            <a:xfrm>
              <a:off x="3214630" y="4515523"/>
              <a:ext cx="387326" cy="5226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/>
              <a:ext uri="{91240B29-F687-4F45-9708-019B960494DF}"/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kern="0" dirty="0" smtClean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+</a:t>
              </a:r>
              <a:endParaRPr lang="ru-RU" sz="2800" b="1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TextBox 227"/>
            <p:cNvSpPr txBox="1">
              <a:spLocks noChangeArrowheads="1"/>
            </p:cNvSpPr>
            <p:nvPr/>
          </p:nvSpPr>
          <p:spPr bwMode="auto">
            <a:xfrm>
              <a:off x="4929025" y="4440863"/>
              <a:ext cx="412725" cy="5861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/>
              <a:ext uri="{91240B29-F687-4F45-9708-019B960494DF}"/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kern="0" dirty="0" smtClean="0">
                  <a:solidFill>
                    <a:srgbClr val="000000"/>
                  </a:solidFill>
                  <a:latin typeface="Times New Roman" pitchFamily="18" charset="0"/>
                  <a:ea typeface="Tahoma" pitchFamily="34" charset="0"/>
                  <a:cs typeface="Times New Roman" pitchFamily="18" charset="0"/>
                </a:rPr>
                <a:t>F</a:t>
              </a:r>
              <a:endParaRPr lang="ru-RU" sz="3200" kern="0" dirty="0" smtClean="0">
                <a:solidFill>
                  <a:srgbClr val="0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endParaRPr>
            </a:p>
          </p:txBody>
        </p:sp>
        <p:sp>
          <p:nvSpPr>
            <p:cNvPr id="18" name="TextBox 228"/>
            <p:cNvSpPr txBox="1">
              <a:spLocks noChangeArrowheads="1"/>
            </p:cNvSpPr>
            <p:nvPr/>
          </p:nvSpPr>
          <p:spPr bwMode="auto">
            <a:xfrm>
              <a:off x="5241744" y="4429743"/>
              <a:ext cx="269859" cy="400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/>
              <a:ext uri="{91240B29-F687-4F45-9708-019B960494DF}"/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0" dirty="0" smtClean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-</a:t>
              </a:r>
              <a:endParaRPr lang="ru-RU" sz="20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TextBox 93"/>
            <p:cNvSpPr txBox="1">
              <a:spLocks noChangeArrowheads="1"/>
            </p:cNvSpPr>
            <p:nvPr/>
          </p:nvSpPr>
          <p:spPr bwMode="auto">
            <a:xfrm>
              <a:off x="3714662" y="4560001"/>
              <a:ext cx="474633" cy="462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/>
              <a:ext uri="{91240B29-F687-4F45-9708-019B960494DF}"/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kern="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1ē</a:t>
              </a:r>
              <a:endParaRPr lang="ru-RU" sz="2400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7191" name="Прямая со стрелкой 19"/>
            <p:cNvCxnSpPr>
              <a:cxnSpLocks noChangeShapeType="1"/>
            </p:cNvCxnSpPr>
            <p:nvPr/>
          </p:nvCxnSpPr>
          <p:spPr bwMode="auto">
            <a:xfrm>
              <a:off x="4278681" y="4788774"/>
              <a:ext cx="431917" cy="1589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round/>
              <a:headEnd/>
              <a:tailEnd type="arrow" w="med" len="med"/>
            </a:ln>
          </p:spPr>
        </p:cxnSp>
        <p:sp>
          <p:nvSpPr>
            <p:cNvPr id="21" name="TextBox 95"/>
            <p:cNvSpPr txBox="1">
              <a:spLocks noChangeArrowheads="1"/>
            </p:cNvSpPr>
            <p:nvPr/>
          </p:nvSpPr>
          <p:spPr bwMode="auto">
            <a:xfrm>
              <a:off x="2500298" y="5000018"/>
              <a:ext cx="649249" cy="370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/>
              <a:ext uri="{91240B29-F687-4F45-9708-019B960494DF}"/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kern="0" dirty="0" smtClean="0">
                  <a:solidFill>
                    <a:srgbClr val="000000"/>
                  </a:solidFill>
                  <a:latin typeface="Times New Roman" pitchFamily="18" charset="0"/>
                  <a:ea typeface="Tahoma" pitchFamily="34" charset="0"/>
                  <a:cs typeface="Times New Roman" pitchFamily="18" charset="0"/>
                </a:rPr>
                <a:t>атом</a:t>
              </a:r>
            </a:p>
          </p:txBody>
        </p:sp>
        <p:sp>
          <p:nvSpPr>
            <p:cNvPr id="22" name="TextBox 96"/>
            <p:cNvSpPr txBox="1">
              <a:spLocks noChangeArrowheads="1"/>
            </p:cNvSpPr>
            <p:nvPr/>
          </p:nvSpPr>
          <p:spPr bwMode="auto">
            <a:xfrm>
              <a:off x="4929025" y="5000018"/>
              <a:ext cx="547655" cy="370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/>
              <a:ext uri="{91240B29-F687-4F45-9708-019B960494DF}"/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kern="0" dirty="0" smtClean="0">
                  <a:solidFill>
                    <a:srgbClr val="000000"/>
                  </a:solidFill>
                  <a:latin typeface="Times New Roman" pitchFamily="18" charset="0"/>
                  <a:ea typeface="Tahoma" pitchFamily="34" charset="0"/>
                  <a:cs typeface="Times New Roman" pitchFamily="18" charset="0"/>
                </a:rPr>
                <a:t>ион</a:t>
              </a:r>
            </a:p>
          </p:txBody>
        </p:sp>
      </p:grpSp>
      <p:sp>
        <p:nvSpPr>
          <p:cNvPr id="23" name="Прямоугольник 22"/>
          <p:cNvSpPr>
            <a:spLocks noChangeArrowheads="1"/>
          </p:cNvSpPr>
          <p:nvPr/>
        </p:nvSpPr>
        <p:spPr bwMode="auto">
          <a:xfrm>
            <a:off x="539750" y="5083175"/>
            <a:ext cx="8280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rgbClr val="0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Частица, принимающая электроны, превращается  в </a:t>
            </a:r>
            <a:r>
              <a:rPr lang="ru-RU" sz="2000" b="1">
                <a:solidFill>
                  <a:srgbClr val="0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отрицательный ион</a:t>
            </a:r>
            <a:r>
              <a:rPr lang="ru-RU" sz="2000">
                <a:solidFill>
                  <a:srgbClr val="0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. 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762000" y="2192338"/>
            <a:ext cx="7921625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0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Частица, отдающая электроны, превращается  в </a:t>
            </a:r>
            <a:r>
              <a:rPr lang="ru-RU" sz="20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положительный ион</a:t>
            </a:r>
            <a:r>
              <a:rPr lang="ru-RU" sz="20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25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71713" y="723900"/>
            <a:ext cx="1411287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48250" y="693738"/>
            <a:ext cx="1228725" cy="149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TextBox 86"/>
          <p:cNvSpPr txBox="1">
            <a:spLocks noChangeArrowheads="1"/>
          </p:cNvSpPr>
          <p:nvPr/>
        </p:nvSpPr>
        <p:spPr bwMode="auto">
          <a:xfrm>
            <a:off x="3898900" y="1179513"/>
            <a:ext cx="3556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sp>
        <p:nvSpPr>
          <p:cNvPr id="28" name="TextBox 237"/>
          <p:cNvSpPr txBox="1">
            <a:spLocks noChangeArrowheads="1"/>
          </p:cNvSpPr>
          <p:nvPr/>
        </p:nvSpPr>
        <p:spPr bwMode="auto">
          <a:xfrm>
            <a:off x="4373563" y="1255713"/>
            <a:ext cx="4270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1ē</a:t>
            </a:r>
            <a:endParaRPr lang="ru-RU" sz="2000" kern="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9" name="Picture 1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93963" y="3568700"/>
            <a:ext cx="1028700" cy="151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1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22875" y="3581400"/>
            <a:ext cx="1054100" cy="154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1" name="Прямая со стрелкой 30"/>
          <p:cNvCxnSpPr>
            <a:cxnSpLocks noChangeShapeType="1"/>
          </p:cNvCxnSpPr>
          <p:nvPr/>
        </p:nvCxnSpPr>
        <p:spPr bwMode="auto">
          <a:xfrm>
            <a:off x="4832350" y="1439863"/>
            <a:ext cx="431800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32" name="Прямая со стрелкой 31"/>
          <p:cNvCxnSpPr>
            <a:cxnSpLocks noChangeShapeType="1"/>
          </p:cNvCxnSpPr>
          <p:nvPr/>
        </p:nvCxnSpPr>
        <p:spPr bwMode="auto">
          <a:xfrm>
            <a:off x="4786313" y="4354513"/>
            <a:ext cx="431800" cy="158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</p:spPr>
      </p:cxnSp>
      <p:sp>
        <p:nvSpPr>
          <p:cNvPr id="33" name="TextBox 93"/>
          <p:cNvSpPr txBox="1">
            <a:spLocks noChangeArrowheads="1"/>
          </p:cNvSpPr>
          <p:nvPr/>
        </p:nvSpPr>
        <p:spPr bwMode="auto">
          <a:xfrm>
            <a:off x="4268788" y="4156075"/>
            <a:ext cx="4270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1ē</a:t>
            </a:r>
            <a:endParaRPr lang="ru-RU" sz="2000" kern="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221"/>
          <p:cNvSpPr txBox="1">
            <a:spLocks noChangeArrowheads="1"/>
          </p:cNvSpPr>
          <p:nvPr/>
        </p:nvSpPr>
        <p:spPr bwMode="auto">
          <a:xfrm>
            <a:off x="3827463" y="4097338"/>
            <a:ext cx="3603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endParaRPr lang="ru-RU" sz="2400" b="1" kern="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00"/>
                            </p:stCondLst>
                            <p:childTnLst>
                              <p:par>
                                <p:cTn id="4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8000"/>
                            </p:stCondLst>
                            <p:childTnLst>
                              <p:par>
                                <p:cTn id="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0"/>
                            </p:stCondLst>
                            <p:childTnLst>
                              <p:par>
                                <p:cTn id="5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7" grpId="0"/>
      <p:bldP spid="28" grpId="0"/>
      <p:bldP spid="33" grpId="0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5888"/>
            <a:ext cx="9144000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rgbClr val="80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Схема  образования ионной связи фторида натрия  </a:t>
            </a:r>
            <a:endParaRPr lang="ru-RU" sz="2200" b="1">
              <a:solidFill>
                <a:srgbClr val="800000"/>
              </a:solidFill>
              <a:latin typeface="Calibri" pitchFamily="34" charset="0"/>
              <a:ea typeface="Times New Roman" pitchFamily="18" charset="0"/>
              <a:cs typeface="Calibr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97100" y="2573338"/>
            <a:ext cx="1295400" cy="1108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b="1" kern="0" dirty="0">
                <a:solidFill>
                  <a:sysClr val="windowText" lastClr="000000"/>
                </a:solidFill>
                <a:latin typeface="Calibri" pitchFamily="34" charset="0"/>
              </a:rPr>
              <a:t>Na</a:t>
            </a:r>
            <a:endParaRPr lang="ru-RU" sz="6600" b="1" kern="0" dirty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27688" y="2576513"/>
            <a:ext cx="1223962" cy="1108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b="1" kern="0" dirty="0">
                <a:solidFill>
                  <a:sysClr val="windowText" lastClr="000000"/>
                </a:solidFill>
                <a:latin typeface="+mn-lt"/>
              </a:rPr>
              <a:t> </a:t>
            </a:r>
            <a:r>
              <a:rPr lang="en-US" sz="6600" b="1" kern="0" dirty="0">
                <a:solidFill>
                  <a:sysClr val="windowText" lastClr="000000"/>
                </a:solidFill>
                <a:latin typeface="Calibri" pitchFamily="34" charset="0"/>
              </a:rPr>
              <a:t>F</a:t>
            </a:r>
            <a:endParaRPr lang="ru-RU" sz="6600" b="1" kern="0" dirty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13225" y="2624138"/>
            <a:ext cx="576263" cy="1108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kern="0" dirty="0">
                <a:solidFill>
                  <a:sysClr val="windowText" lastClr="000000"/>
                </a:solidFill>
                <a:latin typeface="Calibri" pitchFamily="34" charset="0"/>
              </a:rPr>
              <a:t>+</a:t>
            </a:r>
            <a:endParaRPr lang="ru-RU" sz="6600" kern="0" dirty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3349625" y="3127375"/>
            <a:ext cx="142875" cy="144463"/>
          </a:xfrm>
          <a:prstGeom prst="ellipse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>
                <a:shade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808663" y="3565525"/>
            <a:ext cx="142875" cy="144463"/>
          </a:xfrm>
          <a:prstGeom prst="ellipse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>
                <a:shade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6167438" y="3562350"/>
            <a:ext cx="144462" cy="144463"/>
          </a:xfrm>
          <a:prstGeom prst="ellipse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>
                <a:shade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5808663" y="2541588"/>
            <a:ext cx="142875" cy="142875"/>
          </a:xfrm>
          <a:prstGeom prst="ellipse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>
                <a:shade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6167438" y="2541588"/>
            <a:ext cx="144462" cy="144462"/>
          </a:xfrm>
          <a:prstGeom prst="ellipse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>
                <a:shade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6489700" y="2865438"/>
            <a:ext cx="144463" cy="144462"/>
          </a:xfrm>
          <a:prstGeom prst="ellipse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>
                <a:shade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6489700" y="3233738"/>
            <a:ext cx="144463" cy="144462"/>
          </a:xfrm>
          <a:prstGeom prst="ellipse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>
                <a:shade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5348288" y="2865438"/>
            <a:ext cx="144462" cy="144462"/>
          </a:xfrm>
          <a:prstGeom prst="ellipse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>
                <a:shade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17713" y="3706813"/>
            <a:ext cx="2016125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kern="0" dirty="0">
                <a:solidFill>
                  <a:sysClr val="windowText" lastClr="0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к</a:t>
            </a:r>
            <a:r>
              <a:rPr lang="ru-RU" kern="0" dirty="0">
                <a:solidFill>
                  <a:sysClr val="windowText" lastClr="0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атион натрия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4500563" y="3233738"/>
            <a:ext cx="144462" cy="144462"/>
          </a:xfrm>
          <a:prstGeom prst="ellipse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>
                <a:shade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4500563" y="2873375"/>
            <a:ext cx="144462" cy="144463"/>
          </a:xfrm>
          <a:prstGeom prst="ellipse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>
                <a:shade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990850" y="2401888"/>
            <a:ext cx="360363" cy="5857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kern="0" dirty="0">
                <a:solidFill>
                  <a:sysClr val="windowText" lastClr="000000"/>
                </a:solidFill>
                <a:latin typeface="Calibri" pitchFamily="34" charset="0"/>
              </a:rPr>
              <a:t>+</a:t>
            </a:r>
            <a:endParaRPr lang="ru-RU" sz="3200" kern="0" dirty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410325" y="2290763"/>
            <a:ext cx="358775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kern="0" dirty="0">
                <a:solidFill>
                  <a:sysClr val="windowText" lastClr="000000"/>
                </a:solidFill>
                <a:latin typeface="Calibri" pitchFamily="34" charset="0"/>
              </a:rPr>
              <a:t>-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348288" y="3716338"/>
            <a:ext cx="1900237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kern="0" dirty="0">
                <a:solidFill>
                  <a:sysClr val="windowText" lastClr="0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а</a:t>
            </a:r>
            <a:r>
              <a:rPr lang="ru-RU" kern="0" dirty="0">
                <a:solidFill>
                  <a:sysClr val="windowText" lastClr="0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нион фтора</a:t>
            </a:r>
            <a:endParaRPr lang="ru-RU" kern="0" dirty="0">
              <a:solidFill>
                <a:sysClr val="windowText" lastClr="000000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85185E-6 L 0.12604 -0.03611 " pathEditMode="relative" rAng="0" ptsTypes="AA">
                                      <p:cBhvr>
                                        <p:cTn id="22" dur="2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02" y="-1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9500"/>
                            </p:stCondLst>
                            <p:childTnLst>
                              <p:par>
                                <p:cTn id="57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7.40741E-7 L -0.0934 0.05556 " pathEditMode="relative" rAng="0" ptsTypes="AA">
                                      <p:cBhvr>
                                        <p:cTn id="58" dur="29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70" y="2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2400"/>
                            </p:stCondLst>
                            <p:childTnLst>
                              <p:par>
                                <p:cTn id="60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2400"/>
                            </p:stCondLst>
                            <p:childTnLst>
                              <p:par>
                                <p:cTn id="63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240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240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2400"/>
                            </p:stCondLst>
                            <p:childTnLst>
                              <p:par>
                                <p:cTn id="7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-0.00024 L 0.09462 -0.00024 " pathEditMode="relative" rAng="0" ptsTypes="AA">
                                      <p:cBhvr>
                                        <p:cTn id="73" dur="3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22" y="0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-0.00023 L 0.09375 -0.00046 " pathEditMode="relative" rAng="0" ptsTypes="AA">
                                      <p:cBhvr>
                                        <p:cTn id="75" dur="3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05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5500"/>
                            </p:stCondLst>
                            <p:childTnLst>
                              <p:par>
                                <p:cTn id="7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7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7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7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7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7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7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7200"/>
                            </p:stCondLst>
                            <p:childTnLst>
                              <p:par>
                                <p:cTn id="88" presetID="35" presetClass="path" presetSubtype="0" accel="50000" decel="50000" fill="hold" grpId="2" nodeType="afterEffect">
                                  <p:stCondLst>
                                    <p:cond delay="1200"/>
                                  </p:stCondLst>
                                  <p:childTnLst>
                                    <p:animMotion origin="layout" path="M 0.09462 -0.00024 L 0.00018 -0.00024 " pathEditMode="relative" rAng="0" ptsTypes="AA">
                                      <p:cBhvr>
                                        <p:cTn id="89" dur="5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22" y="0"/>
                                    </p:animMotion>
                                  </p:childTnLst>
                                </p:cTn>
                              </p:par>
                              <p:par>
                                <p:cTn id="90" presetID="35" presetClass="path" presetSubtype="0" accel="50000" decel="50000" fill="hold" grpId="2" nodeType="withEffect">
                                  <p:stCondLst>
                                    <p:cond delay="1200"/>
                                  </p:stCondLst>
                                  <p:childTnLst>
                                    <p:animMotion origin="layout" path="M 0.09375 -0.00046 L -0.00034 -0.00023 " pathEditMode="relative" rAng="0" ptsTypes="AA">
                                      <p:cBhvr>
                                        <p:cTn id="91" dur="5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05" y="0"/>
                                    </p:animMotion>
                                  </p:childTnLst>
                                </p:cTn>
                              </p:par>
                              <p:par>
                                <p:cTn id="92" presetID="35" presetClass="path" presetSubtype="0" accel="50000" decel="50000" fill="hold" grpId="1" nodeType="withEffect">
                                  <p:stCondLst>
                                    <p:cond delay="1200"/>
                                  </p:stCondLst>
                                  <p:childTnLst>
                                    <p:animMotion origin="layout" path="M 4.44444E-6 -3.7037E-6 L -0.11129 -0.00023 " pathEditMode="relative" rAng="0" ptsTypes="AA">
                                      <p:cBhvr>
                                        <p:cTn id="93" dur="5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73" y="-23"/>
                                    </p:animMotion>
                                  </p:childTnLst>
                                </p:cTn>
                              </p:par>
                              <p:par>
                                <p:cTn id="94" presetID="35" presetClass="path" presetSubtype="0" accel="50000" decel="50000" fill="hold" grpId="1" nodeType="withEffect">
                                  <p:stCondLst>
                                    <p:cond delay="1200"/>
                                  </p:stCondLst>
                                  <p:childTnLst>
                                    <p:animMotion origin="layout" path="M 5.55556E-7 3.7037E-6 L -0.11927 -0.00047 " pathEditMode="relative" rAng="0" ptsTypes="AA">
                                      <p:cBhvr>
                                        <p:cTn id="95" dur="5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72" y="-23"/>
                                    </p:animMotion>
                                  </p:childTnLst>
                                </p:cTn>
                              </p:par>
                              <p:par>
                                <p:cTn id="96" presetID="35" presetClass="path" presetSubtype="0" accel="50000" decel="50000" fill="hold" grpId="1" nodeType="withEffect">
                                  <p:stCondLst>
                                    <p:cond delay="1200"/>
                                  </p:stCondLst>
                                  <p:childTnLst>
                                    <p:animMotion origin="layout" path="M 4.44444E-6 -4.81481E-6 L -0.1191 -0.00023 " pathEditMode="relative" rAng="0" ptsTypes="AA">
                                      <p:cBhvr>
                                        <p:cTn id="97" dur="5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55" y="-23"/>
                                    </p:animMotion>
                                  </p:childTnLst>
                                </p:cTn>
                              </p:par>
                              <p:par>
                                <p:cTn id="98" presetID="35" presetClass="path" presetSubtype="0" accel="50000" decel="50000" fill="hold" grpId="1" nodeType="withEffect">
                                  <p:stCondLst>
                                    <p:cond delay="1200"/>
                                  </p:stCondLst>
                                  <p:childTnLst>
                                    <p:animMotion origin="layout" path="M 3.61111E-6 -3.7037E-6 L -0.11789 -3.7037E-6 " pathEditMode="relative" rAng="0" ptsTypes="AA">
                                      <p:cBhvr>
                                        <p:cTn id="99" dur="5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03" y="0"/>
                                    </p:animMotion>
                                  </p:childTnLst>
                                </p:cTn>
                              </p:par>
                              <p:par>
                                <p:cTn id="100" presetID="35" presetClass="path" presetSubtype="0" accel="50000" decel="50000" fill="hold" grpId="1" nodeType="withEffect">
                                  <p:stCondLst>
                                    <p:cond delay="1200"/>
                                  </p:stCondLst>
                                  <p:childTnLst>
                                    <p:animMotion origin="layout" path="M 0 2.59259E-6 L -0.11806 2.59259E-6 " pathEditMode="relative" rAng="0" ptsTypes="AA">
                                      <p:cBhvr>
                                        <p:cTn id="101" dur="5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03" y="0"/>
                                    </p:animMotion>
                                  </p:childTnLst>
                                </p:cTn>
                              </p:par>
                              <p:par>
                                <p:cTn id="102" presetID="35" presetClass="path" presetSubtype="0" accel="50000" decel="50000" fill="hold" grpId="1" nodeType="withEffect">
                                  <p:stCondLst>
                                    <p:cond delay="1200"/>
                                  </p:stCondLst>
                                  <p:childTnLst>
                                    <p:animMotion origin="layout" path="M -3.88889E-6 -4.44444E-6 L -0.11805 -4.44444E-6 " pathEditMode="relative" rAng="0" ptsTypes="AA">
                                      <p:cBhvr>
                                        <p:cTn id="103" dur="5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03" y="0"/>
                                    </p:animMotion>
                                  </p:childTnLst>
                                </p:cTn>
                              </p:par>
                              <p:par>
                                <p:cTn id="104" presetID="35" presetClass="path" presetSubtype="0" accel="50000" decel="50000" fill="hold" grpId="1" nodeType="withEffect">
                                  <p:stCondLst>
                                    <p:cond delay="1200"/>
                                  </p:stCondLst>
                                  <p:childTnLst>
                                    <p:animMotion origin="layout" path="M -4.16667E-6 -2.59259E-6 L -0.11805 -2.59259E-6 " pathEditMode="relative" rAng="0" ptsTypes="AA">
                                      <p:cBhvr>
                                        <p:cTn id="105" dur="5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03" y="0"/>
                                    </p:animMotion>
                                  </p:childTnLst>
                                </p:cTn>
                              </p:par>
                              <p:par>
                                <p:cTn id="106" presetID="35" presetClass="path" presetSubtype="0" accel="50000" decel="50000" fill="hold" grpId="1" nodeType="withEffect">
                                  <p:stCondLst>
                                    <p:cond delay="1200"/>
                                  </p:stCondLst>
                                  <p:childTnLst>
                                    <p:animMotion origin="layout" path="M 2.5E-6 -2.59259E-6 L -0.11806 -2.59259E-6 " pathEditMode="relative" rAng="0" ptsTypes="AA">
                                      <p:cBhvr>
                                        <p:cTn id="107" dur="5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03" y="0"/>
                                    </p:animMotion>
                                  </p:childTnLst>
                                </p:cTn>
                              </p:par>
                              <p:par>
                                <p:cTn id="108" presetID="63" presetClass="path" presetSubtype="0" accel="50000" decel="50000" fill="hold" grpId="1" nodeType="withEffect">
                                  <p:stCondLst>
                                    <p:cond delay="1200"/>
                                  </p:stCondLst>
                                  <p:childTnLst>
                                    <p:animMotion origin="layout" path="M 5E-6 -7.40741E-7 L 0.13386 0.00023 " pathEditMode="relative" rAng="0" ptsTypes="AA">
                                      <p:cBhvr>
                                        <p:cTn id="109" dur="5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84" y="0"/>
                                    </p:animMotion>
                                  </p:childTnLst>
                                </p:cTn>
                              </p:par>
                              <p:par>
                                <p:cTn id="110" presetID="63" presetClass="path" presetSubtype="0" accel="50000" decel="50000" fill="hold" grpId="1" nodeType="withEffect">
                                  <p:stCondLst>
                                    <p:cond delay="1200"/>
                                  </p:stCondLst>
                                  <p:childTnLst>
                                    <p:animMotion origin="layout" path="M 4.72222E-6 2.22222E-6 L 0.12187 0.00023 " pathEditMode="relative" rAng="0" ptsTypes="AA">
                                      <p:cBhvr>
                                        <p:cTn id="111" dur="5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94" y="0"/>
                                    </p:animMotion>
                                  </p:childTnLst>
                                </p:cTn>
                              </p:par>
                              <p:par>
                                <p:cTn id="112" presetID="1" presetClass="exit" presetSubtype="0" fill="hold" grpId="1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xit" presetSubtype="0" fill="hold" grpId="1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  <p:bldP spid="5" grpId="0"/>
      <p:bldP spid="5" grpId="1"/>
      <p:bldP spid="6" grpId="0" animBg="1"/>
      <p:bldP spid="6" grpId="1" animBg="1"/>
      <p:bldP spid="6" grpId="2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3" grpId="2" animBg="1"/>
      <p:bldP spid="14" grpId="0"/>
      <p:bldP spid="14" grpId="1"/>
      <p:bldP spid="15" grpId="0" animBg="1"/>
      <p:bldP spid="15" grpId="1" animBg="1"/>
      <p:bldP spid="15" grpId="2" animBg="1"/>
      <p:bldP spid="16" grpId="0" animBg="1"/>
      <p:bldP spid="16" grpId="1" animBg="1"/>
      <p:bldP spid="16" grpId="2" animBg="1"/>
      <p:bldP spid="17" grpId="0"/>
      <p:bldP spid="17" grpId="1"/>
      <p:bldP spid="18" grpId="0"/>
      <p:bldP spid="18" grpId="1"/>
      <p:bldP spid="19" grpId="0"/>
      <p:bldP spid="19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5888"/>
            <a:ext cx="9144000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>
                <a:solidFill>
                  <a:srgbClr val="800000"/>
                </a:solidFill>
                <a:latin typeface="Calibri" pitchFamily="34" charset="0"/>
                <a:ea typeface="Times New Roman"/>
                <a:cs typeface="Calibri" pitchFamily="34" charset="0"/>
              </a:rPr>
              <a:t>Схема  образования ионной связи </a:t>
            </a:r>
            <a:r>
              <a:rPr lang="ru-RU" sz="2400" b="1" kern="0" spc="45" dirty="0">
                <a:solidFill>
                  <a:srgbClr val="800000"/>
                </a:solidFill>
                <a:latin typeface="Calibri" pitchFamily="34" charset="0"/>
                <a:ea typeface="Times New Roman"/>
              </a:rPr>
              <a:t>хлорида кальция  </a:t>
            </a:r>
            <a:endParaRPr lang="ru-RU" sz="2200" b="1" kern="0" dirty="0">
              <a:solidFill>
                <a:srgbClr val="80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9219" name="Picture 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5413" y="2633663"/>
            <a:ext cx="1697037" cy="167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2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54250" y="1684338"/>
            <a:ext cx="1512888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1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49950" y="2644775"/>
            <a:ext cx="1474788" cy="185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449763" y="2644775"/>
            <a:ext cx="1374775" cy="169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2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776413" y="2994025"/>
            <a:ext cx="792162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4" name="Picture 27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565525" y="3025775"/>
            <a:ext cx="900113" cy="85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AutoShape 14"/>
          <p:cNvSpPr>
            <a:spLocks/>
          </p:cNvSpPr>
          <p:nvPr/>
        </p:nvSpPr>
        <p:spPr bwMode="auto">
          <a:xfrm>
            <a:off x="7551738" y="2713038"/>
            <a:ext cx="76200" cy="1476375"/>
          </a:xfrm>
          <a:prstGeom prst="leftBracket">
            <a:avLst>
              <a:gd name="adj" fmla="val 100000"/>
            </a:avLst>
          </a:prstGeom>
          <a:noFill/>
          <a:ln w="19050">
            <a:solidFill>
              <a:sysClr val="windowText" lastClr="000000">
                <a:lumMod val="50000"/>
                <a:lumOff val="50000"/>
              </a:sysClr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0" name="AutoShape 15"/>
          <p:cNvSpPr>
            <a:spLocks/>
          </p:cNvSpPr>
          <p:nvPr/>
        </p:nvSpPr>
        <p:spPr bwMode="auto">
          <a:xfrm>
            <a:off x="8975725" y="2725738"/>
            <a:ext cx="76200" cy="1476375"/>
          </a:xfrm>
          <a:prstGeom prst="rightBracket">
            <a:avLst>
              <a:gd name="adj" fmla="val 100000"/>
            </a:avLst>
          </a:prstGeom>
          <a:noFill/>
          <a:ln w="19050">
            <a:solidFill>
              <a:sysClr val="windowText" lastClr="000000">
                <a:lumMod val="50000"/>
                <a:lumOff val="50000"/>
              </a:sysClr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1" name="AutoShape 16"/>
          <p:cNvSpPr>
            <a:spLocks/>
          </p:cNvSpPr>
          <p:nvPr/>
        </p:nvSpPr>
        <p:spPr bwMode="auto">
          <a:xfrm>
            <a:off x="7396163" y="2752725"/>
            <a:ext cx="76200" cy="1476375"/>
          </a:xfrm>
          <a:prstGeom prst="rightBracket">
            <a:avLst>
              <a:gd name="adj" fmla="val 100000"/>
            </a:avLst>
          </a:prstGeom>
          <a:noFill/>
          <a:ln w="19050">
            <a:solidFill>
              <a:sysClr val="windowText" lastClr="000000">
                <a:lumMod val="50000"/>
                <a:lumOff val="50000"/>
              </a:sysClr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2" name="AutoShape 17"/>
          <p:cNvSpPr>
            <a:spLocks/>
          </p:cNvSpPr>
          <p:nvPr/>
        </p:nvSpPr>
        <p:spPr bwMode="auto">
          <a:xfrm>
            <a:off x="4373563" y="2713038"/>
            <a:ext cx="76200" cy="1476375"/>
          </a:xfrm>
          <a:prstGeom prst="leftBracket">
            <a:avLst>
              <a:gd name="adj" fmla="val 100000"/>
            </a:avLst>
          </a:prstGeom>
          <a:noFill/>
          <a:ln w="19050">
            <a:solidFill>
              <a:sysClr val="windowText" lastClr="000000">
                <a:lumMod val="50000"/>
                <a:lumOff val="50000"/>
              </a:sysClr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3" name="AutoShape 18"/>
          <p:cNvSpPr>
            <a:spLocks/>
          </p:cNvSpPr>
          <p:nvPr/>
        </p:nvSpPr>
        <p:spPr bwMode="auto">
          <a:xfrm>
            <a:off x="5767388" y="2725738"/>
            <a:ext cx="76200" cy="1476375"/>
          </a:xfrm>
          <a:prstGeom prst="rightBracket">
            <a:avLst>
              <a:gd name="adj" fmla="val 100000"/>
            </a:avLst>
          </a:prstGeom>
          <a:noFill/>
          <a:ln w="19050">
            <a:solidFill>
              <a:sysClr val="windowText" lastClr="000000">
                <a:lumMod val="50000"/>
                <a:lumOff val="50000"/>
              </a:sysClr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4" name="AutoShape 19"/>
          <p:cNvSpPr>
            <a:spLocks/>
          </p:cNvSpPr>
          <p:nvPr/>
        </p:nvSpPr>
        <p:spPr bwMode="auto">
          <a:xfrm>
            <a:off x="5911850" y="2732088"/>
            <a:ext cx="76200" cy="1476375"/>
          </a:xfrm>
          <a:prstGeom prst="leftBracket">
            <a:avLst>
              <a:gd name="adj" fmla="val 100000"/>
            </a:avLst>
          </a:prstGeom>
          <a:noFill/>
          <a:ln w="19050">
            <a:solidFill>
              <a:sysClr val="windowText" lastClr="000000">
                <a:lumMod val="50000"/>
                <a:lumOff val="50000"/>
              </a:sysClr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  <a:latin typeface="+mn-lt"/>
            </a:endParaRPr>
          </a:p>
        </p:txBody>
      </p:sp>
      <p:cxnSp>
        <p:nvCxnSpPr>
          <p:cNvPr id="9231" name="Прямая соединительная линия 14"/>
          <p:cNvCxnSpPr>
            <a:cxnSpLocks noChangeShapeType="1"/>
          </p:cNvCxnSpPr>
          <p:nvPr/>
        </p:nvCxnSpPr>
        <p:spPr bwMode="auto">
          <a:xfrm flipV="1">
            <a:off x="1587500" y="1600200"/>
            <a:ext cx="0" cy="1296988"/>
          </a:xfrm>
          <a:prstGeom prst="line">
            <a:avLst/>
          </a:prstGeom>
          <a:noFill/>
          <a:ln w="19050" algn="ctr">
            <a:solidFill>
              <a:srgbClr val="7F7F7F"/>
            </a:solidFill>
            <a:round/>
            <a:headEnd/>
            <a:tailEnd/>
          </a:ln>
        </p:spPr>
      </p:cxnSp>
      <p:cxnSp>
        <p:nvCxnSpPr>
          <p:cNvPr id="9232" name="Прямая соединительная линия 15"/>
          <p:cNvCxnSpPr>
            <a:cxnSpLocks noChangeShapeType="1"/>
          </p:cNvCxnSpPr>
          <p:nvPr/>
        </p:nvCxnSpPr>
        <p:spPr bwMode="auto">
          <a:xfrm>
            <a:off x="1587500" y="1600200"/>
            <a:ext cx="2092325" cy="0"/>
          </a:xfrm>
          <a:prstGeom prst="line">
            <a:avLst/>
          </a:prstGeom>
          <a:noFill/>
          <a:ln w="19050" algn="ctr">
            <a:solidFill>
              <a:srgbClr val="7F7F7F"/>
            </a:solidFill>
            <a:round/>
            <a:headEnd/>
            <a:tailEnd/>
          </a:ln>
        </p:spPr>
      </p:cxnSp>
      <p:cxnSp>
        <p:nvCxnSpPr>
          <p:cNvPr id="9233" name="Прямая со стрелкой 16"/>
          <p:cNvCxnSpPr>
            <a:cxnSpLocks noChangeShapeType="1"/>
          </p:cNvCxnSpPr>
          <p:nvPr/>
        </p:nvCxnSpPr>
        <p:spPr bwMode="auto">
          <a:xfrm>
            <a:off x="3679825" y="1600200"/>
            <a:ext cx="0" cy="288925"/>
          </a:xfrm>
          <a:prstGeom prst="straightConnector1">
            <a:avLst/>
          </a:prstGeom>
          <a:noFill/>
          <a:ln w="19050" algn="ctr">
            <a:solidFill>
              <a:srgbClr val="7F7F7F"/>
            </a:solidFill>
            <a:round/>
            <a:headEnd/>
            <a:tailEnd type="arrow" w="med" len="med"/>
          </a:ln>
        </p:spPr>
      </p:cxnSp>
      <p:cxnSp>
        <p:nvCxnSpPr>
          <p:cNvPr id="9234" name="Прямая соединительная линия 17"/>
          <p:cNvCxnSpPr>
            <a:cxnSpLocks noChangeShapeType="1"/>
          </p:cNvCxnSpPr>
          <p:nvPr/>
        </p:nvCxnSpPr>
        <p:spPr bwMode="auto">
          <a:xfrm flipV="1">
            <a:off x="1604963" y="4135438"/>
            <a:ext cx="0" cy="1314450"/>
          </a:xfrm>
          <a:prstGeom prst="line">
            <a:avLst/>
          </a:prstGeom>
          <a:noFill/>
          <a:ln w="19050" algn="ctr">
            <a:solidFill>
              <a:srgbClr val="7F7F7F"/>
            </a:solidFill>
            <a:round/>
            <a:headEnd/>
            <a:tailEnd/>
          </a:ln>
        </p:spPr>
      </p:cxnSp>
      <p:cxnSp>
        <p:nvCxnSpPr>
          <p:cNvPr id="9235" name="Прямая соединительная линия 18"/>
          <p:cNvCxnSpPr>
            <a:cxnSpLocks noChangeShapeType="1"/>
          </p:cNvCxnSpPr>
          <p:nvPr/>
        </p:nvCxnSpPr>
        <p:spPr bwMode="auto">
          <a:xfrm>
            <a:off x="1604963" y="5449888"/>
            <a:ext cx="2074862" cy="0"/>
          </a:xfrm>
          <a:prstGeom prst="line">
            <a:avLst/>
          </a:prstGeom>
          <a:noFill/>
          <a:ln w="19050" algn="ctr">
            <a:solidFill>
              <a:srgbClr val="7F7F7F"/>
            </a:solidFill>
            <a:round/>
            <a:headEnd/>
            <a:tailEnd/>
          </a:ln>
        </p:spPr>
      </p:cxnSp>
      <p:cxnSp>
        <p:nvCxnSpPr>
          <p:cNvPr id="9236" name="Прямая со стрелкой 19"/>
          <p:cNvCxnSpPr>
            <a:cxnSpLocks noChangeShapeType="1"/>
          </p:cNvCxnSpPr>
          <p:nvPr/>
        </p:nvCxnSpPr>
        <p:spPr bwMode="auto">
          <a:xfrm flipV="1">
            <a:off x="3679825" y="5170488"/>
            <a:ext cx="0" cy="271462"/>
          </a:xfrm>
          <a:prstGeom prst="straightConnector1">
            <a:avLst/>
          </a:prstGeom>
          <a:noFill/>
          <a:ln w="19050" algn="ctr">
            <a:solidFill>
              <a:srgbClr val="7F7F7F"/>
            </a:solidFill>
            <a:round/>
            <a:headEnd/>
            <a:tailEnd type="arrow" w="med" len="med"/>
          </a:ln>
        </p:spPr>
      </p:cxnSp>
      <p:pic>
        <p:nvPicPr>
          <p:cNvPr id="9237" name="Picture 2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57425" y="3671888"/>
            <a:ext cx="1512888" cy="164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8" name="Picture 1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589838" y="2670175"/>
            <a:ext cx="1385887" cy="169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Oval 65"/>
          <p:cNvSpPr>
            <a:spLocks noChangeArrowheads="1"/>
          </p:cNvSpPr>
          <p:nvPr/>
        </p:nvSpPr>
        <p:spPr bwMode="auto">
          <a:xfrm>
            <a:off x="1533495" y="2814744"/>
            <a:ext cx="108000" cy="108000"/>
          </a:xfrm>
          <a:prstGeom prst="ellipse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ysClr val="windowText" lastClr="000000"/>
            </a:solidFill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24" name="Oval 65"/>
          <p:cNvSpPr>
            <a:spLocks noChangeArrowheads="1"/>
          </p:cNvSpPr>
          <p:nvPr/>
        </p:nvSpPr>
        <p:spPr bwMode="auto">
          <a:xfrm>
            <a:off x="1551677" y="4099995"/>
            <a:ext cx="108000" cy="108000"/>
          </a:xfrm>
          <a:prstGeom prst="ellipse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ysClr val="windowText" lastClr="000000"/>
            </a:solidFill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2.96296E-6 L 0.00347 -0.1807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" y="-90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47 -0.18079 L 0.22396 -0.18079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2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2396 -0.18079 L 0.22396 -0.13889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59259E-6 L -3.33333E-6 0.18889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0.18889 L 0.23004 0.1881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93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0"/>
                            </p:stCondLst>
                            <p:childTnLst>
                              <p:par>
                                <p:cTn id="2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004 0.18819 L 0.23004 0.15671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5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4"/>
          <p:cNvSpPr>
            <a:spLocks noChangeArrowheads="1"/>
          </p:cNvSpPr>
          <p:nvPr/>
        </p:nvSpPr>
        <p:spPr bwMode="auto">
          <a:xfrm>
            <a:off x="412750" y="3386138"/>
            <a:ext cx="457200" cy="457200"/>
          </a:xfrm>
          <a:prstGeom prst="ellipse">
            <a:avLst/>
          </a:prstGeom>
          <a:solidFill>
            <a:srgbClr val="E3DED1"/>
          </a:solidFill>
          <a:ln w="9525">
            <a:solidFill>
              <a:sysClr val="windowText" lastClr="000000"/>
            </a:solidFill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3" name="Arc 5"/>
          <p:cNvSpPr>
            <a:spLocks/>
          </p:cNvSpPr>
          <p:nvPr/>
        </p:nvSpPr>
        <p:spPr bwMode="auto">
          <a:xfrm>
            <a:off x="1022350" y="3386138"/>
            <a:ext cx="76200" cy="533400"/>
          </a:xfrm>
          <a:custGeom>
            <a:avLst/>
            <a:gdLst>
              <a:gd name="T0" fmla="*/ 0 w 21600"/>
              <a:gd name="T1" fmla="*/ 0 h 42980"/>
              <a:gd name="T2" fmla="*/ 38269 w 21600"/>
              <a:gd name="T3" fmla="*/ 6619721 h 42980"/>
              <a:gd name="T4" fmla="*/ 0 w 21600"/>
              <a:gd name="T5" fmla="*/ 3326801 h 42980"/>
              <a:gd name="T6" fmla="*/ 0 60000 65536"/>
              <a:gd name="T7" fmla="*/ 0 60000 65536"/>
              <a:gd name="T8" fmla="*/ 0 60000 65536"/>
              <a:gd name="T9" fmla="*/ 0 w 21600"/>
              <a:gd name="T10" fmla="*/ 0 h 42980"/>
              <a:gd name="T11" fmla="*/ 21600 w 21600"/>
              <a:gd name="T12" fmla="*/ 42980 h 429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298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</a:path>
              <a:path w="21600" h="4298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412750" y="292893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Arial" charset="0"/>
              </a:rPr>
              <a:t>Ca</a:t>
            </a:r>
            <a:endParaRPr lang="ru-RU">
              <a:cs typeface="Arial" charset="0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412750" y="3462338"/>
            <a:ext cx="4572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cs typeface="Arial" charset="0"/>
              </a:rPr>
              <a:t>+20</a:t>
            </a:r>
            <a:endParaRPr lang="ru-RU" sz="1200">
              <a:cs typeface="Arial" charset="0"/>
            </a:endParaRPr>
          </a:p>
        </p:txBody>
      </p:sp>
      <p:sp>
        <p:nvSpPr>
          <p:cNvPr id="6" name="Arc 8"/>
          <p:cNvSpPr>
            <a:spLocks/>
          </p:cNvSpPr>
          <p:nvPr/>
        </p:nvSpPr>
        <p:spPr bwMode="auto">
          <a:xfrm>
            <a:off x="1174750" y="3386138"/>
            <a:ext cx="76200" cy="533400"/>
          </a:xfrm>
          <a:custGeom>
            <a:avLst/>
            <a:gdLst>
              <a:gd name="T0" fmla="*/ 0 w 21600"/>
              <a:gd name="T1" fmla="*/ 0 h 42980"/>
              <a:gd name="T2" fmla="*/ 38269 w 21600"/>
              <a:gd name="T3" fmla="*/ 6619721 h 42980"/>
              <a:gd name="T4" fmla="*/ 0 w 21600"/>
              <a:gd name="T5" fmla="*/ 3326801 h 42980"/>
              <a:gd name="T6" fmla="*/ 0 60000 65536"/>
              <a:gd name="T7" fmla="*/ 0 60000 65536"/>
              <a:gd name="T8" fmla="*/ 0 60000 65536"/>
              <a:gd name="T9" fmla="*/ 0 w 21600"/>
              <a:gd name="T10" fmla="*/ 0 h 42980"/>
              <a:gd name="T11" fmla="*/ 21600 w 21600"/>
              <a:gd name="T12" fmla="*/ 42980 h 429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298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</a:path>
              <a:path w="21600" h="4298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7" name="Arc 9"/>
          <p:cNvSpPr>
            <a:spLocks/>
          </p:cNvSpPr>
          <p:nvPr/>
        </p:nvSpPr>
        <p:spPr bwMode="auto">
          <a:xfrm>
            <a:off x="1327150" y="3386138"/>
            <a:ext cx="76200" cy="533400"/>
          </a:xfrm>
          <a:custGeom>
            <a:avLst/>
            <a:gdLst>
              <a:gd name="T0" fmla="*/ 0 w 21600"/>
              <a:gd name="T1" fmla="*/ 0 h 42980"/>
              <a:gd name="T2" fmla="*/ 38269 w 21600"/>
              <a:gd name="T3" fmla="*/ 6619721 h 42980"/>
              <a:gd name="T4" fmla="*/ 0 w 21600"/>
              <a:gd name="T5" fmla="*/ 3326801 h 42980"/>
              <a:gd name="T6" fmla="*/ 0 60000 65536"/>
              <a:gd name="T7" fmla="*/ 0 60000 65536"/>
              <a:gd name="T8" fmla="*/ 0 60000 65536"/>
              <a:gd name="T9" fmla="*/ 0 w 21600"/>
              <a:gd name="T10" fmla="*/ 0 h 42980"/>
              <a:gd name="T11" fmla="*/ 21600 w 21600"/>
              <a:gd name="T12" fmla="*/ 42980 h 429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298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</a:path>
              <a:path w="21600" h="4298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8" name="Arc 10"/>
          <p:cNvSpPr>
            <a:spLocks/>
          </p:cNvSpPr>
          <p:nvPr/>
        </p:nvSpPr>
        <p:spPr bwMode="auto">
          <a:xfrm>
            <a:off x="1479550" y="3386138"/>
            <a:ext cx="76200" cy="533400"/>
          </a:xfrm>
          <a:custGeom>
            <a:avLst/>
            <a:gdLst>
              <a:gd name="T0" fmla="*/ 0 w 21600"/>
              <a:gd name="T1" fmla="*/ 0 h 42980"/>
              <a:gd name="T2" fmla="*/ 38269 w 21600"/>
              <a:gd name="T3" fmla="*/ 6619721 h 42980"/>
              <a:gd name="T4" fmla="*/ 0 w 21600"/>
              <a:gd name="T5" fmla="*/ 3326801 h 42980"/>
              <a:gd name="T6" fmla="*/ 0 60000 65536"/>
              <a:gd name="T7" fmla="*/ 0 60000 65536"/>
              <a:gd name="T8" fmla="*/ 0 60000 65536"/>
              <a:gd name="T9" fmla="*/ 0 w 21600"/>
              <a:gd name="T10" fmla="*/ 0 h 42980"/>
              <a:gd name="T11" fmla="*/ 21600 w 21600"/>
              <a:gd name="T12" fmla="*/ 42980 h 429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298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</a:path>
              <a:path w="21600" h="4298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869950" y="3919538"/>
            <a:ext cx="914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cs typeface="Arial" charset="0"/>
              </a:rPr>
              <a:t>2  8  8  2</a:t>
            </a:r>
            <a:endParaRPr lang="ru-RU" sz="1400">
              <a:cs typeface="Arial" charset="0"/>
            </a:endParaRP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1708150" y="3462338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cs typeface="Arial" charset="0"/>
              </a:rPr>
              <a:t>+</a:t>
            </a:r>
            <a:endParaRPr lang="ru-RU">
              <a:cs typeface="Arial" charset="0"/>
            </a:endParaRPr>
          </a:p>
        </p:txBody>
      </p:sp>
      <p:sp>
        <p:nvSpPr>
          <p:cNvPr id="11" name="Oval 13"/>
          <p:cNvSpPr>
            <a:spLocks noChangeArrowheads="1"/>
          </p:cNvSpPr>
          <p:nvPr/>
        </p:nvSpPr>
        <p:spPr bwMode="auto">
          <a:xfrm>
            <a:off x="2165350" y="2852738"/>
            <a:ext cx="457200" cy="457200"/>
          </a:xfrm>
          <a:prstGeom prst="ellipse">
            <a:avLst/>
          </a:prstGeom>
          <a:solidFill>
            <a:srgbClr val="99CC00"/>
          </a:solidFill>
          <a:ln w="9525">
            <a:solidFill>
              <a:sysClr val="windowText" lastClr="000000"/>
            </a:solidFill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2241550" y="2395538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Arial" charset="0"/>
              </a:rPr>
              <a:t>Cl</a:t>
            </a:r>
            <a:endParaRPr lang="ru-RU">
              <a:cs typeface="Arial" charset="0"/>
            </a:endParaRP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2165350" y="2928938"/>
            <a:ext cx="4572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cs typeface="Arial" charset="0"/>
              </a:rPr>
              <a:t>+17</a:t>
            </a:r>
            <a:endParaRPr lang="ru-RU" sz="1200">
              <a:cs typeface="Arial" charset="0"/>
            </a:endParaRPr>
          </a:p>
        </p:txBody>
      </p:sp>
      <p:sp>
        <p:nvSpPr>
          <p:cNvPr id="14" name="Arc 16"/>
          <p:cNvSpPr>
            <a:spLocks/>
          </p:cNvSpPr>
          <p:nvPr/>
        </p:nvSpPr>
        <p:spPr bwMode="auto">
          <a:xfrm>
            <a:off x="2774950" y="2852738"/>
            <a:ext cx="76200" cy="533400"/>
          </a:xfrm>
          <a:custGeom>
            <a:avLst/>
            <a:gdLst>
              <a:gd name="T0" fmla="*/ 0 w 21600"/>
              <a:gd name="T1" fmla="*/ 0 h 42980"/>
              <a:gd name="T2" fmla="*/ 38269 w 21600"/>
              <a:gd name="T3" fmla="*/ 6619721 h 42980"/>
              <a:gd name="T4" fmla="*/ 0 w 21600"/>
              <a:gd name="T5" fmla="*/ 3326801 h 42980"/>
              <a:gd name="T6" fmla="*/ 0 60000 65536"/>
              <a:gd name="T7" fmla="*/ 0 60000 65536"/>
              <a:gd name="T8" fmla="*/ 0 60000 65536"/>
              <a:gd name="T9" fmla="*/ 0 w 21600"/>
              <a:gd name="T10" fmla="*/ 0 h 42980"/>
              <a:gd name="T11" fmla="*/ 21600 w 21600"/>
              <a:gd name="T12" fmla="*/ 42980 h 429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298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</a:path>
              <a:path w="21600" h="4298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15" name="Arc 17"/>
          <p:cNvSpPr>
            <a:spLocks/>
          </p:cNvSpPr>
          <p:nvPr/>
        </p:nvSpPr>
        <p:spPr bwMode="auto">
          <a:xfrm>
            <a:off x="2927350" y="2852738"/>
            <a:ext cx="76200" cy="533400"/>
          </a:xfrm>
          <a:custGeom>
            <a:avLst/>
            <a:gdLst>
              <a:gd name="T0" fmla="*/ 0 w 21600"/>
              <a:gd name="T1" fmla="*/ 0 h 42980"/>
              <a:gd name="T2" fmla="*/ 38269 w 21600"/>
              <a:gd name="T3" fmla="*/ 6619721 h 42980"/>
              <a:gd name="T4" fmla="*/ 0 w 21600"/>
              <a:gd name="T5" fmla="*/ 3326801 h 42980"/>
              <a:gd name="T6" fmla="*/ 0 60000 65536"/>
              <a:gd name="T7" fmla="*/ 0 60000 65536"/>
              <a:gd name="T8" fmla="*/ 0 60000 65536"/>
              <a:gd name="T9" fmla="*/ 0 w 21600"/>
              <a:gd name="T10" fmla="*/ 0 h 42980"/>
              <a:gd name="T11" fmla="*/ 21600 w 21600"/>
              <a:gd name="T12" fmla="*/ 42980 h 429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298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</a:path>
              <a:path w="21600" h="4298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16" name="Arc 18"/>
          <p:cNvSpPr>
            <a:spLocks/>
          </p:cNvSpPr>
          <p:nvPr/>
        </p:nvSpPr>
        <p:spPr bwMode="auto">
          <a:xfrm>
            <a:off x="3079750" y="2852738"/>
            <a:ext cx="76200" cy="533400"/>
          </a:xfrm>
          <a:custGeom>
            <a:avLst/>
            <a:gdLst>
              <a:gd name="T0" fmla="*/ 0 w 21600"/>
              <a:gd name="T1" fmla="*/ 0 h 42980"/>
              <a:gd name="T2" fmla="*/ 38269 w 21600"/>
              <a:gd name="T3" fmla="*/ 6619721 h 42980"/>
              <a:gd name="T4" fmla="*/ 0 w 21600"/>
              <a:gd name="T5" fmla="*/ 3326801 h 42980"/>
              <a:gd name="T6" fmla="*/ 0 60000 65536"/>
              <a:gd name="T7" fmla="*/ 0 60000 65536"/>
              <a:gd name="T8" fmla="*/ 0 60000 65536"/>
              <a:gd name="T9" fmla="*/ 0 w 21600"/>
              <a:gd name="T10" fmla="*/ 0 h 42980"/>
              <a:gd name="T11" fmla="*/ 21600 w 21600"/>
              <a:gd name="T12" fmla="*/ 42980 h 429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298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</a:path>
              <a:path w="21600" h="4298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17" name="Text Box 19"/>
          <p:cNvSpPr txBox="1">
            <a:spLocks noChangeArrowheads="1"/>
          </p:cNvSpPr>
          <p:nvPr/>
        </p:nvSpPr>
        <p:spPr bwMode="auto">
          <a:xfrm>
            <a:off x="2622550" y="3386138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cs typeface="Arial" charset="0"/>
              </a:rPr>
              <a:t>2  8  7</a:t>
            </a:r>
            <a:endParaRPr lang="ru-RU" sz="1400">
              <a:cs typeface="Arial" charset="0"/>
            </a:endParaRPr>
          </a:p>
        </p:txBody>
      </p:sp>
      <p:sp>
        <p:nvSpPr>
          <p:cNvPr id="18" name="Line 20"/>
          <p:cNvSpPr>
            <a:spLocks noChangeShapeType="1"/>
          </p:cNvSpPr>
          <p:nvPr/>
        </p:nvSpPr>
        <p:spPr bwMode="auto">
          <a:xfrm flipV="1">
            <a:off x="1527175" y="2243138"/>
            <a:ext cx="0" cy="838200"/>
          </a:xfrm>
          <a:prstGeom prst="line">
            <a:avLst/>
          </a:pr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9" name="Line 21"/>
          <p:cNvSpPr>
            <a:spLocks noChangeShapeType="1"/>
          </p:cNvSpPr>
          <p:nvPr/>
        </p:nvSpPr>
        <p:spPr bwMode="auto">
          <a:xfrm>
            <a:off x="1527175" y="2243138"/>
            <a:ext cx="1600200" cy="0"/>
          </a:xfrm>
          <a:prstGeom prst="line">
            <a:avLst/>
          </a:pr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0" name="Line 22"/>
          <p:cNvSpPr>
            <a:spLocks noChangeShapeType="1"/>
          </p:cNvSpPr>
          <p:nvPr/>
        </p:nvSpPr>
        <p:spPr bwMode="auto">
          <a:xfrm>
            <a:off x="3127375" y="2243138"/>
            <a:ext cx="0" cy="457200"/>
          </a:xfrm>
          <a:prstGeom prst="line">
            <a:avLst/>
          </a:prstGeom>
          <a:noFill/>
          <a:ln w="9525">
            <a:solidFill>
              <a:sysClr val="windowText" lastClr="000000"/>
            </a:solidFill>
            <a:round/>
            <a:headEnd/>
            <a:tailEnd type="triangle" w="med" len="med"/>
          </a:ln>
          <a:extLst>
            <a:ext uri="{909E8E84-426E-40DD-AFC4-6F175D3DCCD1}"/>
          </a:ex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1" name="Line 24"/>
          <p:cNvSpPr>
            <a:spLocks noChangeShapeType="1"/>
          </p:cNvSpPr>
          <p:nvPr/>
        </p:nvSpPr>
        <p:spPr bwMode="auto">
          <a:xfrm>
            <a:off x="1517650" y="5367338"/>
            <a:ext cx="1638300" cy="0"/>
          </a:xfrm>
          <a:prstGeom prst="line">
            <a:avLst/>
          </a:pr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2" name="Line 25"/>
          <p:cNvSpPr>
            <a:spLocks noChangeShapeType="1"/>
          </p:cNvSpPr>
          <p:nvPr/>
        </p:nvSpPr>
        <p:spPr bwMode="auto">
          <a:xfrm flipV="1">
            <a:off x="3155950" y="5062538"/>
            <a:ext cx="0" cy="304800"/>
          </a:xfrm>
          <a:prstGeom prst="line">
            <a:avLst/>
          </a:prstGeom>
          <a:noFill/>
          <a:ln w="9525">
            <a:solidFill>
              <a:sysClr val="windowText" lastClr="000000"/>
            </a:solidFill>
            <a:round/>
            <a:headEnd/>
            <a:tailEnd type="triangle" w="med" len="med"/>
          </a:ln>
          <a:extLst>
            <a:ext uri="{909E8E84-426E-40DD-AFC4-6F175D3DCCD1}"/>
          </a:ex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3" name="Oval 26"/>
          <p:cNvSpPr>
            <a:spLocks noChangeArrowheads="1"/>
          </p:cNvSpPr>
          <p:nvPr/>
        </p:nvSpPr>
        <p:spPr bwMode="auto">
          <a:xfrm>
            <a:off x="2165350" y="4224338"/>
            <a:ext cx="457200" cy="457200"/>
          </a:xfrm>
          <a:prstGeom prst="ellipse">
            <a:avLst/>
          </a:prstGeom>
          <a:solidFill>
            <a:srgbClr val="99CC00"/>
          </a:solidFill>
          <a:ln w="9525">
            <a:solidFill>
              <a:sysClr val="windowText" lastClr="000000"/>
            </a:solidFill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24" name="Text Box 27"/>
          <p:cNvSpPr txBox="1">
            <a:spLocks noChangeArrowheads="1"/>
          </p:cNvSpPr>
          <p:nvPr/>
        </p:nvSpPr>
        <p:spPr bwMode="auto">
          <a:xfrm>
            <a:off x="2241550" y="3767138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Arial" charset="0"/>
              </a:rPr>
              <a:t>Cl</a:t>
            </a:r>
            <a:endParaRPr lang="ru-RU">
              <a:cs typeface="Arial" charset="0"/>
            </a:endParaRPr>
          </a:p>
        </p:txBody>
      </p:sp>
      <p:sp>
        <p:nvSpPr>
          <p:cNvPr id="25" name="Text Box 28"/>
          <p:cNvSpPr txBox="1">
            <a:spLocks noChangeArrowheads="1"/>
          </p:cNvSpPr>
          <p:nvPr/>
        </p:nvSpPr>
        <p:spPr bwMode="auto">
          <a:xfrm>
            <a:off x="2165350" y="4300538"/>
            <a:ext cx="4572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cs typeface="Arial" charset="0"/>
              </a:rPr>
              <a:t>+17</a:t>
            </a:r>
            <a:endParaRPr lang="ru-RU" sz="1200">
              <a:cs typeface="Arial" charset="0"/>
            </a:endParaRPr>
          </a:p>
        </p:txBody>
      </p:sp>
      <p:sp>
        <p:nvSpPr>
          <p:cNvPr id="26" name="Arc 29"/>
          <p:cNvSpPr>
            <a:spLocks/>
          </p:cNvSpPr>
          <p:nvPr/>
        </p:nvSpPr>
        <p:spPr bwMode="auto">
          <a:xfrm>
            <a:off x="2774950" y="4224338"/>
            <a:ext cx="76200" cy="533400"/>
          </a:xfrm>
          <a:custGeom>
            <a:avLst/>
            <a:gdLst>
              <a:gd name="T0" fmla="*/ 0 w 21600"/>
              <a:gd name="T1" fmla="*/ 0 h 42980"/>
              <a:gd name="T2" fmla="*/ 38269 w 21600"/>
              <a:gd name="T3" fmla="*/ 6619721 h 42980"/>
              <a:gd name="T4" fmla="*/ 0 w 21600"/>
              <a:gd name="T5" fmla="*/ 3326801 h 42980"/>
              <a:gd name="T6" fmla="*/ 0 60000 65536"/>
              <a:gd name="T7" fmla="*/ 0 60000 65536"/>
              <a:gd name="T8" fmla="*/ 0 60000 65536"/>
              <a:gd name="T9" fmla="*/ 0 w 21600"/>
              <a:gd name="T10" fmla="*/ 0 h 42980"/>
              <a:gd name="T11" fmla="*/ 21600 w 21600"/>
              <a:gd name="T12" fmla="*/ 42980 h 429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298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</a:path>
              <a:path w="21600" h="4298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27" name="Arc 30"/>
          <p:cNvSpPr>
            <a:spLocks/>
          </p:cNvSpPr>
          <p:nvPr/>
        </p:nvSpPr>
        <p:spPr bwMode="auto">
          <a:xfrm>
            <a:off x="2927350" y="4224338"/>
            <a:ext cx="76200" cy="533400"/>
          </a:xfrm>
          <a:custGeom>
            <a:avLst/>
            <a:gdLst>
              <a:gd name="T0" fmla="*/ 0 w 21600"/>
              <a:gd name="T1" fmla="*/ 0 h 42980"/>
              <a:gd name="T2" fmla="*/ 38269 w 21600"/>
              <a:gd name="T3" fmla="*/ 6619721 h 42980"/>
              <a:gd name="T4" fmla="*/ 0 w 21600"/>
              <a:gd name="T5" fmla="*/ 3326801 h 42980"/>
              <a:gd name="T6" fmla="*/ 0 60000 65536"/>
              <a:gd name="T7" fmla="*/ 0 60000 65536"/>
              <a:gd name="T8" fmla="*/ 0 60000 65536"/>
              <a:gd name="T9" fmla="*/ 0 w 21600"/>
              <a:gd name="T10" fmla="*/ 0 h 42980"/>
              <a:gd name="T11" fmla="*/ 21600 w 21600"/>
              <a:gd name="T12" fmla="*/ 42980 h 429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298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</a:path>
              <a:path w="21600" h="4298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28" name="Arc 31"/>
          <p:cNvSpPr>
            <a:spLocks/>
          </p:cNvSpPr>
          <p:nvPr/>
        </p:nvSpPr>
        <p:spPr bwMode="auto">
          <a:xfrm>
            <a:off x="3079750" y="4224338"/>
            <a:ext cx="76200" cy="533400"/>
          </a:xfrm>
          <a:custGeom>
            <a:avLst/>
            <a:gdLst>
              <a:gd name="T0" fmla="*/ 0 w 21600"/>
              <a:gd name="T1" fmla="*/ 0 h 42980"/>
              <a:gd name="T2" fmla="*/ 38269 w 21600"/>
              <a:gd name="T3" fmla="*/ 6619721 h 42980"/>
              <a:gd name="T4" fmla="*/ 0 w 21600"/>
              <a:gd name="T5" fmla="*/ 3326801 h 42980"/>
              <a:gd name="T6" fmla="*/ 0 60000 65536"/>
              <a:gd name="T7" fmla="*/ 0 60000 65536"/>
              <a:gd name="T8" fmla="*/ 0 60000 65536"/>
              <a:gd name="T9" fmla="*/ 0 w 21600"/>
              <a:gd name="T10" fmla="*/ 0 h 42980"/>
              <a:gd name="T11" fmla="*/ 21600 w 21600"/>
              <a:gd name="T12" fmla="*/ 42980 h 429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298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</a:path>
              <a:path w="21600" h="4298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29" name="Text Box 32"/>
          <p:cNvSpPr txBox="1">
            <a:spLocks noChangeArrowheads="1"/>
          </p:cNvSpPr>
          <p:nvPr/>
        </p:nvSpPr>
        <p:spPr bwMode="auto">
          <a:xfrm>
            <a:off x="2622550" y="4757738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cs typeface="Arial" charset="0"/>
              </a:rPr>
              <a:t>2  8  7</a:t>
            </a:r>
            <a:endParaRPr lang="ru-RU" sz="1400">
              <a:cs typeface="Arial" charset="0"/>
            </a:endParaRPr>
          </a:p>
        </p:txBody>
      </p:sp>
      <p:sp>
        <p:nvSpPr>
          <p:cNvPr id="30" name="Line 33"/>
          <p:cNvSpPr>
            <a:spLocks noChangeShapeType="1"/>
          </p:cNvSpPr>
          <p:nvPr/>
        </p:nvSpPr>
        <p:spPr bwMode="auto">
          <a:xfrm flipH="1" flipV="1">
            <a:off x="1517650" y="4452938"/>
            <a:ext cx="0" cy="914400"/>
          </a:xfrm>
          <a:prstGeom prst="line">
            <a:avLst/>
          </a:pr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31" name="Line 34"/>
          <p:cNvSpPr>
            <a:spLocks noChangeShapeType="1"/>
          </p:cNvSpPr>
          <p:nvPr/>
        </p:nvSpPr>
        <p:spPr bwMode="auto">
          <a:xfrm>
            <a:off x="3384550" y="3690938"/>
            <a:ext cx="381000" cy="0"/>
          </a:xfrm>
          <a:prstGeom prst="line">
            <a:avLst/>
          </a:prstGeom>
          <a:noFill/>
          <a:ln w="9525">
            <a:solidFill>
              <a:sysClr val="windowText" lastClr="000000"/>
            </a:solidFill>
            <a:round/>
            <a:headEnd/>
            <a:tailEnd type="triangle" w="med" len="med"/>
          </a:ln>
          <a:extLst>
            <a:ext uri="{909E8E84-426E-40DD-AFC4-6F175D3DCCD1}"/>
          </a:ex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32" name="AutoShape 35"/>
          <p:cNvSpPr>
            <a:spLocks/>
          </p:cNvSpPr>
          <p:nvPr/>
        </p:nvSpPr>
        <p:spPr bwMode="auto">
          <a:xfrm>
            <a:off x="3917950" y="3157538"/>
            <a:ext cx="76200" cy="1066800"/>
          </a:xfrm>
          <a:prstGeom prst="leftBracket">
            <a:avLst>
              <a:gd name="adj" fmla="val 116667"/>
            </a:avLst>
          </a:pr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33" name="AutoShape 36"/>
          <p:cNvSpPr>
            <a:spLocks/>
          </p:cNvSpPr>
          <p:nvPr/>
        </p:nvSpPr>
        <p:spPr bwMode="auto">
          <a:xfrm>
            <a:off x="5213350" y="3157538"/>
            <a:ext cx="76200" cy="1066800"/>
          </a:xfrm>
          <a:prstGeom prst="rightBracket">
            <a:avLst>
              <a:gd name="adj" fmla="val 116667"/>
            </a:avLst>
          </a:pr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34" name="Oval 38"/>
          <p:cNvSpPr>
            <a:spLocks noChangeArrowheads="1"/>
          </p:cNvSpPr>
          <p:nvPr/>
        </p:nvSpPr>
        <p:spPr bwMode="auto">
          <a:xfrm>
            <a:off x="4070350" y="3462338"/>
            <a:ext cx="457200" cy="457200"/>
          </a:xfrm>
          <a:prstGeom prst="ellipse">
            <a:avLst/>
          </a:prstGeom>
          <a:solidFill>
            <a:srgbClr val="99CC00"/>
          </a:solidFill>
          <a:ln w="9525">
            <a:solidFill>
              <a:sysClr val="windowText" lastClr="000000"/>
            </a:solidFill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35" name="Text Box 39"/>
          <p:cNvSpPr txBox="1">
            <a:spLocks noChangeArrowheads="1"/>
          </p:cNvSpPr>
          <p:nvPr/>
        </p:nvSpPr>
        <p:spPr bwMode="auto">
          <a:xfrm>
            <a:off x="4146550" y="3005138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Arial" charset="0"/>
              </a:rPr>
              <a:t>Cl</a:t>
            </a:r>
            <a:endParaRPr lang="ru-RU">
              <a:cs typeface="Arial" charset="0"/>
            </a:endParaRPr>
          </a:p>
        </p:txBody>
      </p:sp>
      <p:sp>
        <p:nvSpPr>
          <p:cNvPr id="36" name="Text Box 40"/>
          <p:cNvSpPr txBox="1">
            <a:spLocks noChangeArrowheads="1"/>
          </p:cNvSpPr>
          <p:nvPr/>
        </p:nvSpPr>
        <p:spPr bwMode="auto">
          <a:xfrm>
            <a:off x="4070350" y="3538538"/>
            <a:ext cx="4572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cs typeface="Arial" charset="0"/>
              </a:rPr>
              <a:t>+17</a:t>
            </a:r>
            <a:endParaRPr lang="ru-RU" sz="1200">
              <a:cs typeface="Arial" charset="0"/>
            </a:endParaRPr>
          </a:p>
        </p:txBody>
      </p:sp>
      <p:sp>
        <p:nvSpPr>
          <p:cNvPr id="37" name="Arc 41"/>
          <p:cNvSpPr>
            <a:spLocks/>
          </p:cNvSpPr>
          <p:nvPr/>
        </p:nvSpPr>
        <p:spPr bwMode="auto">
          <a:xfrm>
            <a:off x="4679950" y="3462338"/>
            <a:ext cx="76200" cy="533400"/>
          </a:xfrm>
          <a:custGeom>
            <a:avLst/>
            <a:gdLst>
              <a:gd name="T0" fmla="*/ 0 w 21600"/>
              <a:gd name="T1" fmla="*/ 0 h 42980"/>
              <a:gd name="T2" fmla="*/ 38269 w 21600"/>
              <a:gd name="T3" fmla="*/ 6619721 h 42980"/>
              <a:gd name="T4" fmla="*/ 0 w 21600"/>
              <a:gd name="T5" fmla="*/ 3326801 h 42980"/>
              <a:gd name="T6" fmla="*/ 0 60000 65536"/>
              <a:gd name="T7" fmla="*/ 0 60000 65536"/>
              <a:gd name="T8" fmla="*/ 0 60000 65536"/>
              <a:gd name="T9" fmla="*/ 0 w 21600"/>
              <a:gd name="T10" fmla="*/ 0 h 42980"/>
              <a:gd name="T11" fmla="*/ 21600 w 21600"/>
              <a:gd name="T12" fmla="*/ 42980 h 429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298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</a:path>
              <a:path w="21600" h="4298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38" name="Arc 42"/>
          <p:cNvSpPr>
            <a:spLocks/>
          </p:cNvSpPr>
          <p:nvPr/>
        </p:nvSpPr>
        <p:spPr bwMode="auto">
          <a:xfrm>
            <a:off x="4832350" y="3462338"/>
            <a:ext cx="76200" cy="533400"/>
          </a:xfrm>
          <a:custGeom>
            <a:avLst/>
            <a:gdLst>
              <a:gd name="T0" fmla="*/ 0 w 21600"/>
              <a:gd name="T1" fmla="*/ 0 h 42980"/>
              <a:gd name="T2" fmla="*/ 38269 w 21600"/>
              <a:gd name="T3" fmla="*/ 6619721 h 42980"/>
              <a:gd name="T4" fmla="*/ 0 w 21600"/>
              <a:gd name="T5" fmla="*/ 3326801 h 42980"/>
              <a:gd name="T6" fmla="*/ 0 60000 65536"/>
              <a:gd name="T7" fmla="*/ 0 60000 65536"/>
              <a:gd name="T8" fmla="*/ 0 60000 65536"/>
              <a:gd name="T9" fmla="*/ 0 w 21600"/>
              <a:gd name="T10" fmla="*/ 0 h 42980"/>
              <a:gd name="T11" fmla="*/ 21600 w 21600"/>
              <a:gd name="T12" fmla="*/ 42980 h 429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298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</a:path>
              <a:path w="21600" h="4298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39" name="Arc 43"/>
          <p:cNvSpPr>
            <a:spLocks/>
          </p:cNvSpPr>
          <p:nvPr/>
        </p:nvSpPr>
        <p:spPr bwMode="auto">
          <a:xfrm>
            <a:off x="4984750" y="3462338"/>
            <a:ext cx="76200" cy="533400"/>
          </a:xfrm>
          <a:custGeom>
            <a:avLst/>
            <a:gdLst>
              <a:gd name="T0" fmla="*/ 0 w 21600"/>
              <a:gd name="T1" fmla="*/ 0 h 42980"/>
              <a:gd name="T2" fmla="*/ 38269 w 21600"/>
              <a:gd name="T3" fmla="*/ 6619721 h 42980"/>
              <a:gd name="T4" fmla="*/ 0 w 21600"/>
              <a:gd name="T5" fmla="*/ 3326801 h 42980"/>
              <a:gd name="T6" fmla="*/ 0 60000 65536"/>
              <a:gd name="T7" fmla="*/ 0 60000 65536"/>
              <a:gd name="T8" fmla="*/ 0 60000 65536"/>
              <a:gd name="T9" fmla="*/ 0 w 21600"/>
              <a:gd name="T10" fmla="*/ 0 h 42980"/>
              <a:gd name="T11" fmla="*/ 21600 w 21600"/>
              <a:gd name="T12" fmla="*/ 42980 h 429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298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</a:path>
              <a:path w="21600" h="4298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40" name="Text Box 44"/>
          <p:cNvSpPr txBox="1">
            <a:spLocks noChangeArrowheads="1"/>
          </p:cNvSpPr>
          <p:nvPr/>
        </p:nvSpPr>
        <p:spPr bwMode="auto">
          <a:xfrm>
            <a:off x="4527550" y="3995738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cs typeface="Arial" charset="0"/>
              </a:rPr>
              <a:t>2  8  8</a:t>
            </a:r>
            <a:endParaRPr lang="ru-RU" sz="1400">
              <a:cs typeface="Arial" charset="0"/>
            </a:endParaRPr>
          </a:p>
        </p:txBody>
      </p:sp>
      <p:sp>
        <p:nvSpPr>
          <p:cNvPr id="41" name="Text Box 45"/>
          <p:cNvSpPr txBox="1">
            <a:spLocks noChangeArrowheads="1"/>
          </p:cNvSpPr>
          <p:nvPr/>
        </p:nvSpPr>
        <p:spPr bwMode="auto">
          <a:xfrm>
            <a:off x="5213350" y="2852738"/>
            <a:ext cx="228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Arial" charset="0"/>
              </a:rPr>
              <a:t>-</a:t>
            </a:r>
            <a:endParaRPr lang="ru-RU">
              <a:cs typeface="Arial" charset="0"/>
            </a:endParaRPr>
          </a:p>
        </p:txBody>
      </p:sp>
      <p:sp>
        <p:nvSpPr>
          <p:cNvPr id="42" name="AutoShape 46"/>
          <p:cNvSpPr>
            <a:spLocks/>
          </p:cNvSpPr>
          <p:nvPr/>
        </p:nvSpPr>
        <p:spPr bwMode="auto">
          <a:xfrm>
            <a:off x="5594350" y="3157538"/>
            <a:ext cx="76200" cy="1066800"/>
          </a:xfrm>
          <a:prstGeom prst="leftBracket">
            <a:avLst>
              <a:gd name="adj" fmla="val 116667"/>
            </a:avLst>
          </a:pr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43" name="Oval 47"/>
          <p:cNvSpPr>
            <a:spLocks noChangeArrowheads="1"/>
          </p:cNvSpPr>
          <p:nvPr/>
        </p:nvSpPr>
        <p:spPr bwMode="auto">
          <a:xfrm>
            <a:off x="5746750" y="3386138"/>
            <a:ext cx="457200" cy="457200"/>
          </a:xfrm>
          <a:prstGeom prst="ellipse">
            <a:avLst/>
          </a:prstGeom>
          <a:solidFill>
            <a:srgbClr val="E3DED1"/>
          </a:solidFill>
          <a:ln w="9525">
            <a:solidFill>
              <a:sysClr val="windowText" lastClr="000000"/>
            </a:solidFill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44" name="Arc 48"/>
          <p:cNvSpPr>
            <a:spLocks/>
          </p:cNvSpPr>
          <p:nvPr/>
        </p:nvSpPr>
        <p:spPr bwMode="auto">
          <a:xfrm>
            <a:off x="6356350" y="3386138"/>
            <a:ext cx="76200" cy="533400"/>
          </a:xfrm>
          <a:custGeom>
            <a:avLst/>
            <a:gdLst>
              <a:gd name="T0" fmla="*/ 0 w 21600"/>
              <a:gd name="T1" fmla="*/ 0 h 42980"/>
              <a:gd name="T2" fmla="*/ 38269 w 21600"/>
              <a:gd name="T3" fmla="*/ 6619721 h 42980"/>
              <a:gd name="T4" fmla="*/ 0 w 21600"/>
              <a:gd name="T5" fmla="*/ 3326801 h 42980"/>
              <a:gd name="T6" fmla="*/ 0 60000 65536"/>
              <a:gd name="T7" fmla="*/ 0 60000 65536"/>
              <a:gd name="T8" fmla="*/ 0 60000 65536"/>
              <a:gd name="T9" fmla="*/ 0 w 21600"/>
              <a:gd name="T10" fmla="*/ 0 h 42980"/>
              <a:gd name="T11" fmla="*/ 21600 w 21600"/>
              <a:gd name="T12" fmla="*/ 42980 h 429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298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</a:path>
              <a:path w="21600" h="4298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45" name="Text Box 49"/>
          <p:cNvSpPr txBox="1">
            <a:spLocks noChangeArrowheads="1"/>
          </p:cNvSpPr>
          <p:nvPr/>
        </p:nvSpPr>
        <p:spPr bwMode="auto">
          <a:xfrm>
            <a:off x="5746750" y="292893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Arial" charset="0"/>
              </a:rPr>
              <a:t>Ca</a:t>
            </a:r>
            <a:endParaRPr lang="ru-RU">
              <a:cs typeface="Arial" charset="0"/>
            </a:endParaRPr>
          </a:p>
        </p:txBody>
      </p:sp>
      <p:sp>
        <p:nvSpPr>
          <p:cNvPr id="46" name="Text Box 50"/>
          <p:cNvSpPr txBox="1">
            <a:spLocks noChangeArrowheads="1"/>
          </p:cNvSpPr>
          <p:nvPr/>
        </p:nvSpPr>
        <p:spPr bwMode="auto">
          <a:xfrm>
            <a:off x="5746750" y="3462338"/>
            <a:ext cx="4572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cs typeface="Arial" charset="0"/>
              </a:rPr>
              <a:t>+20</a:t>
            </a:r>
            <a:endParaRPr lang="ru-RU" sz="1200">
              <a:cs typeface="Arial" charset="0"/>
            </a:endParaRPr>
          </a:p>
        </p:txBody>
      </p:sp>
      <p:sp>
        <p:nvSpPr>
          <p:cNvPr id="47" name="Arc 51"/>
          <p:cNvSpPr>
            <a:spLocks/>
          </p:cNvSpPr>
          <p:nvPr/>
        </p:nvSpPr>
        <p:spPr bwMode="auto">
          <a:xfrm>
            <a:off x="6508750" y="3386138"/>
            <a:ext cx="76200" cy="533400"/>
          </a:xfrm>
          <a:custGeom>
            <a:avLst/>
            <a:gdLst>
              <a:gd name="T0" fmla="*/ 0 w 21600"/>
              <a:gd name="T1" fmla="*/ 0 h 42980"/>
              <a:gd name="T2" fmla="*/ 38269 w 21600"/>
              <a:gd name="T3" fmla="*/ 6619721 h 42980"/>
              <a:gd name="T4" fmla="*/ 0 w 21600"/>
              <a:gd name="T5" fmla="*/ 3326801 h 42980"/>
              <a:gd name="T6" fmla="*/ 0 60000 65536"/>
              <a:gd name="T7" fmla="*/ 0 60000 65536"/>
              <a:gd name="T8" fmla="*/ 0 60000 65536"/>
              <a:gd name="T9" fmla="*/ 0 w 21600"/>
              <a:gd name="T10" fmla="*/ 0 h 42980"/>
              <a:gd name="T11" fmla="*/ 21600 w 21600"/>
              <a:gd name="T12" fmla="*/ 42980 h 429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298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</a:path>
              <a:path w="21600" h="4298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48" name="Arc 52"/>
          <p:cNvSpPr>
            <a:spLocks/>
          </p:cNvSpPr>
          <p:nvPr/>
        </p:nvSpPr>
        <p:spPr bwMode="auto">
          <a:xfrm>
            <a:off x="6661150" y="3386138"/>
            <a:ext cx="76200" cy="533400"/>
          </a:xfrm>
          <a:custGeom>
            <a:avLst/>
            <a:gdLst>
              <a:gd name="T0" fmla="*/ 0 w 21600"/>
              <a:gd name="T1" fmla="*/ 0 h 42980"/>
              <a:gd name="T2" fmla="*/ 38269 w 21600"/>
              <a:gd name="T3" fmla="*/ 6619721 h 42980"/>
              <a:gd name="T4" fmla="*/ 0 w 21600"/>
              <a:gd name="T5" fmla="*/ 3326801 h 42980"/>
              <a:gd name="T6" fmla="*/ 0 60000 65536"/>
              <a:gd name="T7" fmla="*/ 0 60000 65536"/>
              <a:gd name="T8" fmla="*/ 0 60000 65536"/>
              <a:gd name="T9" fmla="*/ 0 w 21600"/>
              <a:gd name="T10" fmla="*/ 0 h 42980"/>
              <a:gd name="T11" fmla="*/ 21600 w 21600"/>
              <a:gd name="T12" fmla="*/ 42980 h 429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298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</a:path>
              <a:path w="21600" h="4298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49" name="Text Box 54"/>
          <p:cNvSpPr txBox="1">
            <a:spLocks noChangeArrowheads="1"/>
          </p:cNvSpPr>
          <p:nvPr/>
        </p:nvSpPr>
        <p:spPr bwMode="auto">
          <a:xfrm>
            <a:off x="6203950" y="3919538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cs typeface="Arial" charset="0"/>
              </a:rPr>
              <a:t>2  8  8 </a:t>
            </a:r>
            <a:endParaRPr lang="ru-RU" sz="1400">
              <a:cs typeface="Arial" charset="0"/>
            </a:endParaRPr>
          </a:p>
        </p:txBody>
      </p:sp>
      <p:sp>
        <p:nvSpPr>
          <p:cNvPr id="50" name="AutoShape 55"/>
          <p:cNvSpPr>
            <a:spLocks/>
          </p:cNvSpPr>
          <p:nvPr/>
        </p:nvSpPr>
        <p:spPr bwMode="auto">
          <a:xfrm>
            <a:off x="6813550" y="3157538"/>
            <a:ext cx="76200" cy="1066800"/>
          </a:xfrm>
          <a:prstGeom prst="rightBracket">
            <a:avLst>
              <a:gd name="adj" fmla="val 116667"/>
            </a:avLst>
          </a:pr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51" name="Text Box 56"/>
          <p:cNvSpPr txBox="1">
            <a:spLocks noChangeArrowheads="1"/>
          </p:cNvSpPr>
          <p:nvPr/>
        </p:nvSpPr>
        <p:spPr bwMode="auto">
          <a:xfrm>
            <a:off x="6813550" y="2928938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cs typeface="Arial" charset="0"/>
              </a:rPr>
              <a:t>2+</a:t>
            </a:r>
            <a:endParaRPr lang="ru-RU" sz="1200">
              <a:cs typeface="Arial" charset="0"/>
            </a:endParaRPr>
          </a:p>
        </p:txBody>
      </p:sp>
      <p:sp>
        <p:nvSpPr>
          <p:cNvPr id="52" name="AutoShape 57"/>
          <p:cNvSpPr>
            <a:spLocks/>
          </p:cNvSpPr>
          <p:nvPr/>
        </p:nvSpPr>
        <p:spPr bwMode="auto">
          <a:xfrm>
            <a:off x="7194550" y="3157538"/>
            <a:ext cx="76200" cy="1066800"/>
          </a:xfrm>
          <a:prstGeom prst="leftBracket">
            <a:avLst>
              <a:gd name="adj" fmla="val 116667"/>
            </a:avLst>
          </a:pr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53" name="AutoShape 58"/>
          <p:cNvSpPr>
            <a:spLocks/>
          </p:cNvSpPr>
          <p:nvPr/>
        </p:nvSpPr>
        <p:spPr bwMode="auto">
          <a:xfrm>
            <a:off x="8489950" y="3157538"/>
            <a:ext cx="76200" cy="1066800"/>
          </a:xfrm>
          <a:prstGeom prst="rightBracket">
            <a:avLst>
              <a:gd name="adj" fmla="val 116667"/>
            </a:avLst>
          </a:pr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54" name="Oval 59"/>
          <p:cNvSpPr>
            <a:spLocks noChangeArrowheads="1"/>
          </p:cNvSpPr>
          <p:nvPr/>
        </p:nvSpPr>
        <p:spPr bwMode="auto">
          <a:xfrm>
            <a:off x="7346950" y="3462338"/>
            <a:ext cx="457200" cy="457200"/>
          </a:xfrm>
          <a:prstGeom prst="ellipse">
            <a:avLst/>
          </a:prstGeom>
          <a:solidFill>
            <a:srgbClr val="99CC00"/>
          </a:solidFill>
          <a:ln w="9525">
            <a:solidFill>
              <a:sysClr val="windowText" lastClr="000000"/>
            </a:solidFill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55" name="Text Box 60"/>
          <p:cNvSpPr txBox="1">
            <a:spLocks noChangeArrowheads="1"/>
          </p:cNvSpPr>
          <p:nvPr/>
        </p:nvSpPr>
        <p:spPr bwMode="auto">
          <a:xfrm>
            <a:off x="7423150" y="3005138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Arial" charset="0"/>
              </a:rPr>
              <a:t>Cl</a:t>
            </a:r>
            <a:endParaRPr lang="ru-RU">
              <a:cs typeface="Arial" charset="0"/>
            </a:endParaRPr>
          </a:p>
        </p:txBody>
      </p:sp>
      <p:sp>
        <p:nvSpPr>
          <p:cNvPr id="56" name="Text Box 61"/>
          <p:cNvSpPr txBox="1">
            <a:spLocks noChangeArrowheads="1"/>
          </p:cNvSpPr>
          <p:nvPr/>
        </p:nvSpPr>
        <p:spPr bwMode="auto">
          <a:xfrm>
            <a:off x="7346950" y="3538538"/>
            <a:ext cx="4572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cs typeface="Arial" charset="0"/>
              </a:rPr>
              <a:t>+17</a:t>
            </a:r>
            <a:endParaRPr lang="ru-RU" sz="1200">
              <a:cs typeface="Arial" charset="0"/>
            </a:endParaRPr>
          </a:p>
        </p:txBody>
      </p:sp>
      <p:sp>
        <p:nvSpPr>
          <p:cNvPr id="57" name="Arc 62"/>
          <p:cNvSpPr>
            <a:spLocks/>
          </p:cNvSpPr>
          <p:nvPr/>
        </p:nvSpPr>
        <p:spPr bwMode="auto">
          <a:xfrm>
            <a:off x="7956550" y="3462338"/>
            <a:ext cx="76200" cy="533400"/>
          </a:xfrm>
          <a:custGeom>
            <a:avLst/>
            <a:gdLst>
              <a:gd name="T0" fmla="*/ 0 w 21600"/>
              <a:gd name="T1" fmla="*/ 0 h 42980"/>
              <a:gd name="T2" fmla="*/ 38269 w 21600"/>
              <a:gd name="T3" fmla="*/ 6619721 h 42980"/>
              <a:gd name="T4" fmla="*/ 0 w 21600"/>
              <a:gd name="T5" fmla="*/ 3326801 h 42980"/>
              <a:gd name="T6" fmla="*/ 0 60000 65536"/>
              <a:gd name="T7" fmla="*/ 0 60000 65536"/>
              <a:gd name="T8" fmla="*/ 0 60000 65536"/>
              <a:gd name="T9" fmla="*/ 0 w 21600"/>
              <a:gd name="T10" fmla="*/ 0 h 42980"/>
              <a:gd name="T11" fmla="*/ 21600 w 21600"/>
              <a:gd name="T12" fmla="*/ 42980 h 429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298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</a:path>
              <a:path w="21600" h="4298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58" name="Arc 63"/>
          <p:cNvSpPr>
            <a:spLocks/>
          </p:cNvSpPr>
          <p:nvPr/>
        </p:nvSpPr>
        <p:spPr bwMode="auto">
          <a:xfrm>
            <a:off x="8108950" y="3462338"/>
            <a:ext cx="76200" cy="533400"/>
          </a:xfrm>
          <a:custGeom>
            <a:avLst/>
            <a:gdLst>
              <a:gd name="T0" fmla="*/ 0 w 21600"/>
              <a:gd name="T1" fmla="*/ 0 h 42980"/>
              <a:gd name="T2" fmla="*/ 38269 w 21600"/>
              <a:gd name="T3" fmla="*/ 6619721 h 42980"/>
              <a:gd name="T4" fmla="*/ 0 w 21600"/>
              <a:gd name="T5" fmla="*/ 3326801 h 42980"/>
              <a:gd name="T6" fmla="*/ 0 60000 65536"/>
              <a:gd name="T7" fmla="*/ 0 60000 65536"/>
              <a:gd name="T8" fmla="*/ 0 60000 65536"/>
              <a:gd name="T9" fmla="*/ 0 w 21600"/>
              <a:gd name="T10" fmla="*/ 0 h 42980"/>
              <a:gd name="T11" fmla="*/ 21600 w 21600"/>
              <a:gd name="T12" fmla="*/ 42980 h 429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298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</a:path>
              <a:path w="21600" h="4298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59" name="Arc 64"/>
          <p:cNvSpPr>
            <a:spLocks/>
          </p:cNvSpPr>
          <p:nvPr/>
        </p:nvSpPr>
        <p:spPr bwMode="auto">
          <a:xfrm>
            <a:off x="8261350" y="3462338"/>
            <a:ext cx="76200" cy="533400"/>
          </a:xfrm>
          <a:custGeom>
            <a:avLst/>
            <a:gdLst>
              <a:gd name="T0" fmla="*/ 0 w 21600"/>
              <a:gd name="T1" fmla="*/ 0 h 42980"/>
              <a:gd name="T2" fmla="*/ 38269 w 21600"/>
              <a:gd name="T3" fmla="*/ 6619721 h 42980"/>
              <a:gd name="T4" fmla="*/ 0 w 21600"/>
              <a:gd name="T5" fmla="*/ 3326801 h 42980"/>
              <a:gd name="T6" fmla="*/ 0 60000 65536"/>
              <a:gd name="T7" fmla="*/ 0 60000 65536"/>
              <a:gd name="T8" fmla="*/ 0 60000 65536"/>
              <a:gd name="T9" fmla="*/ 0 w 21600"/>
              <a:gd name="T10" fmla="*/ 0 h 42980"/>
              <a:gd name="T11" fmla="*/ 21600 w 21600"/>
              <a:gd name="T12" fmla="*/ 42980 h 429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298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</a:path>
              <a:path w="21600" h="4298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341"/>
                  <a:pt x="13707" y="41450"/>
                  <a:pt x="3074" y="4297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60" name="Text Box 65"/>
          <p:cNvSpPr txBox="1">
            <a:spLocks noChangeArrowheads="1"/>
          </p:cNvSpPr>
          <p:nvPr/>
        </p:nvSpPr>
        <p:spPr bwMode="auto">
          <a:xfrm>
            <a:off x="7804150" y="3995738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cs typeface="Arial" charset="0"/>
              </a:rPr>
              <a:t>2  8  8</a:t>
            </a:r>
            <a:endParaRPr lang="ru-RU" sz="1400">
              <a:cs typeface="Arial" charset="0"/>
            </a:endParaRPr>
          </a:p>
        </p:txBody>
      </p:sp>
      <p:sp>
        <p:nvSpPr>
          <p:cNvPr id="61" name="Text Box 66"/>
          <p:cNvSpPr txBox="1">
            <a:spLocks noChangeArrowheads="1"/>
          </p:cNvSpPr>
          <p:nvPr/>
        </p:nvSpPr>
        <p:spPr bwMode="auto">
          <a:xfrm>
            <a:off x="8489950" y="2852738"/>
            <a:ext cx="228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Arial" charset="0"/>
              </a:rPr>
              <a:t>-</a:t>
            </a:r>
            <a:endParaRPr lang="ru-RU">
              <a:cs typeface="Arial" charset="0"/>
            </a:endParaRPr>
          </a:p>
        </p:txBody>
      </p:sp>
      <p:sp>
        <p:nvSpPr>
          <p:cNvPr id="62" name="Oval 68"/>
          <p:cNvSpPr>
            <a:spLocks noChangeArrowheads="1"/>
          </p:cNvSpPr>
          <p:nvPr/>
        </p:nvSpPr>
        <p:spPr bwMode="auto">
          <a:xfrm>
            <a:off x="1479550" y="3233738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ysClr val="windowText" lastClr="000000"/>
            </a:solidFill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63" name="Oval 69"/>
          <p:cNvSpPr>
            <a:spLocks noChangeArrowheads="1"/>
          </p:cNvSpPr>
          <p:nvPr/>
        </p:nvSpPr>
        <p:spPr bwMode="auto">
          <a:xfrm>
            <a:off x="1479550" y="4300538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ysClr val="windowText" lastClr="000000"/>
            </a:solidFill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olidFill>
                <a:sysClr val="windowText" lastClr="000000"/>
              </a:solidFill>
            </a:endParaRPr>
          </a:p>
        </p:txBody>
      </p:sp>
      <p:sp>
        <p:nvSpPr>
          <p:cNvPr id="64" name="Text Box 74"/>
          <p:cNvSpPr txBox="1">
            <a:spLocks noChangeArrowheads="1"/>
          </p:cNvSpPr>
          <p:nvPr/>
        </p:nvSpPr>
        <p:spPr bwMode="auto">
          <a:xfrm>
            <a:off x="812800" y="1117600"/>
            <a:ext cx="75819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latin typeface="Times New Roman" pitchFamily="18" charset="0"/>
                <a:cs typeface="Times New Roman" pitchFamily="18" charset="0"/>
              </a:rPr>
              <a:t>  На основе схемы образования химического соединения составьте уравнение химической реакции.</a:t>
            </a:r>
          </a:p>
        </p:txBody>
      </p:sp>
      <p:sp>
        <p:nvSpPr>
          <p:cNvPr id="65" name="Прямоугольник 64"/>
          <p:cNvSpPr/>
          <p:nvPr/>
        </p:nvSpPr>
        <p:spPr>
          <a:xfrm>
            <a:off x="0" y="115888"/>
            <a:ext cx="9144000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>
                <a:solidFill>
                  <a:srgbClr val="800000"/>
                </a:solidFill>
                <a:latin typeface="Calibri" pitchFamily="34" charset="0"/>
                <a:ea typeface="Times New Roman"/>
                <a:cs typeface="Calibri" pitchFamily="34" charset="0"/>
              </a:rPr>
              <a:t>Задания для </a:t>
            </a:r>
            <a:r>
              <a:rPr lang="ru-RU" sz="2400" b="1" kern="0" spc="45" dirty="0">
                <a:solidFill>
                  <a:srgbClr val="800000"/>
                </a:solidFill>
                <a:latin typeface="Calibri" pitchFamily="34" charset="0"/>
                <a:ea typeface="Times New Roman"/>
              </a:rPr>
              <a:t>самоконтроля</a:t>
            </a:r>
            <a:endParaRPr lang="ru-RU" sz="2200" b="1" kern="0" dirty="0">
              <a:solidFill>
                <a:srgbClr val="800000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000"/>
                            </p:stCondLst>
                            <p:childTnLst>
                              <p:par>
                                <p:cTn id="9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000"/>
                            </p:stCondLst>
                            <p:childTnLst>
                              <p:par>
                                <p:cTn id="1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3500"/>
                            </p:stCondLst>
                            <p:childTnLst>
                              <p:par>
                                <p:cTn id="111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2948E-6 L -0.00416 -0.14983 " pathEditMode="relative" rAng="0" ptsTypes="AA">
                                      <p:cBhvr>
                                        <p:cTn id="112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7491"/>
                                    </p:animMotion>
                                  </p:childTnLst>
                                </p:cTn>
                              </p:par>
                              <p:par>
                                <p:cTn id="11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42775E-6 L -0.00416 0.14983 " pathEditMode="relative" rAng="0" ptsTypes="AA">
                                      <p:cBhvr>
                                        <p:cTn id="11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74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4500"/>
                            </p:stCondLst>
                            <p:childTnLst>
                              <p:par>
                                <p:cTn id="116" presetID="63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6 -0.14983 L 0.17084 -0.14983 " pathEditMode="relative" rAng="0" ptsTypes="AA">
                                      <p:cBhvr>
                                        <p:cTn id="117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50" y="0"/>
                                    </p:animMotion>
                                  </p:childTnLst>
                                </p:cTn>
                              </p:par>
                              <p:par>
                                <p:cTn id="118" presetID="63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6 0.14983 L 0.17917 0.14983 " pathEditMode="relative" rAng="0" ptsTypes="AA">
                                      <p:cBhvr>
                                        <p:cTn id="11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500"/>
                            </p:stCondLst>
                            <p:childTnLst>
                              <p:par>
                                <p:cTn id="121" presetID="42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7084 -0.14983 L 0.17084 -0.08347 " pathEditMode="relative" rAng="0" ptsTypes="AA">
                                      <p:cBhvr>
                                        <p:cTn id="12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06"/>
                                    </p:animMotion>
                                  </p:childTnLst>
                                </p:cTn>
                              </p:par>
                              <p:par>
                                <p:cTn id="123" presetID="64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7917 0.14983 L 0.17917 0.09989 " pathEditMode="relative" rAng="0" ptsTypes="AA">
                                      <p:cBhvr>
                                        <p:cTn id="12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6000"/>
                            </p:stCondLst>
                            <p:childTnLst>
                              <p:par>
                                <p:cTn id="126" presetID="10" presetClass="exit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3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5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0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0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5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0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5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>
                            <p:stCondLst>
                              <p:cond delay="1500"/>
                            </p:stCondLst>
                            <p:childTnLst>
                              <p:par>
                                <p:cTn id="2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2000"/>
                            </p:stCondLst>
                            <p:childTnLst>
                              <p:par>
                                <p:cTn id="2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/>
      <p:bldP spid="5" grpId="0"/>
      <p:bldP spid="6" grpId="0" animBg="1"/>
      <p:bldP spid="7" grpId="0" animBg="1"/>
      <p:bldP spid="8" grpId="0" animBg="1"/>
      <p:bldP spid="9" grpId="0"/>
      <p:bldP spid="10" grpId="0"/>
      <p:bldP spid="11" grpId="0" animBg="1"/>
      <p:bldP spid="12" grpId="0"/>
      <p:bldP spid="13" grpId="0"/>
      <p:bldP spid="14" grpId="0" animBg="1"/>
      <p:bldP spid="15" grpId="0" animBg="1"/>
      <p:bldP spid="16" grpId="0" animBg="1"/>
      <p:bldP spid="17" grpId="0"/>
      <p:bldP spid="23" grpId="0" animBg="1"/>
      <p:bldP spid="24" grpId="0"/>
      <p:bldP spid="25" grpId="0"/>
      <p:bldP spid="26" grpId="0" animBg="1"/>
      <p:bldP spid="27" grpId="0" animBg="1"/>
      <p:bldP spid="28" grpId="0" animBg="1"/>
      <p:bldP spid="29" grpId="0"/>
      <p:bldP spid="32" grpId="0" animBg="1"/>
      <p:bldP spid="33" grpId="0" animBg="1"/>
      <p:bldP spid="34" grpId="0" animBg="1"/>
      <p:bldP spid="35" grpId="0"/>
      <p:bldP spid="36" grpId="0"/>
      <p:bldP spid="37" grpId="0" animBg="1"/>
      <p:bldP spid="38" grpId="0" animBg="1"/>
      <p:bldP spid="39" grpId="0" animBg="1"/>
      <p:bldP spid="40" grpId="0"/>
      <p:bldP spid="41" grpId="0"/>
      <p:bldP spid="42" grpId="0" animBg="1"/>
      <p:bldP spid="43" grpId="0" animBg="1"/>
      <p:bldP spid="44" grpId="0" animBg="1"/>
      <p:bldP spid="45" grpId="0"/>
      <p:bldP spid="46" grpId="0"/>
      <p:bldP spid="47" grpId="0" animBg="1"/>
      <p:bldP spid="48" grpId="0" animBg="1"/>
      <p:bldP spid="49" grpId="0"/>
      <p:bldP spid="50" grpId="0" animBg="1"/>
      <p:bldP spid="51" grpId="0"/>
      <p:bldP spid="52" grpId="0" animBg="1"/>
      <p:bldP spid="53" grpId="0" animBg="1"/>
      <p:bldP spid="54" grpId="0" animBg="1"/>
      <p:bldP spid="55" grpId="0"/>
      <p:bldP spid="56" grpId="0"/>
      <p:bldP spid="57" grpId="0" animBg="1"/>
      <p:bldP spid="58" grpId="0" animBg="1"/>
      <p:bldP spid="59" grpId="0" animBg="1"/>
      <p:bldP spid="60" grpId="0"/>
      <p:bldP spid="61" grpId="0"/>
      <p:bldP spid="62" grpId="0" animBg="1"/>
      <p:bldP spid="62" grpId="1" animBg="1"/>
      <p:bldP spid="62" grpId="2" animBg="1"/>
      <p:bldP spid="62" grpId="3" animBg="1"/>
      <p:bldP spid="62" grpId="4" animBg="1"/>
      <p:bldP spid="63" grpId="0" animBg="1"/>
      <p:bldP spid="63" grpId="1" animBg="1"/>
      <p:bldP spid="63" grpId="2" animBg="1"/>
      <p:bldP spid="63" grpId="3" animBg="1"/>
      <p:bldP spid="63" grpId="4" animBg="1"/>
      <p:bldP spid="6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652</TotalTime>
  <Words>407</Words>
  <Application>Microsoft Office PowerPoint</Application>
  <PresentationFormat>Экран (4:3)</PresentationFormat>
  <Paragraphs>209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Calibri</vt:lpstr>
      <vt:lpstr>Arial</vt:lpstr>
      <vt:lpstr>Times New Roman</vt:lpstr>
      <vt:lpstr>Trebuchet MS</vt:lpstr>
      <vt:lpstr>Symbol</vt:lpstr>
      <vt:lpstr>Tahoma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Tata</cp:lastModifiedBy>
  <cp:revision>47</cp:revision>
  <dcterms:modified xsi:type="dcterms:W3CDTF">2014-03-29T17:53:00Z</dcterms:modified>
</cp:coreProperties>
</file>