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98" r:id="rId2"/>
    <p:sldId id="299" r:id="rId3"/>
    <p:sldId id="301" r:id="rId4"/>
    <p:sldId id="258" r:id="rId5"/>
    <p:sldId id="259" r:id="rId6"/>
    <p:sldId id="260" r:id="rId7"/>
    <p:sldId id="261" r:id="rId8"/>
    <p:sldId id="263" r:id="rId9"/>
    <p:sldId id="303" r:id="rId10"/>
    <p:sldId id="304" r:id="rId11"/>
    <p:sldId id="305" r:id="rId12"/>
    <p:sldId id="306" r:id="rId13"/>
    <p:sldId id="308" r:id="rId14"/>
    <p:sldId id="307" r:id="rId15"/>
    <p:sldId id="309" r:id="rId16"/>
    <p:sldId id="310" r:id="rId17"/>
    <p:sldId id="311" r:id="rId18"/>
    <p:sldId id="314" r:id="rId19"/>
    <p:sldId id="315" r:id="rId20"/>
    <p:sldId id="316" r:id="rId21"/>
    <p:sldId id="267" r:id="rId22"/>
    <p:sldId id="318" r:id="rId23"/>
    <p:sldId id="319" r:id="rId24"/>
    <p:sldId id="321" r:id="rId25"/>
    <p:sldId id="322" r:id="rId26"/>
    <p:sldId id="323" r:id="rId27"/>
    <p:sldId id="324" r:id="rId28"/>
    <p:sldId id="288" r:id="rId29"/>
    <p:sldId id="289" r:id="rId30"/>
    <p:sldId id="290" r:id="rId31"/>
    <p:sldId id="325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66"/>
    <a:srgbClr val="FF0000"/>
    <a:srgbClr val="DA081C"/>
    <a:srgbClr val="F94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36D90-624B-4D6D-A7DC-84BC4D22B1EC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FCD745-0194-4398-8EF6-CE7DF3C1A364}">
      <dgm:prSet custT="1"/>
      <dgm:spPr/>
      <dgm:t>
        <a:bodyPr/>
        <a:lstStyle/>
        <a:p>
          <a:r>
            <a:rPr lang="ru-RU" sz="4800" dirty="0" smtClean="0"/>
            <a:t>Доброе утро!</a:t>
          </a:r>
          <a:br>
            <a:rPr lang="ru-RU" sz="4800" dirty="0" smtClean="0"/>
          </a:br>
          <a:r>
            <a:rPr lang="ru-RU" sz="4800" dirty="0" smtClean="0"/>
            <a:t>Солнцу и птицам,</a:t>
          </a:r>
          <a:br>
            <a:rPr lang="ru-RU" sz="4800" dirty="0" smtClean="0"/>
          </a:br>
          <a:r>
            <a:rPr lang="ru-RU" sz="4800" dirty="0" smtClean="0"/>
            <a:t>Доброе утро вам –</a:t>
          </a:r>
          <a:br>
            <a:rPr lang="ru-RU" sz="4800" dirty="0" smtClean="0"/>
          </a:br>
          <a:r>
            <a:rPr lang="ru-RU" sz="4800" dirty="0" smtClean="0"/>
            <a:t>Улыбчивым лицам!</a:t>
          </a:r>
          <a:endParaRPr lang="ru-RU" sz="4800" dirty="0"/>
        </a:p>
      </dgm:t>
    </dgm:pt>
    <dgm:pt modelId="{CA8404D8-003F-4490-8622-52CB4DD0E269}" type="parTrans" cxnId="{4EF56329-AD33-45D6-B988-5FEAF895F5C6}">
      <dgm:prSet/>
      <dgm:spPr/>
      <dgm:t>
        <a:bodyPr/>
        <a:lstStyle/>
        <a:p>
          <a:endParaRPr lang="ru-RU"/>
        </a:p>
      </dgm:t>
    </dgm:pt>
    <dgm:pt modelId="{B955B85B-5947-4740-8906-A723EBDF632D}" type="sibTrans" cxnId="{4EF56329-AD33-45D6-B988-5FEAF895F5C6}">
      <dgm:prSet/>
      <dgm:spPr/>
      <dgm:t>
        <a:bodyPr/>
        <a:lstStyle/>
        <a:p>
          <a:endParaRPr lang="ru-RU"/>
        </a:p>
      </dgm:t>
    </dgm:pt>
    <dgm:pt modelId="{2E25ED64-6B26-486E-9CAA-0C25ADC7AA20}" type="pres">
      <dgm:prSet presAssocID="{F5436D90-624B-4D6D-A7DC-84BC4D22B1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BC711B-584E-45FE-9E97-84ABF030DB4E}" type="pres">
      <dgm:prSet presAssocID="{83FCD745-0194-4398-8EF6-CE7DF3C1A364}" presName="node" presStyleLbl="node1" presStyleIdx="0" presStyleCnt="1" custScaleX="69816" custScaleY="73141" custLinFactNeighborX="2136" custLinFactNeighborY="7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8A6BB-B882-4B2E-8D0D-2C707C9F07C0}" type="presOf" srcId="{83FCD745-0194-4398-8EF6-CE7DF3C1A364}" destId="{B7BC711B-584E-45FE-9E97-84ABF030DB4E}" srcOrd="0" destOrd="0" presId="urn:microsoft.com/office/officeart/2005/8/layout/default#1"/>
    <dgm:cxn modelId="{4EF56329-AD33-45D6-B988-5FEAF895F5C6}" srcId="{F5436D90-624B-4D6D-A7DC-84BC4D22B1EC}" destId="{83FCD745-0194-4398-8EF6-CE7DF3C1A364}" srcOrd="0" destOrd="0" parTransId="{CA8404D8-003F-4490-8622-52CB4DD0E269}" sibTransId="{B955B85B-5947-4740-8906-A723EBDF632D}"/>
    <dgm:cxn modelId="{8783CA44-DE5A-4978-A132-E28622DF5F3B}" type="presOf" srcId="{F5436D90-624B-4D6D-A7DC-84BC4D22B1EC}" destId="{2E25ED64-6B26-486E-9CAA-0C25ADC7AA20}" srcOrd="0" destOrd="0" presId="urn:microsoft.com/office/officeart/2005/8/layout/default#1"/>
    <dgm:cxn modelId="{F253882C-2B70-4FD3-B593-9E63864ACA7C}" type="presParOf" srcId="{2E25ED64-6B26-486E-9CAA-0C25ADC7AA20}" destId="{B7BC711B-584E-45FE-9E97-84ABF030DB4E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C711B-584E-45FE-9E97-84ABF030DB4E}">
      <dsp:nvSpPr>
        <dsp:cNvPr id="0" name=""/>
        <dsp:cNvSpPr/>
      </dsp:nvSpPr>
      <dsp:spPr>
        <a:xfrm>
          <a:off x="1296143" y="524119"/>
          <a:ext cx="5237726" cy="32923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Доброе утро!</a:t>
          </a:r>
          <a:br>
            <a:rPr lang="ru-RU" sz="4800" kern="1200" dirty="0" smtClean="0"/>
          </a:br>
          <a:r>
            <a:rPr lang="ru-RU" sz="4800" kern="1200" dirty="0" smtClean="0"/>
            <a:t>Солнцу и птицам,</a:t>
          </a:r>
          <a:br>
            <a:rPr lang="ru-RU" sz="4800" kern="1200" dirty="0" smtClean="0"/>
          </a:br>
          <a:r>
            <a:rPr lang="ru-RU" sz="4800" kern="1200" dirty="0" smtClean="0"/>
            <a:t>Доброе утро вам –</a:t>
          </a:r>
          <a:br>
            <a:rPr lang="ru-RU" sz="4800" kern="1200" dirty="0" smtClean="0"/>
          </a:br>
          <a:r>
            <a:rPr lang="ru-RU" sz="4800" kern="1200" dirty="0" smtClean="0"/>
            <a:t>Улыбчивым лицам!</a:t>
          </a:r>
          <a:endParaRPr lang="ru-RU" sz="4800" kern="1200" dirty="0"/>
        </a:p>
      </dsp:txBody>
      <dsp:txXfrm>
        <a:off x="1296143" y="524119"/>
        <a:ext cx="5237726" cy="3292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DF07A8-9328-47EB-9661-C36F26E6ED8D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BE4DC7-D7BF-42AD-8AD7-FA6019712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20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A4AF-41AF-46AE-8A73-2FA789FEDD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8B19-611B-400B-95F5-0CA855B75F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2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D66E3-8E21-4233-82B3-731C919CF2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4053-941D-4C3A-B05F-FD245190D2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1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659DA-9341-4D73-B7A0-FF39DD6AC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9B45-3554-4DEA-AAED-46C1FB519D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5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3A2FF-38F4-451C-9484-32BC7DB97E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A6B4-E921-46FC-8A67-554DA20C66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7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A37B4-05D9-43EF-814F-D1673E8A6B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B6B6-FE07-4889-9C87-6988A0FF56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2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2981-9288-4474-A33A-A3FC8BF519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581B-B7C3-44A4-A7BE-BB7BDAAA526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2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65AD-44F5-4B1C-913C-618CBF5133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554A7-BBE3-414D-B980-9AD003E6A2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0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D8D5-D25F-48AD-9253-51F6B400EC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BF51-D69F-47F9-A841-58A7BA44E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4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820A-B41E-4BE6-9E15-79903F75B5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FC2B-2AE9-4841-A6F4-FDFA2CDD65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1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E0A1-7BA7-4FE0-94C9-338C02905E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4954-08C2-4D7E-B376-3E9221F34E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2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08EF-C353-4BA1-9C16-2950C28C2D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10832-67BB-45EB-9492-50611F1E80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7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DD1788-C6C8-43E1-AA9E-EB931F9881F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3312368"/>
          </a:xfr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Сложение </a:t>
            </a: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положительных и отрицательных </a:t>
            </a: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чисел</a:t>
            </a:r>
            <a:b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b="1" dirty="0">
                <a:solidFill>
                  <a:srgbClr val="000000"/>
                </a:solidFill>
                <a:latin typeface="Arial Black" pitchFamily="34" charset="0"/>
                <a:ea typeface="+mn-ea"/>
                <a:cs typeface="Andalus" pitchFamily="18" charset="-78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Arial Black" pitchFamily="34" charset="0"/>
                <a:ea typeface="+mn-ea"/>
                <a:cs typeface="Andalus" pitchFamily="18" charset="-78"/>
              </a:rPr>
            </a:br>
            <a:r>
              <a:rPr lang="ru-RU" sz="48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79912" y="4293096"/>
            <a:ext cx="3992488" cy="1345704"/>
          </a:xfrm>
        </p:spPr>
        <p:txBody>
          <a:bodyPr/>
          <a:lstStyle/>
          <a:p>
            <a:pPr algn="r"/>
            <a:r>
              <a:rPr lang="ru-RU" sz="2000" b="1" dirty="0">
                <a:solidFill>
                  <a:srgbClr val="000000"/>
                </a:solidFill>
                <a:latin typeface="Arial Black" pitchFamily="34" charset="0"/>
                <a:ea typeface="+mj-ea"/>
                <a:cs typeface="Andalus" pitchFamily="18" charset="-78"/>
              </a:rPr>
              <a:t>Подготовила </a:t>
            </a:r>
            <a:br>
              <a:rPr lang="ru-RU" sz="2000" b="1" dirty="0">
                <a:solidFill>
                  <a:srgbClr val="000000"/>
                </a:solidFill>
                <a:latin typeface="Arial Black" pitchFamily="34" charset="0"/>
                <a:ea typeface="+mj-ea"/>
                <a:cs typeface="Andalus" pitchFamily="18" charset="-78"/>
              </a:rPr>
            </a:br>
            <a:r>
              <a:rPr lang="ru-RU" sz="2000" b="1" dirty="0">
                <a:solidFill>
                  <a:srgbClr val="000000"/>
                </a:solidFill>
                <a:latin typeface="Arial Black" pitchFamily="34" charset="0"/>
                <a:ea typeface="+mj-ea"/>
                <a:cs typeface="Andalus" pitchFamily="18" charset="-78"/>
              </a:rPr>
              <a:t>учитель МБОУ ТСШ № 1</a:t>
            </a:r>
            <a:br>
              <a:rPr lang="ru-RU" sz="2000" b="1" dirty="0">
                <a:solidFill>
                  <a:srgbClr val="000000"/>
                </a:solidFill>
                <a:latin typeface="Arial Black" pitchFamily="34" charset="0"/>
                <a:ea typeface="+mj-ea"/>
                <a:cs typeface="Andalus" pitchFamily="18" charset="-78"/>
              </a:rPr>
            </a:br>
            <a:r>
              <a:rPr lang="ru-RU" sz="2000" b="1" dirty="0" err="1">
                <a:solidFill>
                  <a:srgbClr val="000000"/>
                </a:solidFill>
                <a:latin typeface="Arial Black" pitchFamily="34" charset="0"/>
                <a:ea typeface="+mj-ea"/>
                <a:cs typeface="Andalus" pitchFamily="18" charset="-78"/>
              </a:rPr>
              <a:t>Таянчина</a:t>
            </a:r>
            <a:r>
              <a:rPr lang="ru-RU" sz="2000" b="1" dirty="0">
                <a:solidFill>
                  <a:srgbClr val="000000"/>
                </a:solidFill>
                <a:latin typeface="Arial Black" pitchFamily="34" charset="0"/>
                <a:ea typeface="+mj-ea"/>
                <a:cs typeface="Andalus" pitchFamily="18" charset="-78"/>
              </a:rPr>
              <a:t> О.В.</a:t>
            </a:r>
            <a:br>
              <a:rPr lang="ru-RU" sz="2000" b="1" dirty="0">
                <a:solidFill>
                  <a:srgbClr val="000000"/>
                </a:solidFill>
                <a:latin typeface="Arial Black" pitchFamily="34" charset="0"/>
                <a:ea typeface="+mj-ea"/>
                <a:cs typeface="Andalus" pitchFamily="18" charset="-78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7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66"/>
                </a:solidFill>
                <a:ea typeface="Times New Roman"/>
              </a:rPr>
              <a:t>Заполните таблицу</a:t>
            </a:r>
            <a:endParaRPr lang="ru-RU" sz="3600" dirty="0">
              <a:latin typeface="Calibri"/>
              <a:ea typeface="Calibri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700668"/>
              </p:ext>
            </p:extLst>
          </p:nvPr>
        </p:nvGraphicFramePr>
        <p:xfrm>
          <a:off x="323529" y="1988841"/>
          <a:ext cx="8352925" cy="20162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2682"/>
                <a:gridCol w="415429"/>
                <a:gridCol w="531965"/>
                <a:gridCol w="533563"/>
                <a:gridCol w="541795"/>
                <a:gridCol w="435532"/>
                <a:gridCol w="475942"/>
                <a:gridCol w="422810"/>
                <a:gridCol w="520842"/>
                <a:gridCol w="497643"/>
                <a:gridCol w="440769"/>
                <a:gridCol w="419068"/>
                <a:gridCol w="299334"/>
                <a:gridCol w="538802"/>
                <a:gridCol w="341241"/>
                <a:gridCol w="481414"/>
                <a:gridCol w="445026"/>
                <a:gridCol w="419068"/>
              </a:tblGrid>
              <a:tr h="535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m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-5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4,5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29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17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-18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-43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-5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-2,5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-12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32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-2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-45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34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-50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-21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42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n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-7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-0,5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88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-11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-6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-8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1,5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18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-13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-11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-15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16</a:t>
                      </a:r>
                      <a:endParaRPr lang="ru-RU" sz="1600" b="1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-21</a:t>
                      </a:r>
                      <a:endParaRPr lang="ru-RU" sz="16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m+n</a:t>
                      </a:r>
                      <a:endParaRPr lang="ru-RU" sz="11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1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5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75240" cy="115212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/>
            </a:r>
            <a:br>
              <a:rPr lang="ru-RU" sz="2400" dirty="0" smtClean="0">
                <a:solidFill>
                  <a:srgbClr val="000000"/>
                </a:solidFill>
                <a:ea typeface="Times New Roman"/>
              </a:rPr>
            </a:br>
            <a:r>
              <a:rPr lang="ru-RU" sz="2400" dirty="0">
                <a:solidFill>
                  <a:srgbClr val="000000"/>
                </a:solidFill>
                <a:ea typeface="Times New Roman"/>
              </a:rPr>
              <a:t/>
            </a:r>
            <a:br>
              <a:rPr lang="ru-RU" sz="2400" dirty="0">
                <a:solidFill>
                  <a:srgbClr val="000000"/>
                </a:solidFill>
                <a:ea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Замените </a:t>
            </a:r>
            <a:r>
              <a:rPr lang="ru-RU" sz="2400" b="1" dirty="0">
                <a:solidFill>
                  <a:srgbClr val="000000"/>
                </a:solidFill>
                <a:ea typeface="Times New Roman"/>
              </a:rPr>
              <a:t>ответы соответствующими буквами. Расшифровав слова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, </a:t>
            </a:r>
            <a:r>
              <a:rPr lang="ru-RU" sz="2400" b="1" dirty="0">
                <a:solidFill>
                  <a:srgbClr val="000000"/>
                </a:solidFill>
                <a:ea typeface="Times New Roman"/>
              </a:rPr>
              <a:t>запишите их в </a:t>
            </a:r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тетради</a:t>
            </a:r>
            <a:br>
              <a:rPr lang="ru-RU" sz="2400" b="1" dirty="0" smtClean="0">
                <a:solidFill>
                  <a:srgbClr val="000000"/>
                </a:solidFill>
                <a:ea typeface="Times New Roman"/>
              </a:rPr>
            </a:br>
            <a:r>
              <a:rPr lang="ru-RU" sz="2400" b="1" dirty="0">
                <a:latin typeface="Calibri"/>
                <a:ea typeface="Calibri"/>
              </a:rPr>
              <a:t/>
            </a:r>
            <a:br>
              <a:rPr lang="ru-RU" sz="2400" b="1" dirty="0">
                <a:latin typeface="Calibri"/>
                <a:ea typeface="Calibri"/>
              </a:rPr>
            </a:b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393513"/>
              </p:ext>
            </p:extLst>
          </p:nvPr>
        </p:nvGraphicFramePr>
        <p:xfrm>
          <a:off x="107504" y="1772816"/>
          <a:ext cx="8928992" cy="237626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739215"/>
                <a:gridCol w="765237"/>
                <a:gridCol w="902672"/>
                <a:gridCol w="647944"/>
                <a:gridCol w="657901"/>
                <a:gridCol w="719150"/>
                <a:gridCol w="758243"/>
                <a:gridCol w="827449"/>
                <a:gridCol w="827449"/>
                <a:gridCol w="601781"/>
                <a:gridCol w="689863"/>
                <a:gridCol w="792088"/>
              </a:tblGrid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-13</a:t>
                      </a:r>
                      <a:endParaRPr lang="ru-RU" sz="3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-12</a:t>
                      </a:r>
                      <a:endParaRPr lang="ru-RU" sz="3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-1,0</a:t>
                      </a:r>
                      <a:endParaRPr lang="ru-RU" sz="3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</a:t>
                      </a:r>
                      <a:endParaRPr lang="ru-RU" sz="3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19</a:t>
                      </a:r>
                      <a:endParaRPr lang="ru-RU" sz="3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4</a:t>
                      </a:r>
                      <a:endParaRPr lang="ru-RU" sz="3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-60</a:t>
                      </a:r>
                      <a:endParaRPr lang="ru-RU" sz="3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-49</a:t>
                      </a:r>
                      <a:endParaRPr lang="ru-RU" sz="3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117</a:t>
                      </a:r>
                      <a:endParaRPr lang="ru-RU" sz="3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50</a:t>
                      </a:r>
                      <a:endParaRPr lang="ru-RU" sz="3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-14</a:t>
                      </a:r>
                      <a:endParaRPr lang="ru-RU" sz="3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21</a:t>
                      </a:r>
                      <a:endParaRPr lang="ru-RU" sz="3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е</a:t>
                      </a:r>
                      <a:endParaRPr lang="ru-RU" sz="3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п</a:t>
                      </a:r>
                      <a:endParaRPr lang="ru-RU" sz="3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</a:t>
                      </a:r>
                      <a:endParaRPr lang="ru-RU" sz="3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н</a:t>
                      </a:r>
                      <a:endParaRPr lang="ru-RU" sz="3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ы</a:t>
                      </a:r>
                      <a:endParaRPr lang="ru-RU" sz="3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о</a:t>
                      </a:r>
                      <a:endParaRPr lang="ru-RU" sz="3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з</a:t>
                      </a:r>
                      <a:endParaRPr lang="ru-RU" sz="3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б</a:t>
                      </a:r>
                      <a:endParaRPr lang="ru-RU" sz="3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д</a:t>
                      </a:r>
                      <a:endParaRPr lang="ru-RU" sz="32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</a:t>
                      </a:r>
                      <a:endParaRPr lang="ru-RU" sz="3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ь</a:t>
                      </a:r>
                      <a:endParaRPr lang="ru-RU" sz="3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я</a:t>
                      </a:r>
                      <a:endParaRPr lang="ru-RU" sz="32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8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300" b="1" kern="1200" cap="all" dirty="0">
                <a:ln/>
                <a:solidFill>
                  <a:srgbClr val="3891A7"/>
                </a:solidFill>
                <a:effectLst>
                  <a:outerShdw blurRad="19685" dist="12700" dir="5400000" algn="tl" rotWithShape="0">
                    <a:srgbClr val="3891A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orbel"/>
              </a:rPr>
              <a:t>Поднебесные зубья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50" dirty="0" smtClean="0">
                <a:ea typeface="Arial"/>
              </a:rPr>
              <a:t>Вниз </a:t>
            </a:r>
            <a:r>
              <a:rPr lang="ru-RU" sz="1600" b="1" kern="150" dirty="0">
                <a:ea typeface="Arial"/>
              </a:rPr>
              <a:t>спускаемся-</a:t>
            </a:r>
            <a:endParaRPr lang="ru-RU" sz="1600" dirty="0">
              <a:latin typeface="Calibri"/>
              <a:ea typeface="Calibri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50" dirty="0">
                <a:ea typeface="Arial"/>
              </a:rPr>
              <a:t>Богу молимся,</a:t>
            </a:r>
            <a:endParaRPr lang="ru-RU" sz="1600" dirty="0">
              <a:latin typeface="Calibri"/>
              <a:ea typeface="Calibri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50" dirty="0">
                <a:ea typeface="Arial"/>
              </a:rPr>
              <a:t>Чтобы солнышко увидать</a:t>
            </a:r>
            <a:endParaRPr lang="ru-RU" sz="1600" dirty="0">
              <a:latin typeface="Calibri"/>
              <a:ea typeface="Calibri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50" dirty="0">
                <a:ea typeface="Arial"/>
              </a:rPr>
              <a:t>Но другим божкам</a:t>
            </a:r>
            <a:endParaRPr lang="ru-RU" sz="1600" dirty="0">
              <a:latin typeface="Calibri"/>
              <a:ea typeface="Calibri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50" dirty="0">
                <a:ea typeface="Arial"/>
              </a:rPr>
              <a:t>Не поклонимся,</a:t>
            </a:r>
            <a:endParaRPr lang="ru-RU" sz="1600" dirty="0">
              <a:latin typeface="Calibri"/>
              <a:ea typeface="Calibri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50" dirty="0">
                <a:ea typeface="Arial"/>
              </a:rPr>
              <a:t>За себя научились стоять</a:t>
            </a:r>
            <a:r>
              <a:rPr lang="ru-RU" sz="1600" b="1" kern="150" dirty="0" smtClean="0">
                <a:ea typeface="Arial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800" kern="150" dirty="0">
                <a:ea typeface="Arial"/>
                <a:cs typeface="Tahoma"/>
              </a:rPr>
              <a:t>Поднебесные Зубья (</a:t>
            </a:r>
            <a:r>
              <a:rPr lang="ru-RU" sz="1800" kern="150" dirty="0" err="1">
                <a:ea typeface="Arial"/>
                <a:cs typeface="Tahoma"/>
              </a:rPr>
              <a:t>Тигер-Тыш</a:t>
            </a:r>
            <a:r>
              <a:rPr lang="ru-RU" sz="1800" kern="150" dirty="0">
                <a:ea typeface="Arial"/>
                <a:cs typeface="Tahoma"/>
              </a:rPr>
              <a:t>) –  это один из живописнейших горных районов Кузнецкого Алатау  расположен в 60 км к западу от г. Междуреченска. Кристально чистый воздух и необыкновенная красота природы привлекают </a:t>
            </a:r>
            <a:r>
              <a:rPr lang="ru-RU" sz="1800" kern="150" dirty="0" smtClean="0">
                <a:ea typeface="Arial"/>
                <a:cs typeface="Tahoma"/>
              </a:rPr>
              <a:t>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800" kern="150" dirty="0">
                <a:ea typeface="Arial"/>
                <a:cs typeface="Tahoma"/>
              </a:rPr>
              <a:t> </a:t>
            </a:r>
            <a:r>
              <a:rPr lang="ru-RU" sz="1800" kern="150" dirty="0" smtClean="0">
                <a:ea typeface="Arial"/>
                <a:cs typeface="Tahoma"/>
              </a:rPr>
              <a:t>                                   туристов</a:t>
            </a:r>
            <a:r>
              <a:rPr lang="ru-RU" sz="1800" kern="150" dirty="0">
                <a:ea typeface="Arial"/>
                <a:cs typeface="Tahoma"/>
              </a:rPr>
              <a:t>.</a:t>
            </a:r>
          </a:p>
          <a:p>
            <a:pPr indent="0">
              <a:spcBef>
                <a:spcPts val="0"/>
              </a:spcBef>
              <a:spcAft>
                <a:spcPts val="0"/>
              </a:spcAft>
            </a:pPr>
            <a:endParaRPr lang="ru-RU" sz="18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307932"/>
            <a:ext cx="4464496" cy="442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91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 descr="http://content.foto.mail.ru/mail/usts/tigirtish/i-15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2618">
            <a:off x="332159" y="710397"/>
            <a:ext cx="259228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1.liveinternet.ru/images/foto/b/3/apps/0/426/426629_allday.ru_5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54" y="764704"/>
            <a:ext cx="2592288" cy="225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extremetime.ru/media/14719/31583351_500x45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45">
            <a:off x="5939598" y="990962"/>
            <a:ext cx="3096343" cy="20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img-fotki.yandex.ru/get/5005/95268353.1b/0_77406_a0eaa970_XL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357">
            <a:off x="4659672" y="3181704"/>
            <a:ext cx="3277446" cy="2715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g-fotki.yandex.ru/get/5810/26088170.32/0_736d8_8241e535_X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530">
            <a:off x="417743" y="2994029"/>
            <a:ext cx="344051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0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ea typeface="Times New Roman"/>
              </a:rPr>
              <a:t>Решить уравнения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000" b="1" kern="1200" dirty="0">
                <a:solidFill>
                  <a:prstClr val="black"/>
                </a:solidFill>
                <a:ea typeface="Times New Roman"/>
              </a:rPr>
              <a:t>а) у </a:t>
            </a:r>
            <a:r>
              <a:rPr lang="ru-RU" sz="6000" b="1" kern="1200" dirty="0" smtClean="0">
                <a:solidFill>
                  <a:prstClr val="black"/>
                </a:solidFill>
                <a:ea typeface="Times New Roman"/>
              </a:rPr>
              <a:t>-385,16 </a:t>
            </a:r>
            <a:r>
              <a:rPr lang="ru-RU" sz="6000" b="1" kern="1200" dirty="0">
                <a:solidFill>
                  <a:prstClr val="black"/>
                </a:solidFill>
                <a:ea typeface="Times New Roman"/>
              </a:rPr>
              <a:t>= - 245,16</a:t>
            </a:r>
            <a:r>
              <a:rPr lang="ru-RU" sz="6000" b="1" kern="1200" dirty="0">
                <a:solidFill>
                  <a:prstClr val="black"/>
                </a:solidFill>
                <a:latin typeface="Calibri"/>
                <a:ea typeface="Calibri"/>
              </a:rPr>
              <a:t/>
            </a:r>
            <a:br>
              <a:rPr lang="ru-RU" sz="6000" b="1" kern="1200" dirty="0">
                <a:solidFill>
                  <a:prstClr val="black"/>
                </a:solidFill>
                <a:latin typeface="Calibri"/>
                <a:ea typeface="Calibri"/>
              </a:rPr>
            </a:br>
            <a:endParaRPr lang="ru-RU" sz="6000" b="1" kern="1200" dirty="0" smtClean="0">
              <a:solidFill>
                <a:prstClr val="black"/>
              </a:solidFill>
              <a:latin typeface="Calibri"/>
              <a:ea typeface="Calibri"/>
            </a:endParaRPr>
          </a:p>
          <a:p>
            <a:pPr algn="ctr"/>
            <a:r>
              <a:rPr lang="ru-RU" sz="6000" b="1" kern="1200" dirty="0" smtClean="0">
                <a:solidFill>
                  <a:prstClr val="black"/>
                </a:solidFill>
                <a:ea typeface="Times New Roman"/>
              </a:rPr>
              <a:t>б</a:t>
            </a:r>
            <a:r>
              <a:rPr lang="ru-RU" sz="6000" b="1" kern="1200" dirty="0">
                <a:solidFill>
                  <a:prstClr val="black"/>
                </a:solidFill>
                <a:ea typeface="Times New Roman"/>
              </a:rPr>
              <a:t>) х – (-4,14)= </a:t>
            </a:r>
            <a:r>
              <a:rPr lang="ru-RU" sz="6000" b="1" kern="1200" dirty="0" smtClean="0">
                <a:solidFill>
                  <a:prstClr val="black"/>
                </a:solidFill>
                <a:ea typeface="Times New Roman"/>
              </a:rPr>
              <a:t>284,14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0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4300" b="1" kern="1200" cap="all" dirty="0">
                <a:ln w="0"/>
                <a:gradFill flip="none">
                  <a:gsLst>
                    <a:gs pos="0">
                      <a:srgbClr val="3891A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3891A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3891A7">
                        <a:shade val="65000"/>
                        <a:satMod val="130000"/>
                      </a:srgbClr>
                    </a:gs>
                    <a:gs pos="92000">
                      <a:srgbClr val="3891A7">
                        <a:shade val="50000"/>
                        <a:satMod val="120000"/>
                      </a:srgbClr>
                    </a:gs>
                    <a:gs pos="100000">
                      <a:srgbClr val="3891A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rbel"/>
              </a:rPr>
              <a:t>Томская </a:t>
            </a:r>
            <a:r>
              <a:rPr lang="ru-RU" sz="4300" b="1" kern="1200" cap="all" dirty="0" err="1">
                <a:ln w="0"/>
                <a:gradFill flip="none">
                  <a:gsLst>
                    <a:gs pos="0">
                      <a:srgbClr val="3891A7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3891A7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3891A7">
                        <a:shade val="65000"/>
                        <a:satMod val="130000"/>
                      </a:srgbClr>
                    </a:gs>
                    <a:gs pos="92000">
                      <a:srgbClr val="3891A7">
                        <a:shade val="50000"/>
                        <a:satMod val="120000"/>
                      </a:srgbClr>
                    </a:gs>
                    <a:gs pos="100000">
                      <a:srgbClr val="3891A7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rbel"/>
              </a:rPr>
              <a:t>писаница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520" y="1556792"/>
            <a:ext cx="403860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11960" y="1268760"/>
            <a:ext cx="4680520" cy="485740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b="1" kern="150" dirty="0" smtClean="0">
                <a:ea typeface="Times New Roman"/>
              </a:rPr>
              <a:t>Располагается на </a:t>
            </a:r>
            <a:r>
              <a:rPr lang="ru-RU" sz="1800" b="1" kern="150" dirty="0">
                <a:ea typeface="Times New Roman"/>
              </a:rPr>
              <a:t>площади </a:t>
            </a:r>
            <a:r>
              <a:rPr lang="ru-RU" b="1" kern="150" dirty="0">
                <a:ea typeface="Times New Roman"/>
              </a:rPr>
              <a:t>140</a:t>
            </a:r>
            <a:r>
              <a:rPr lang="ru-RU" sz="1800" b="1" kern="150" dirty="0">
                <a:ea typeface="Times New Roman"/>
              </a:rPr>
              <a:t> га лесопарковой зоны на правом берегу р. Томи в 55 км вниз по течению от </a:t>
            </a:r>
            <a:r>
              <a:rPr lang="ru-RU" sz="1800" b="1" kern="150" dirty="0" err="1">
                <a:ea typeface="Times New Roman"/>
              </a:rPr>
              <a:t>г.Кемерово</a:t>
            </a:r>
            <a:r>
              <a:rPr lang="ru-RU" sz="1800" b="1" kern="150" dirty="0">
                <a:ea typeface="Times New Roman"/>
              </a:rPr>
              <a:t>  в </a:t>
            </a:r>
            <a:r>
              <a:rPr lang="ru-RU" sz="1800" b="1" kern="150" dirty="0" err="1">
                <a:ea typeface="Times New Roman"/>
              </a:rPr>
              <a:t>Яшкинском</a:t>
            </a:r>
            <a:r>
              <a:rPr lang="ru-RU" sz="1800" b="1" kern="150" dirty="0">
                <a:ea typeface="Times New Roman"/>
              </a:rPr>
              <a:t> районе </a:t>
            </a:r>
            <a:r>
              <a:rPr lang="ru-RU" sz="1800" b="1" kern="150" dirty="0" smtClean="0">
                <a:ea typeface="Arial"/>
                <a:cs typeface="Tahoma"/>
              </a:rPr>
              <a:t>Древнее </a:t>
            </a:r>
            <a:r>
              <a:rPr lang="ru-RU" sz="1800" b="1" kern="150" dirty="0">
                <a:ea typeface="Arial"/>
                <a:cs typeface="Tahoma"/>
              </a:rPr>
              <a:t>святилище «Томская </a:t>
            </a:r>
            <a:r>
              <a:rPr lang="ru-RU" sz="1800" b="1" kern="150" dirty="0" err="1">
                <a:ea typeface="Arial"/>
                <a:cs typeface="Tahoma"/>
              </a:rPr>
              <a:t>писаница</a:t>
            </a:r>
            <a:r>
              <a:rPr lang="ru-RU" sz="1800" b="1" kern="150" dirty="0">
                <a:ea typeface="Arial"/>
                <a:cs typeface="Tahoma"/>
              </a:rPr>
              <a:t>» — это </a:t>
            </a:r>
            <a:r>
              <a:rPr lang="ru-RU" b="1" kern="150" dirty="0">
                <a:ea typeface="Arial"/>
                <a:cs typeface="Tahoma"/>
              </a:rPr>
              <a:t>280 </a:t>
            </a:r>
            <a:r>
              <a:rPr lang="ru-RU" sz="1800" b="1" kern="150" dirty="0">
                <a:ea typeface="Arial"/>
                <a:cs typeface="Tahoma"/>
              </a:rPr>
              <a:t>наскальных рисунков от неолита (</a:t>
            </a:r>
            <a:r>
              <a:rPr lang="en-US" sz="1800" b="1" kern="150" dirty="0">
                <a:ea typeface="Arial"/>
                <a:cs typeface="Tahoma"/>
              </a:rPr>
              <a:t>IV</a:t>
            </a:r>
            <a:r>
              <a:rPr lang="ru-RU" sz="1800" b="1" kern="150" dirty="0">
                <a:ea typeface="Arial"/>
                <a:cs typeface="Tahoma"/>
              </a:rPr>
              <a:t> тысячелетие до н.э.) до эпохи бронзы (</a:t>
            </a:r>
            <a:r>
              <a:rPr lang="en-US" sz="1800" b="1" kern="150" dirty="0">
                <a:ea typeface="Arial"/>
                <a:cs typeface="Tahoma"/>
              </a:rPr>
              <a:t>I</a:t>
            </a:r>
            <a:r>
              <a:rPr lang="ru-RU" sz="1800" b="1" kern="150" dirty="0">
                <a:ea typeface="Arial"/>
                <a:cs typeface="Tahoma"/>
              </a:rPr>
              <a:t> тысячелетие до н.э.); «</a:t>
            </a:r>
            <a:r>
              <a:rPr lang="ru-RU" sz="1800" b="1" kern="150" dirty="0" err="1">
                <a:ea typeface="Arial"/>
                <a:cs typeface="Tahoma"/>
              </a:rPr>
              <a:t>Археодром</a:t>
            </a:r>
            <a:r>
              <a:rPr lang="ru-RU" sz="1800" b="1" kern="150" dirty="0">
                <a:ea typeface="Arial"/>
                <a:cs typeface="Tahoma"/>
              </a:rPr>
              <a:t>» — реконструкция археологических жилищ и павильон археологических погребений от неолита (</a:t>
            </a:r>
            <a:r>
              <a:rPr lang="en-US" sz="1800" b="1" kern="150" dirty="0">
                <a:ea typeface="Arial"/>
                <a:cs typeface="Tahoma"/>
              </a:rPr>
              <a:t>IV</a:t>
            </a:r>
            <a:r>
              <a:rPr lang="ru-RU" sz="1800" b="1" kern="150" dirty="0">
                <a:ea typeface="Arial"/>
                <a:cs typeface="Tahoma"/>
              </a:rPr>
              <a:t> тысячелетие до н.э.) до </a:t>
            </a:r>
            <a:r>
              <a:rPr lang="ru-RU" sz="1800" b="1" kern="150" dirty="0" smtClean="0">
                <a:ea typeface="Arial"/>
                <a:cs typeface="Tahoma"/>
              </a:rPr>
              <a:t>средневековья</a:t>
            </a:r>
            <a:r>
              <a:rPr lang="ru-RU" sz="1800" b="1" kern="150" dirty="0">
                <a:ea typeface="Arial"/>
                <a:cs typeface="Tahoma"/>
              </a:rPr>
              <a:t>.</a:t>
            </a:r>
            <a:r>
              <a:rPr lang="ru-RU" sz="1800" b="1" kern="150" dirty="0" smtClean="0">
                <a:ea typeface="Arial"/>
                <a:cs typeface="Tahoma"/>
              </a:rPr>
              <a:t>  </a:t>
            </a:r>
            <a:r>
              <a:rPr lang="ru-RU" sz="1800" b="1" kern="150" dirty="0">
                <a:ea typeface="Arial"/>
                <a:cs typeface="Tahoma"/>
              </a:rPr>
              <a:t>Музей-заповедник «Томская </a:t>
            </a:r>
            <a:r>
              <a:rPr lang="ru-RU" sz="1800" b="1" kern="150" dirty="0" err="1">
                <a:ea typeface="Arial"/>
                <a:cs typeface="Tahoma"/>
              </a:rPr>
              <a:t>Писаница</a:t>
            </a:r>
            <a:r>
              <a:rPr lang="ru-RU" sz="1800" b="1" kern="150" dirty="0">
                <a:ea typeface="Arial"/>
                <a:cs typeface="Tahoma"/>
              </a:rPr>
              <a:t>» по праву является  </a:t>
            </a:r>
            <a:r>
              <a:rPr lang="ru-RU" sz="2400" b="1" kern="150" dirty="0">
                <a:solidFill>
                  <a:srgbClr val="FF0000"/>
                </a:solidFill>
                <a:ea typeface="Arial"/>
                <a:cs typeface="Tahoma"/>
              </a:rPr>
              <a:t>гордостью Кузбасса</a:t>
            </a:r>
            <a:r>
              <a:rPr lang="ru-RU" sz="1800" b="1" kern="150" dirty="0">
                <a:ea typeface="Arial"/>
                <a:cs typeface="Tahoma"/>
              </a:rPr>
              <a:t>!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1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g.ekabu.ru/uploads/tradeunion/photo/0/1/47/14760_6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0764">
            <a:off x="5853959" y="411419"/>
            <a:ext cx="3004659" cy="2525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gukmztp.ru/img%20small/ston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" y="140954"/>
            <a:ext cx="3240360" cy="247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.ekabu.ru/uploads/tradeunion/photo/0/1/47/14756_6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2726">
            <a:off x="105312" y="4124537"/>
            <a:ext cx="3460769" cy="232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ulture.kemrsl.ru/fotoalbom/pod72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39225"/>
            <a:ext cx="3480619" cy="24928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771800" y="2619981"/>
            <a:ext cx="37981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        Кузбасс</a:t>
            </a:r>
            <a:r>
              <a:rPr lang="ru-RU" sz="2000" b="1" dirty="0">
                <a:latin typeface="Times New Roman"/>
                <a:ea typeface="Times New Roman"/>
              </a:rPr>
              <a:t>, ты дорог и любим</a:t>
            </a:r>
            <a:endParaRPr lang="ru-RU" sz="2000" b="1" dirty="0">
              <a:latin typeface="Calibri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Горжусь твоею красотою</a:t>
            </a:r>
            <a:endParaRPr lang="ru-RU" sz="2000" b="1" dirty="0">
              <a:latin typeface="Calibri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Твоею мощью, широтою</a:t>
            </a:r>
            <a:endParaRPr lang="ru-RU" sz="2000" b="1" dirty="0">
              <a:latin typeface="Calibri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Рабочим обликом твоим.</a:t>
            </a:r>
            <a:endParaRPr lang="ru-RU" sz="2000" b="1" dirty="0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16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www.mrech.ru/upload/images/photo/photo/344eb43eac87aaadb8093ab47e480c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3807"/>
            <a:ext cx="9036492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87824" y="35730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12591" y="2852936"/>
            <a:ext cx="90490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Физкультминутка!!!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66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66"/>
                </a:solidFill>
                <a:ea typeface="Times New Roman"/>
              </a:rPr>
              <a:t>Расположите в порядке возрастания числа х, у, </a:t>
            </a:r>
            <a:r>
              <a:rPr lang="en-US" sz="3200" b="1" dirty="0">
                <a:solidFill>
                  <a:srgbClr val="FF0066"/>
                </a:solidFill>
                <a:ea typeface="Times New Roman"/>
              </a:rPr>
              <a:t>z</a:t>
            </a:r>
            <a:r>
              <a:rPr lang="ru-RU" sz="3200" b="1" dirty="0">
                <a:solidFill>
                  <a:srgbClr val="FF0066"/>
                </a:solidFill>
                <a:ea typeface="Times New Roman"/>
              </a:rPr>
              <a:t>, выполняя действия устно</a:t>
            </a:r>
            <a:endParaRPr lang="ru-RU" sz="3200" dirty="0">
              <a:latin typeface="Calibri"/>
              <a:ea typeface="Calibri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43608" y="1412776"/>
            <a:ext cx="8229600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                     </a:t>
            </a:r>
            <a:endParaRPr lang="ru-RU" sz="1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14D8D5-D25F-48AD-9253-51F6B400EC8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0BF51-D69F-47F9-A841-58A7BA44E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15816" y="50131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761305"/>
              </p:ext>
            </p:extLst>
          </p:nvPr>
        </p:nvGraphicFramePr>
        <p:xfrm>
          <a:off x="1043608" y="1772817"/>
          <a:ext cx="7200800" cy="907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103004"/>
                <a:gridCol w="1097796"/>
              </a:tblGrid>
              <a:tr h="907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Х = - 1,3 + 3,2 + ( - 4,3) + 7,4 =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42567"/>
              </p:ext>
            </p:extLst>
          </p:nvPr>
        </p:nvGraphicFramePr>
        <p:xfrm>
          <a:off x="1187625" y="2924944"/>
          <a:ext cx="7200800" cy="1051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41778"/>
                <a:gridCol w="115902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 = 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- 1,1 + 2,4 + ( - 1,4) + 4,6 =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7531"/>
              </p:ext>
            </p:extLst>
          </p:nvPr>
        </p:nvGraphicFramePr>
        <p:xfrm>
          <a:off x="1259632" y="4077072"/>
          <a:ext cx="6912768" cy="11216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88632"/>
                <a:gridCol w="1224136"/>
              </a:tblGrid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- 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9,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7 + 9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,7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+ ( - 1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,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4) + 7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,4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=</a:t>
                      </a:r>
                      <a:endParaRPr kumimoji="0" lang="ru-RU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4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46165" y="1196752"/>
            <a:ext cx="5117923" cy="504056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kern="150" dirty="0">
                <a:ea typeface="Times New Roman"/>
              </a:rPr>
              <a:t>«Высота бронзового памятника — </a:t>
            </a:r>
            <a:r>
              <a:rPr lang="ru-RU" sz="2400" b="1" kern="150" dirty="0">
                <a:ea typeface="Times New Roman"/>
              </a:rPr>
              <a:t>6 </a:t>
            </a:r>
            <a:r>
              <a:rPr lang="ru-RU" sz="1600" b="1" kern="150" dirty="0">
                <a:ea typeface="Times New Roman"/>
              </a:rPr>
              <a:t>метров, вес — более </a:t>
            </a:r>
            <a:r>
              <a:rPr lang="ru-RU" sz="2400" b="1" kern="150" dirty="0">
                <a:ea typeface="Times New Roman"/>
              </a:rPr>
              <a:t>5</a:t>
            </a:r>
            <a:r>
              <a:rPr lang="ru-RU" sz="1600" b="1" kern="150" dirty="0">
                <a:ea typeface="Times New Roman"/>
              </a:rPr>
              <a:t> тонн. </a:t>
            </a:r>
            <a:r>
              <a:rPr lang="ru-RU" sz="1600" b="1" kern="150" dirty="0" smtClean="0">
                <a:ea typeface="Times New Roman"/>
              </a:rPr>
              <a:t>Для </a:t>
            </a:r>
            <a:r>
              <a:rPr lang="ru-RU" sz="1600" b="1" kern="150" dirty="0">
                <a:ea typeface="Times New Roman"/>
              </a:rPr>
              <a:t>„Золотой </a:t>
            </a:r>
            <a:r>
              <a:rPr lang="ru-RU" sz="1600" b="1" kern="150" dirty="0" err="1">
                <a:ea typeface="Times New Roman"/>
              </a:rPr>
              <a:t>Шории</a:t>
            </a:r>
            <a:r>
              <a:rPr lang="ru-RU" sz="1600" b="1" kern="150" dirty="0">
                <a:ea typeface="Times New Roman"/>
              </a:rPr>
              <a:t>“ в </a:t>
            </a:r>
            <a:r>
              <a:rPr lang="ru-RU" sz="1600" b="1" kern="150" dirty="0" err="1">
                <a:ea typeface="Times New Roman"/>
              </a:rPr>
              <a:t>таштагольском</a:t>
            </a:r>
            <a:r>
              <a:rPr lang="ru-RU" sz="1600" b="1" kern="150" dirty="0">
                <a:ea typeface="Times New Roman"/>
              </a:rPr>
              <a:t> парке Боевой славы был возведен курган высотой </a:t>
            </a:r>
            <a:r>
              <a:rPr lang="ru-RU" sz="2400" b="1" kern="150" dirty="0">
                <a:ea typeface="Times New Roman"/>
              </a:rPr>
              <a:t>4,5 </a:t>
            </a:r>
            <a:r>
              <a:rPr lang="ru-RU" sz="1600" b="1" kern="150" dirty="0">
                <a:ea typeface="Times New Roman"/>
              </a:rPr>
              <a:t>метра и обустроена набережная реки </a:t>
            </a:r>
            <a:r>
              <a:rPr lang="ru-RU" sz="1600" b="1" kern="150" dirty="0" smtClean="0">
                <a:ea typeface="Times New Roman"/>
              </a:rPr>
              <a:t>Кондома.</a:t>
            </a:r>
            <a:r>
              <a:rPr lang="ru-RU" sz="1600" b="1" kern="150" dirty="0" smtClean="0">
                <a:ea typeface="Arial"/>
              </a:rPr>
              <a:t> </a:t>
            </a:r>
            <a:r>
              <a:rPr lang="ru-RU" sz="1600" b="1" kern="150" dirty="0">
                <a:ea typeface="Arial"/>
              </a:rPr>
              <a:t>Монумент представляет собой девушку, сидящую с чашей в руках на спине лося.   В облике юной </a:t>
            </a:r>
            <a:r>
              <a:rPr lang="ru-RU" sz="1600" b="1" kern="150" dirty="0" err="1">
                <a:ea typeface="Arial"/>
              </a:rPr>
              <a:t>шорской</a:t>
            </a:r>
            <a:r>
              <a:rPr lang="ru-RU" sz="1600" b="1" kern="150" dirty="0">
                <a:ea typeface="Arial"/>
              </a:rPr>
              <a:t> красавицы, сидящей на спине могучего лося, заложены черты хозяйки горы </a:t>
            </a:r>
            <a:r>
              <a:rPr lang="ru-RU" sz="1600" b="1" kern="150" dirty="0" err="1">
                <a:ea typeface="Arial"/>
              </a:rPr>
              <a:t>Буланже</a:t>
            </a:r>
            <a:r>
              <a:rPr lang="ru-RU" sz="1600" b="1" kern="150" dirty="0">
                <a:ea typeface="Arial"/>
              </a:rPr>
              <a:t> .</a:t>
            </a:r>
            <a:r>
              <a:rPr lang="ru-RU" sz="1600" b="1" kern="150" dirty="0" smtClean="0">
                <a:ea typeface="Arial"/>
              </a:rPr>
              <a:t> </a:t>
            </a:r>
            <a:r>
              <a:rPr lang="ru-RU" sz="1600" b="1" kern="150" dirty="0">
                <a:ea typeface="Arial"/>
              </a:rPr>
              <a:t>Могучие рога лося окольцовывают в виде защитного доспеха восседающую хозяйку горы. Скульптура «Золотая </a:t>
            </a:r>
            <a:r>
              <a:rPr lang="ru-RU" sz="1600" b="1" kern="150" dirty="0" err="1">
                <a:ea typeface="Arial"/>
              </a:rPr>
              <a:t>Шория</a:t>
            </a:r>
            <a:r>
              <a:rPr lang="ru-RU" sz="1600" b="1" kern="150" dirty="0">
                <a:ea typeface="Arial"/>
              </a:rPr>
              <a:t>» символизирует  преемственность поколений,  добросердечное приветствие и является настоящим украшением города Таштагола – столицы Горной </a:t>
            </a:r>
            <a:r>
              <a:rPr lang="ru-RU" sz="1600" b="1" kern="150" dirty="0" err="1">
                <a:ea typeface="Arial"/>
              </a:rPr>
              <a:t>Шории</a:t>
            </a:r>
            <a:r>
              <a:rPr lang="ru-RU" sz="1600" b="1" kern="150" dirty="0">
                <a:ea typeface="Arial"/>
              </a:rPr>
              <a:t>! </a:t>
            </a:r>
            <a:endParaRPr lang="ru-RU" sz="1600" b="1" kern="150" dirty="0">
              <a:ea typeface="Arial"/>
              <a:cs typeface="Tahoma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9281" y="2492896"/>
            <a:ext cx="3439157" cy="2982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548680"/>
            <a:ext cx="7992888" cy="504056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Скульптура «Золотая </a:t>
            </a:r>
            <a:r>
              <a:rPr kumimoji="0" lang="ru-RU" b="0" i="0" u="none" strike="noStrike" kern="0" cap="none" spc="0" normalizeH="0" baseline="0" noProof="0" dirty="0" err="1" smtClean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Шория</a:t>
            </a:r>
            <a:r>
              <a:rPr kumimoji="0" lang="ru-RU" b="0" i="0" u="none" strike="noStrike" kern="0" cap="none" spc="0" normalizeH="0" baseline="0" noProof="0" dirty="0" smtClean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»</a:t>
            </a:r>
            <a:endParaRPr kumimoji="0" lang="ru-RU" b="0" i="0" u="none" strike="noStrike" kern="0" cap="none" spc="0" normalizeH="0" baseline="0" noProof="0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339752" y="1196752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50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76094" y="22162"/>
            <a:ext cx="8568952" cy="5458618"/>
          </a:xfrm>
        </p:spPr>
        <p:txBody>
          <a:bodyPr/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274073"/>
              </p:ext>
            </p:extLst>
          </p:nvPr>
        </p:nvGraphicFramePr>
        <p:xfrm>
          <a:off x="1259632" y="548681"/>
          <a:ext cx="75095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16-конечная звезда 7"/>
          <p:cNvSpPr>
            <a:spLocks noChangeArrowheads="1"/>
          </p:cNvSpPr>
          <p:nvPr/>
        </p:nvSpPr>
        <p:spPr bwMode="auto">
          <a:xfrm>
            <a:off x="1259632" y="3086528"/>
            <a:ext cx="2160240" cy="2016224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9" name="Выноска-облако 8"/>
          <p:cNvSpPr>
            <a:spLocks noChangeArrowheads="1"/>
          </p:cNvSpPr>
          <p:nvPr/>
        </p:nvSpPr>
        <p:spPr bwMode="auto">
          <a:xfrm>
            <a:off x="3779912" y="4651177"/>
            <a:ext cx="1944216" cy="1368152"/>
          </a:xfrm>
          <a:prstGeom prst="cloudCallout">
            <a:avLst>
              <a:gd name="adj1" fmla="val -39491"/>
              <a:gd name="adj2" fmla="val 9490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solidFill>
                  <a:srgbClr val="000000"/>
                </a:solidFill>
                <a:latin typeface="Calibri"/>
                <a:ea typeface="Calibri"/>
              </a:rPr>
              <a:t> </a:t>
            </a:r>
          </a:p>
        </p:txBody>
      </p:sp>
      <p:sp>
        <p:nvSpPr>
          <p:cNvPr id="10" name="16-конечная звезда 9"/>
          <p:cNvSpPr>
            <a:spLocks noChangeArrowheads="1"/>
          </p:cNvSpPr>
          <p:nvPr/>
        </p:nvSpPr>
        <p:spPr bwMode="auto">
          <a:xfrm>
            <a:off x="6660232" y="4199601"/>
            <a:ext cx="1080120" cy="903151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11" name="Выноска-облако 10"/>
          <p:cNvSpPr>
            <a:spLocks noChangeArrowheads="1"/>
          </p:cNvSpPr>
          <p:nvPr/>
        </p:nvSpPr>
        <p:spPr bwMode="auto">
          <a:xfrm>
            <a:off x="6982145" y="3515525"/>
            <a:ext cx="1944216" cy="1368152"/>
          </a:xfrm>
          <a:prstGeom prst="cloudCallout">
            <a:avLst>
              <a:gd name="adj1" fmla="val -39491"/>
              <a:gd name="adj2" fmla="val 94907"/>
            </a:avLst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solidFill>
                  <a:srgbClr val="000000"/>
                </a:solidFill>
                <a:latin typeface="Calibri"/>
                <a:ea typeface="Calibri"/>
              </a:rPr>
              <a:t> </a:t>
            </a:r>
          </a:p>
        </p:txBody>
      </p:sp>
      <p:pic>
        <p:nvPicPr>
          <p:cNvPr id="12" name="Picture 5" descr="37r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17390"/>
            <a:ext cx="1219200" cy="11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 animBg="1"/>
      <p:bldP spid="9" grpId="0" animBg="1"/>
      <p:bldP spid="9" grpId="1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3200" b="1" dirty="0">
                <a:solidFill>
                  <a:srgbClr val="FF0066"/>
                </a:solidFill>
                <a:ea typeface="Times New Roman"/>
              </a:rPr>
              <a:t>Занимательная задача «Найти сумму всех целых чисел от – 499 до 501»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23528" y="1556793"/>
            <a:ext cx="5904656" cy="439248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ea typeface="Times New Roman"/>
              </a:rPr>
              <a:t>В </a:t>
            </a:r>
            <a:r>
              <a:rPr lang="ru-RU" sz="2000" b="1" i="1" dirty="0">
                <a:ea typeface="Times New Roman"/>
              </a:rPr>
              <a:t>школе Йети учитель предложил снежному человеку Мише  решить дома следующее задание: «Найти сумму всех целых чисел от - 499 до 501». Миша  как обычно сел за работу, однако дело </a:t>
            </a:r>
            <a:r>
              <a:rPr lang="ru-RU" sz="2000" b="1" i="1" dirty="0" smtClean="0">
                <a:ea typeface="Times New Roman"/>
              </a:rPr>
              <a:t> шло </a:t>
            </a:r>
            <a:r>
              <a:rPr lang="ru-RU" sz="2000" b="1" i="1" dirty="0">
                <a:ea typeface="Times New Roman"/>
              </a:rPr>
              <a:t>медленно. Вычислял, пока от усталости </a:t>
            </a:r>
            <a:r>
              <a:rPr lang="ru-RU" sz="2000" b="1" i="1" dirty="0" smtClean="0">
                <a:ea typeface="Times New Roman"/>
              </a:rPr>
              <a:t>    не </a:t>
            </a:r>
            <a:r>
              <a:rPr lang="ru-RU" sz="2000" b="1" i="1" dirty="0">
                <a:ea typeface="Times New Roman"/>
              </a:rPr>
              <a:t>стали смыкаться глаза. </a:t>
            </a:r>
            <a:endParaRPr lang="ru-RU" sz="2000" b="1" i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>
                <a:ea typeface="Times New Roman"/>
              </a:rPr>
              <a:t>А вы, ребята, как бы решили такое задание</a:t>
            </a:r>
            <a:r>
              <a:rPr lang="ru-RU" sz="2000" b="1" i="1" dirty="0" smtClean="0">
                <a:ea typeface="Times New Roman"/>
              </a:rPr>
              <a:t>?    Найдите </a:t>
            </a:r>
            <a:r>
              <a:rPr lang="ru-RU" sz="2000" b="1" i="1" dirty="0">
                <a:ea typeface="Times New Roman"/>
              </a:rPr>
              <a:t>значение следующего выражения – </a:t>
            </a:r>
            <a:r>
              <a:rPr lang="ru-RU" sz="2000" b="1" i="1" dirty="0" smtClean="0">
                <a:ea typeface="Times New Roman"/>
              </a:rPr>
              <a:t>499  </a:t>
            </a:r>
            <a:r>
              <a:rPr lang="ru-RU" sz="2000" b="1" i="1" dirty="0">
                <a:ea typeface="Times New Roman"/>
              </a:rPr>
              <a:t>+ (– 498) + (– 497) + …+ 497 + 498+ 499 + 500 + </a:t>
            </a:r>
            <a:r>
              <a:rPr lang="ru-RU" sz="2000" b="1" i="1" dirty="0" smtClean="0">
                <a:ea typeface="Times New Roman"/>
              </a:rPr>
              <a:t>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 smtClean="0">
                <a:ea typeface="Times New Roman"/>
              </a:rPr>
              <a:t>                                 501</a:t>
            </a:r>
            <a:r>
              <a:rPr lang="ru-RU" sz="2000" b="1" i="1" dirty="0">
                <a:ea typeface="Times New Roman"/>
              </a:rPr>
              <a:t>? </a:t>
            </a:r>
            <a:endParaRPr lang="ru-RU" sz="2000" b="1" i="1" dirty="0">
              <a:latin typeface="Calibri"/>
              <a:ea typeface="Calibri"/>
            </a:endParaRPr>
          </a:p>
          <a:p>
            <a:pPr marL="0" indent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944476" cy="35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1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594928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i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i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Решение. 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Так как сумма противоположных чисел равна 0, то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– 499 + (– 498) + (– 497) + …+ 497 + 498+ 499 + 500 + 501 =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= 501 + 500 + (– 499 + 499) + (– 498 + 498) + (– 497 + 497) + …+ (– 1 + 1) + 0 =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= 501 + 500 + 0 = 1001. 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Ответ: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 сумма всех целых чисел от – 499 до 501 равна 1001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07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70C0"/>
                </a:solidFill>
                <a:ea typeface="Times New Roman"/>
              </a:rPr>
              <a:t>Азасская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 пещера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340768"/>
            <a:ext cx="4618856" cy="4608513"/>
          </a:xfrm>
        </p:spPr>
        <p:txBody>
          <a:bodyPr/>
          <a:lstStyle/>
          <a:p>
            <a:r>
              <a:rPr lang="ru-RU" sz="1800" b="1" dirty="0" smtClean="0">
                <a:ea typeface="Times New Roman"/>
              </a:rPr>
              <a:t>Снежного </a:t>
            </a:r>
            <a:r>
              <a:rPr lang="ru-RU" sz="1800" b="1" dirty="0">
                <a:ea typeface="Times New Roman"/>
              </a:rPr>
              <a:t>человека  Йети  по легенде видели в </a:t>
            </a:r>
            <a:r>
              <a:rPr lang="ru-RU" sz="1800" b="1" dirty="0" err="1">
                <a:ea typeface="Calibri"/>
              </a:rPr>
              <a:t>Азасской</a:t>
            </a:r>
            <a:r>
              <a:rPr lang="ru-RU" sz="1800" b="1" dirty="0">
                <a:ea typeface="Calibri"/>
              </a:rPr>
              <a:t> пещере. </a:t>
            </a:r>
            <a:r>
              <a:rPr lang="ru-RU" sz="1800" b="1" dirty="0">
                <a:ea typeface="Times New Roman"/>
              </a:rPr>
              <a:t>Памятник природы -  </a:t>
            </a:r>
            <a:r>
              <a:rPr lang="ru-RU" sz="1800" b="1" dirty="0" err="1">
                <a:ea typeface="Times New Roman"/>
              </a:rPr>
              <a:t>Азасская</a:t>
            </a:r>
            <a:r>
              <a:rPr lang="ru-RU" sz="1800" b="1" dirty="0">
                <a:ea typeface="Times New Roman"/>
              </a:rPr>
              <a:t> пещера расположен  в </a:t>
            </a:r>
            <a:r>
              <a:rPr lang="ru-RU" sz="1800" b="1" dirty="0" err="1">
                <a:ea typeface="Times New Roman"/>
              </a:rPr>
              <a:t>Таштагольском</a:t>
            </a:r>
            <a:r>
              <a:rPr lang="ru-RU" sz="1800" b="1" dirty="0">
                <a:ea typeface="Times New Roman"/>
              </a:rPr>
              <a:t> районе Кемеровской области в 18 км от п. </a:t>
            </a:r>
            <a:r>
              <a:rPr lang="ru-RU" sz="1800" b="1" dirty="0" err="1">
                <a:ea typeface="Times New Roman"/>
              </a:rPr>
              <a:t>Усть-Кабырза</a:t>
            </a:r>
            <a:r>
              <a:rPr lang="ru-RU" sz="1800" b="1" dirty="0">
                <a:ea typeface="Times New Roman"/>
              </a:rPr>
              <a:t> в истоках р. </a:t>
            </a:r>
            <a:r>
              <a:rPr lang="ru-RU" sz="1800" b="1" dirty="0" err="1">
                <a:ea typeface="Times New Roman"/>
              </a:rPr>
              <a:t>Азас</a:t>
            </a:r>
            <a:r>
              <a:rPr lang="ru-RU" sz="1800" b="1" dirty="0">
                <a:ea typeface="Times New Roman"/>
              </a:rPr>
              <a:t>. Общая протяженность пещеры составляет 7 км. Из пещеры вытекает ручей </a:t>
            </a:r>
            <a:r>
              <a:rPr lang="ru-RU" sz="1800" b="1" dirty="0" err="1">
                <a:ea typeface="Times New Roman"/>
              </a:rPr>
              <a:t>Азас</a:t>
            </a:r>
            <a:r>
              <a:rPr lang="ru-RU" sz="1800" b="1" dirty="0">
                <a:ea typeface="Times New Roman"/>
              </a:rPr>
              <a:t>. Несколько лет назад  местные охотники увидели недалеко от пещеры «большое лохматое существо трехметрового роста». При приближении людей неведомое чудище скрылось в глубине пещеры, оставив большие следы на песке.</a:t>
            </a:r>
            <a:endParaRPr lang="ru-RU" sz="1800" b="1" dirty="0"/>
          </a:p>
        </p:txBody>
      </p:sp>
      <p:pic>
        <p:nvPicPr>
          <p:cNvPr id="5" name="Объект 4" descr="http://common.regnum.ru/pictures/news/2012-05/1-grigorij-shalakin-jeti-otdihaet-1-big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4" y="548680"/>
            <a:ext cx="2133600" cy="143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3553341" cy="2234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://kuzyeti.ru/wp-content/uploads/2011/09/IMG_294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30056"/>
            <a:ext cx="2880319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2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47248" cy="162880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66"/>
                </a:solidFill>
                <a:ea typeface="Times New Roman"/>
              </a:rPr>
              <a:t>Какие </a:t>
            </a:r>
            <a:r>
              <a:rPr lang="ru-RU" sz="2800" b="1" dirty="0">
                <a:solidFill>
                  <a:srgbClr val="FF0066"/>
                </a:solidFill>
                <a:ea typeface="Times New Roman"/>
              </a:rPr>
              <a:t>числа нужно поставить в пустые клетки, чтобы сумма по каждой вертикали и горизонтали была равна 10?</a:t>
            </a:r>
            <a:r>
              <a:rPr lang="ru-RU" sz="2800" dirty="0">
                <a:latin typeface="Calibri"/>
                <a:ea typeface="Calibri"/>
              </a:rPr>
              <a:t/>
            </a:r>
            <a:br>
              <a:rPr lang="ru-RU" sz="2800" dirty="0">
                <a:latin typeface="Calibri"/>
                <a:ea typeface="Calibri"/>
              </a:rPr>
            </a:b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947677"/>
              </p:ext>
            </p:extLst>
          </p:nvPr>
        </p:nvGraphicFramePr>
        <p:xfrm>
          <a:off x="1547664" y="2348881"/>
          <a:ext cx="6192688" cy="3096342"/>
        </p:xfrm>
        <a:graphic>
          <a:graphicData uri="http://schemas.openxmlformats.org/drawingml/2006/table">
            <a:tbl>
              <a:tblPr firstRow="1" firstCol="1" bandRow="1"/>
              <a:tblGrid>
                <a:gridCol w="2040868"/>
                <a:gridCol w="2223928"/>
                <a:gridCol w="1927892"/>
              </a:tblGrid>
              <a:tr h="1032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-12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4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-13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1032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4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6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47248" cy="1628800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FF0066"/>
                </a:solidFill>
              </a:rPr>
              <a:t>ответ</a:t>
            </a:r>
            <a:endParaRPr lang="ru-RU" sz="5400" b="1" dirty="0">
              <a:solidFill>
                <a:srgbClr val="FF0066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418450"/>
              </p:ext>
            </p:extLst>
          </p:nvPr>
        </p:nvGraphicFramePr>
        <p:xfrm>
          <a:off x="1547664" y="2348881"/>
          <a:ext cx="6192688" cy="3096342"/>
        </p:xfrm>
        <a:graphic>
          <a:graphicData uri="http://schemas.openxmlformats.org/drawingml/2006/table">
            <a:tbl>
              <a:tblPr firstRow="1" firstCol="1" bandRow="1"/>
              <a:tblGrid>
                <a:gridCol w="2040868"/>
                <a:gridCol w="2223928"/>
                <a:gridCol w="1927892"/>
              </a:tblGrid>
              <a:tr h="1032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-12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4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4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-13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1032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4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4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94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4300" kern="1200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/>
              </a:rPr>
              <a:t>Мариинск – город музей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kern="150" dirty="0">
                <a:ea typeface="Arial"/>
                <a:cs typeface="Tahoma"/>
              </a:rPr>
              <a:t> В </a:t>
            </a:r>
            <a:r>
              <a:rPr lang="ru-RU" b="1" kern="150" dirty="0">
                <a:ea typeface="Arial"/>
                <a:cs typeface="Tahoma"/>
              </a:rPr>
              <a:t>1698 </a:t>
            </a:r>
            <a:r>
              <a:rPr lang="ru-RU" sz="2000" b="1" kern="150" dirty="0">
                <a:ea typeface="Arial"/>
                <a:cs typeface="Tahoma"/>
              </a:rPr>
              <a:t>г. основан город Мариинск  как село </a:t>
            </a:r>
            <a:r>
              <a:rPr lang="ru-RU" sz="2000" b="1" kern="150" dirty="0" err="1">
                <a:ea typeface="Arial"/>
                <a:cs typeface="Tahoma"/>
              </a:rPr>
              <a:t>Кийское</a:t>
            </a:r>
            <a:r>
              <a:rPr lang="ru-RU" sz="2000" b="1" kern="150" dirty="0">
                <a:ea typeface="Arial"/>
                <a:cs typeface="Tahoma"/>
              </a:rPr>
              <a:t>; название по расположению на р. Кия (левый приток Чулыма). </a:t>
            </a:r>
            <a:r>
              <a:rPr lang="ru-RU" sz="2000" b="1" kern="150" dirty="0" smtClean="0">
                <a:ea typeface="Arial"/>
                <a:cs typeface="Tahoma"/>
              </a:rPr>
              <a:t>В </a:t>
            </a:r>
            <a:r>
              <a:rPr lang="ru-RU" sz="2000" b="1" kern="150" dirty="0">
                <a:ea typeface="Arial"/>
                <a:cs typeface="Tahoma"/>
              </a:rPr>
              <a:t>1856 г. село преобразовано в город Кийск. В 1857 г. переименован в Мариинск в честь жены Александра II императрицы Марии Александровны (1824-80). Находился на главном почтовом Московско-Иркутском тракте.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kern="150" dirty="0">
                <a:ea typeface="Arial"/>
                <a:cs typeface="Tahoma"/>
              </a:rPr>
              <a:t>  </a:t>
            </a:r>
            <a:endParaRPr lang="ru-RU" sz="1600" dirty="0">
              <a:latin typeface="Calibri"/>
              <a:ea typeface="Calibri"/>
            </a:endParaRPr>
          </a:p>
          <a:p>
            <a:endParaRPr lang="ru-RU" dirty="0"/>
          </a:p>
        </p:txBody>
      </p:sp>
      <p:pic>
        <p:nvPicPr>
          <p:cNvPr id="7" name="Объект 6" descr="http://common.regnum.ru/pictures/news/2009-06/mariinsk-big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038600" cy="262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autotravel.ru/phalbum/90243/1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1512168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upr-obr.narod.ru/images2/38-09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64475"/>
            <a:ext cx="3384376" cy="2778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7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foto.relax-live.ru/images/photoalbum/album_4/img_1580_t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1460" y="476672"/>
            <a:ext cx="8229600" cy="5098578"/>
          </a:xfrm>
          <a:solidFill>
            <a:srgbClr val="92D050"/>
          </a:solidFill>
        </p:spPr>
        <p:txBody>
          <a:bodyPr/>
          <a:lstStyle/>
          <a:p>
            <a:r>
              <a:rPr lang="ru-RU" sz="3600" b="1" i="1" dirty="0">
                <a:solidFill>
                  <a:schemeClr val="tx1"/>
                </a:solidFill>
                <a:ea typeface="Times New Roman"/>
              </a:rPr>
              <a:t>Определите, на какой высоте над уровнем моря находится город Новокузнецк Кемеровской области, если известно, что город Мариинск  расположен на 119 м ниже города Новокузнецка, а Таштагол на 201 м выше. Три высоты в сумме составляют 829 м.</a:t>
            </a:r>
            <a:r>
              <a:rPr lang="ru-RU" sz="3600" b="1" dirty="0">
                <a:solidFill>
                  <a:schemeClr val="tx1"/>
                </a:solidFill>
                <a:ea typeface="Times New Roman"/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a typeface="Times New Roman"/>
              </a:rPr>
              <a:t>Ответ </a:t>
            </a:r>
            <a:r>
              <a:rPr lang="ru-RU" b="1" dirty="0" smtClean="0">
                <a:ea typeface="Times New Roman"/>
              </a:rPr>
              <a:t> 249 </a:t>
            </a:r>
            <a:r>
              <a:rPr lang="ru-RU" b="1" dirty="0">
                <a:ea typeface="Times New Roman"/>
              </a:rPr>
              <a:t>м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124744"/>
            <a:ext cx="4762872" cy="4896545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ea typeface="Times New Roman"/>
              </a:rPr>
              <a:t>Город </a:t>
            </a:r>
            <a:r>
              <a:rPr lang="ru-RU" sz="2000" b="1" dirty="0">
                <a:ea typeface="Times New Roman"/>
              </a:rPr>
              <a:t>Новокузнецк расположен на высоте 249 м  над уровнем моря.</a:t>
            </a:r>
            <a:endParaRPr lang="ru-RU" sz="2000" b="1" dirty="0">
              <a:latin typeface="Calibri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ea typeface="Times New Roman"/>
              </a:rPr>
              <a:t> </a:t>
            </a:r>
            <a:r>
              <a:rPr lang="ru-RU" sz="2000" b="1" dirty="0" smtClean="0">
                <a:ea typeface="Times New Roman"/>
              </a:rPr>
              <a:t>В </a:t>
            </a:r>
            <a:r>
              <a:rPr lang="ru-RU" sz="2000" b="1" dirty="0">
                <a:ea typeface="Times New Roman"/>
              </a:rPr>
              <a:t>городе Новокузнецке расположена </a:t>
            </a:r>
            <a:r>
              <a:rPr lang="ru-RU" sz="2400" b="1" dirty="0">
                <a:solidFill>
                  <a:srgbClr val="FF0000"/>
                </a:solidFill>
                <a:ea typeface="Times New Roman"/>
              </a:rPr>
              <a:t>Кузнецкая крепость-</a:t>
            </a:r>
            <a:r>
              <a:rPr lang="ru-RU" sz="2000" b="1" dirty="0">
                <a:ea typeface="Times New Roman"/>
              </a:rPr>
              <a:t>– памятник истории, военно-инженерного искусства и архитектуры федерального значения. Каменная крепость на Вознесенской горе построена в городе Кузнецке в 1799-1820 годах по распоряжению императора Павла I, как часть Сибирской линии для защиты Южной Сибири от китайской угрозы. </a:t>
            </a:r>
            <a:endParaRPr lang="ru-RU" sz="20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2508429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http://album.foto.ru:8080/photos/pr0/298037/9389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3816424" cy="2952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20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Проверочная работа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994938"/>
              </p:ext>
            </p:extLst>
          </p:nvPr>
        </p:nvGraphicFramePr>
        <p:xfrm>
          <a:off x="395536" y="1484784"/>
          <a:ext cx="8291264" cy="37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720080"/>
                <a:gridCol w="3600400"/>
                <a:gridCol w="514400"/>
              </a:tblGrid>
              <a:tr h="628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вариант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вариант</a:t>
                      </a:r>
                      <a:endParaRPr lang="ru-RU" sz="3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8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-12 + (-8)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-35 + (-24)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8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37+ (-56)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48+ (-67)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8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 -5,4 + (-3,5)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 -17,2 + (-5,9)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8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 4,61 + (-2,29)</a:t>
                      </a:r>
                      <a:endParaRPr lang="ru-RU" sz="3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 4,75 + (-2,83)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88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5) -1,68 + (-1,68)</a:t>
                      </a:r>
                      <a:endParaRPr lang="ru-RU" sz="3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36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5) -0,48 + (-0,48)</a:t>
                      </a:r>
                      <a:endParaRPr lang="ru-RU" sz="3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2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335574"/>
              </p:ext>
            </p:extLst>
          </p:nvPr>
        </p:nvGraphicFramePr>
        <p:xfrm>
          <a:off x="179512" y="404665"/>
          <a:ext cx="8661648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170"/>
                <a:gridCol w="1526654"/>
                <a:gridCol w="2944859"/>
                <a:gridCol w="1385965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вариант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вариант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-12 + (-8)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-35 + (-24)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-59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37+ (-56)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2) 48+ (-67)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-19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 -5,4 + (-3,5)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-8,9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3) -17,2 + (-5,9)</a:t>
                      </a:r>
                      <a:endParaRPr lang="ru-RU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-23,1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 4,61 + (-2,29)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2,32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4) 4,75 + (-2,83)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1,92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5) -1,68 + 1,68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5) -0,48 + 0,48</a:t>
                      </a:r>
                      <a:endParaRPr lang="ru-RU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9552" y="6381750"/>
            <a:ext cx="2133600" cy="4762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200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</a:rPr>
              <a:t>Кемеровская область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3672408" cy="4741987"/>
          </a:xfrm>
        </p:spPr>
        <p:txBody>
          <a:bodyPr/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a typeface="Times New Roman"/>
              </a:rPr>
              <a:t>Если в картину Сибири всмотреться,</a:t>
            </a:r>
            <a:endParaRPr lang="ru-RU" sz="2000" dirty="0">
              <a:latin typeface="Calibri"/>
              <a:ea typeface="Calibri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a typeface="Times New Roman"/>
              </a:rPr>
              <a:t>На ней обозначены контуры сердца.</a:t>
            </a:r>
            <a:endParaRPr lang="ru-RU" sz="2000" dirty="0">
              <a:latin typeface="Calibri"/>
              <a:ea typeface="Calibri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a typeface="Times New Roman"/>
              </a:rPr>
              <a:t>И бьется оно.</a:t>
            </a:r>
            <a:endParaRPr lang="ru-RU" sz="2000" dirty="0">
              <a:latin typeface="Calibri"/>
              <a:ea typeface="Calibri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a typeface="Times New Roman"/>
              </a:rPr>
              <a:t>И отчизна внимает</a:t>
            </a:r>
            <a:endParaRPr lang="ru-RU" sz="2000" dirty="0">
              <a:latin typeface="Calibri"/>
              <a:ea typeface="Calibri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a typeface="Times New Roman"/>
              </a:rPr>
              <a:t>Рабочему ритму Кузнецкого края.</a:t>
            </a:r>
            <a:endParaRPr lang="ru-RU" sz="2000" dirty="0">
              <a:latin typeface="Calibri"/>
              <a:ea typeface="Calibri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a typeface="Times New Roman"/>
              </a:rPr>
              <a:t>И в буднях эпохи,</a:t>
            </a:r>
            <a:endParaRPr lang="ru-RU" sz="2000" dirty="0">
              <a:latin typeface="Calibri"/>
              <a:ea typeface="Calibri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a typeface="Times New Roman"/>
              </a:rPr>
              <a:t>И в каждом из нас</a:t>
            </a:r>
            <a:endParaRPr lang="ru-RU" sz="2000" dirty="0">
              <a:latin typeface="Calibri"/>
              <a:ea typeface="Calibri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a typeface="Times New Roman"/>
              </a:rPr>
              <a:t>Пульсирует гордое имя –</a:t>
            </a:r>
            <a:endParaRPr lang="ru-RU" sz="2000" dirty="0">
              <a:latin typeface="Calibri"/>
              <a:ea typeface="Calibri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a typeface="Times New Roman"/>
              </a:rPr>
              <a:t>Кузбасс!</a:t>
            </a:r>
            <a:endParaRPr lang="ru-RU" sz="2000" dirty="0">
              <a:latin typeface="Calibri"/>
              <a:ea typeface="Calibri"/>
            </a:endParaRPr>
          </a:p>
        </p:txBody>
      </p:sp>
      <p:pic>
        <p:nvPicPr>
          <p:cNvPr id="6" name="Picture 2" descr="C:\Documents and Settings\Жанночка\Мои документы\Мои рисунки\Безымянный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76"/>
          <a:stretch>
            <a:fillRect/>
          </a:stretch>
        </p:blipFill>
        <p:spPr bwMode="auto">
          <a:xfrm>
            <a:off x="4067944" y="1684853"/>
            <a:ext cx="4824536" cy="347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8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ИТОГ УРОКА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35280" cy="492514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  <a:cs typeface="Times New Roman"/>
              </a:rPr>
              <a:t>- Довольны ли вы результатами?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  <a:cs typeface="Times New Roman"/>
              </a:rPr>
              <a:t>- Что понравилось в работе?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  <a:cs typeface="Times New Roman"/>
              </a:rPr>
              <a:t>- Какие трудности испытывали?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  <a:cs typeface="Times New Roman"/>
              </a:rPr>
              <a:t>- Как их преодолевали?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  <a:cs typeface="Times New Roman"/>
              </a:rPr>
              <a:t>- С чего бы вы предложили начать следующий урок?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9552" y="6515391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58" y="4725144"/>
            <a:ext cx="2525465" cy="159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88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riko-omsk.com/images/morfeoshow/____________-6685/big/157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6408712" cy="439248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FF00"/>
                </a:solidFill>
                <a:ea typeface="Times New Roman"/>
              </a:rPr>
              <a:t>Мы гордимся тобой, Кузбасс!</a:t>
            </a:r>
            <a: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</a:br>
            <a:r>
              <a:rPr lang="ru-RU" sz="3200" b="1" dirty="0">
                <a:solidFill>
                  <a:srgbClr val="FFFF00"/>
                </a:solidFill>
                <a:ea typeface="Times New Roman"/>
              </a:rPr>
              <a:t>71 год прошел не даром.</a:t>
            </a:r>
            <a: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</a:br>
            <a:r>
              <a:rPr lang="ru-RU" sz="3200" b="1" dirty="0">
                <a:solidFill>
                  <a:srgbClr val="FFFF00"/>
                </a:solidFill>
                <a:ea typeface="Times New Roman"/>
              </a:rPr>
              <a:t>Очень много ты сделал для нас,</a:t>
            </a:r>
            <a: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</a:br>
            <a:r>
              <a:rPr lang="ru-RU" sz="3200" b="1" dirty="0">
                <a:solidFill>
                  <a:srgbClr val="FFFF00"/>
                </a:solidFill>
                <a:ea typeface="Times New Roman"/>
              </a:rPr>
              <a:t>И для России ты сделал не мало.</a:t>
            </a:r>
            <a: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</a:br>
            <a:r>
              <a:rPr lang="ru-RU" sz="3200" b="1" dirty="0">
                <a:solidFill>
                  <a:srgbClr val="FFFF00"/>
                </a:solidFill>
                <a:ea typeface="Times New Roman"/>
              </a:rPr>
              <a:t>Процветай же, родная земля!</a:t>
            </a:r>
            <a: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</a:br>
            <a:r>
              <a:rPr lang="ru-RU" sz="3200" b="1" dirty="0">
                <a:solidFill>
                  <a:srgbClr val="FFFF00"/>
                </a:solidFill>
                <a:ea typeface="Times New Roman"/>
              </a:rPr>
              <a:t>Нет красивее края на свете.</a:t>
            </a:r>
            <a: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</a:br>
            <a:r>
              <a:rPr lang="ru-RU" sz="3200" b="1" dirty="0">
                <a:solidFill>
                  <a:srgbClr val="FFFF00"/>
                </a:solidFill>
                <a:ea typeface="Times New Roman"/>
              </a:rPr>
              <a:t>Я хочу, чтоб на этой Земле</a:t>
            </a:r>
            <a: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</a:br>
            <a:r>
              <a:rPr lang="ru-RU" sz="3200" b="1" dirty="0">
                <a:solidFill>
                  <a:srgbClr val="FFFF00"/>
                </a:solidFill>
                <a:ea typeface="Times New Roman"/>
              </a:rPr>
              <a:t>Жили дружно природа и дети!</a:t>
            </a:r>
            <a: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Calibri"/>
                <a:ea typeface="Calibri"/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РЕФЛЕКСИЯ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Объект 6" descr="http://im5-tub-ru.yandex.net/i?id=215441863-67-72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0" y="1196752"/>
            <a:ext cx="2304256" cy="15727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1341388">
            <a:off x="2791351" y="1641255"/>
            <a:ext cx="1969551" cy="459896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 rot="1698503">
            <a:off x="3059479" y="2604958"/>
            <a:ext cx="2078968" cy="44098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66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Рисунок 9" descr="http://www.abc-color.com/image/coloring/trees/001/oak-tree/oak-tree-raster-coloring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1" t="-18721" r="4031" b="8720"/>
          <a:stretch/>
        </p:blipFill>
        <p:spPr bwMode="auto">
          <a:xfrm>
            <a:off x="5345960" y="1196752"/>
            <a:ext cx="3292457" cy="27723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415888" y="3170288"/>
            <a:ext cx="2785350" cy="3494080"/>
            <a:chOff x="336" y="1776"/>
            <a:chExt cx="2030" cy="2592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384" y="1776"/>
              <a:ext cx="1982" cy="2592"/>
              <a:chOff x="-686" y="192"/>
              <a:chExt cx="3594" cy="4376"/>
            </a:xfrm>
          </p:grpSpPr>
          <p:sp>
            <p:nvSpPr>
              <p:cNvPr id="388" name="Freeform 6" descr="Орех"/>
              <p:cNvSpPr>
                <a:spLocks/>
              </p:cNvSpPr>
              <p:nvPr/>
            </p:nvSpPr>
            <p:spPr bwMode="auto">
              <a:xfrm>
                <a:off x="800" y="1928"/>
                <a:ext cx="272" cy="2640"/>
              </a:xfrm>
              <a:custGeom>
                <a:avLst/>
                <a:gdLst>
                  <a:gd name="T0" fmla="*/ 16 w 272"/>
                  <a:gd name="T1" fmla="*/ 2440 h 2640"/>
                  <a:gd name="T2" fmla="*/ 16 w 272"/>
                  <a:gd name="T3" fmla="*/ 2392 h 2640"/>
                  <a:gd name="T4" fmla="*/ 16 w 272"/>
                  <a:gd name="T5" fmla="*/ 952 h 2640"/>
                  <a:gd name="T6" fmla="*/ 112 w 272"/>
                  <a:gd name="T7" fmla="*/ 328 h 2640"/>
                  <a:gd name="T8" fmla="*/ 64 w 272"/>
                  <a:gd name="T9" fmla="*/ 40 h 2640"/>
                  <a:gd name="T10" fmla="*/ 160 w 272"/>
                  <a:gd name="T11" fmla="*/ 88 h 2640"/>
                  <a:gd name="T12" fmla="*/ 160 w 272"/>
                  <a:gd name="T13" fmla="*/ 376 h 2640"/>
                  <a:gd name="T14" fmla="*/ 112 w 272"/>
                  <a:gd name="T15" fmla="*/ 808 h 2640"/>
                  <a:gd name="T16" fmla="*/ 112 w 272"/>
                  <a:gd name="T17" fmla="*/ 1288 h 2640"/>
                  <a:gd name="T18" fmla="*/ 112 w 272"/>
                  <a:gd name="T19" fmla="*/ 1912 h 2640"/>
                  <a:gd name="T20" fmla="*/ 256 w 272"/>
                  <a:gd name="T21" fmla="*/ 2440 h 2640"/>
                  <a:gd name="T22" fmla="*/ 16 w 272"/>
                  <a:gd name="T23" fmla="*/ 2392 h 2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2640">
                    <a:moveTo>
                      <a:pt x="16" y="2440"/>
                    </a:moveTo>
                    <a:cubicBezTo>
                      <a:pt x="16" y="2540"/>
                      <a:pt x="16" y="2640"/>
                      <a:pt x="16" y="2392"/>
                    </a:cubicBezTo>
                    <a:cubicBezTo>
                      <a:pt x="16" y="2144"/>
                      <a:pt x="0" y="1296"/>
                      <a:pt x="16" y="952"/>
                    </a:cubicBezTo>
                    <a:cubicBezTo>
                      <a:pt x="32" y="608"/>
                      <a:pt x="104" y="480"/>
                      <a:pt x="112" y="328"/>
                    </a:cubicBezTo>
                    <a:cubicBezTo>
                      <a:pt x="120" y="176"/>
                      <a:pt x="56" y="80"/>
                      <a:pt x="64" y="40"/>
                    </a:cubicBezTo>
                    <a:cubicBezTo>
                      <a:pt x="72" y="0"/>
                      <a:pt x="144" y="32"/>
                      <a:pt x="160" y="88"/>
                    </a:cubicBezTo>
                    <a:cubicBezTo>
                      <a:pt x="176" y="144"/>
                      <a:pt x="168" y="256"/>
                      <a:pt x="160" y="376"/>
                    </a:cubicBezTo>
                    <a:cubicBezTo>
                      <a:pt x="152" y="496"/>
                      <a:pt x="120" y="656"/>
                      <a:pt x="112" y="808"/>
                    </a:cubicBezTo>
                    <a:cubicBezTo>
                      <a:pt x="104" y="960"/>
                      <a:pt x="112" y="1104"/>
                      <a:pt x="112" y="1288"/>
                    </a:cubicBezTo>
                    <a:cubicBezTo>
                      <a:pt x="112" y="1472"/>
                      <a:pt x="88" y="1720"/>
                      <a:pt x="112" y="1912"/>
                    </a:cubicBezTo>
                    <a:cubicBezTo>
                      <a:pt x="136" y="2104"/>
                      <a:pt x="272" y="2360"/>
                      <a:pt x="256" y="2440"/>
                    </a:cubicBezTo>
                    <a:cubicBezTo>
                      <a:pt x="240" y="2520"/>
                      <a:pt x="128" y="2456"/>
                      <a:pt x="16" y="2392"/>
                    </a:cubicBezTo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7"/>
              <p:cNvSpPr>
                <a:spLocks/>
              </p:cNvSpPr>
              <p:nvPr/>
            </p:nvSpPr>
            <p:spPr bwMode="auto">
              <a:xfrm>
                <a:off x="-304" y="688"/>
                <a:ext cx="2816" cy="2536"/>
              </a:xfrm>
              <a:custGeom>
                <a:avLst/>
                <a:gdLst>
                  <a:gd name="T0" fmla="*/ 1120 w 2816"/>
                  <a:gd name="T1" fmla="*/ 2432 h 2536"/>
                  <a:gd name="T2" fmla="*/ 592 w 2816"/>
                  <a:gd name="T3" fmla="*/ 2336 h 2536"/>
                  <a:gd name="T4" fmla="*/ 448 w 2816"/>
                  <a:gd name="T5" fmla="*/ 1856 h 2536"/>
                  <a:gd name="T6" fmla="*/ 64 w 2816"/>
                  <a:gd name="T7" fmla="*/ 1616 h 2536"/>
                  <a:gd name="T8" fmla="*/ 64 w 2816"/>
                  <a:gd name="T9" fmla="*/ 992 h 2536"/>
                  <a:gd name="T10" fmla="*/ 160 w 2816"/>
                  <a:gd name="T11" fmla="*/ 608 h 2536"/>
                  <a:gd name="T12" fmla="*/ 544 w 2816"/>
                  <a:gd name="T13" fmla="*/ 320 h 2536"/>
                  <a:gd name="T14" fmla="*/ 1312 w 2816"/>
                  <a:gd name="T15" fmla="*/ 128 h 2536"/>
                  <a:gd name="T16" fmla="*/ 1552 w 2816"/>
                  <a:gd name="T17" fmla="*/ 32 h 2536"/>
                  <a:gd name="T18" fmla="*/ 1936 w 2816"/>
                  <a:gd name="T19" fmla="*/ 320 h 2536"/>
                  <a:gd name="T20" fmla="*/ 2560 w 2816"/>
                  <a:gd name="T21" fmla="*/ 560 h 2536"/>
                  <a:gd name="T22" fmla="*/ 2608 w 2816"/>
                  <a:gd name="T23" fmla="*/ 800 h 2536"/>
                  <a:gd name="T24" fmla="*/ 2800 w 2816"/>
                  <a:gd name="T25" fmla="*/ 1424 h 2536"/>
                  <a:gd name="T26" fmla="*/ 2512 w 2816"/>
                  <a:gd name="T27" fmla="*/ 1712 h 2536"/>
                  <a:gd name="T28" fmla="*/ 2464 w 2816"/>
                  <a:gd name="T29" fmla="*/ 2192 h 2536"/>
                  <a:gd name="T30" fmla="*/ 2032 w 2816"/>
                  <a:gd name="T31" fmla="*/ 2336 h 2536"/>
                  <a:gd name="T32" fmla="*/ 1792 w 2816"/>
                  <a:gd name="T33" fmla="*/ 2528 h 2536"/>
                  <a:gd name="T34" fmla="*/ 1456 w 2816"/>
                  <a:gd name="T35" fmla="*/ 2384 h 2536"/>
                  <a:gd name="T36" fmla="*/ 1216 w 2816"/>
                  <a:gd name="T37" fmla="*/ 2384 h 2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16" h="2536">
                    <a:moveTo>
                      <a:pt x="1120" y="2432"/>
                    </a:moveTo>
                    <a:cubicBezTo>
                      <a:pt x="912" y="2432"/>
                      <a:pt x="704" y="2432"/>
                      <a:pt x="592" y="2336"/>
                    </a:cubicBezTo>
                    <a:cubicBezTo>
                      <a:pt x="480" y="2240"/>
                      <a:pt x="536" y="1976"/>
                      <a:pt x="448" y="1856"/>
                    </a:cubicBezTo>
                    <a:cubicBezTo>
                      <a:pt x="360" y="1736"/>
                      <a:pt x="128" y="1760"/>
                      <a:pt x="64" y="1616"/>
                    </a:cubicBezTo>
                    <a:cubicBezTo>
                      <a:pt x="0" y="1472"/>
                      <a:pt x="48" y="1160"/>
                      <a:pt x="64" y="992"/>
                    </a:cubicBezTo>
                    <a:cubicBezTo>
                      <a:pt x="80" y="824"/>
                      <a:pt x="80" y="720"/>
                      <a:pt x="160" y="608"/>
                    </a:cubicBezTo>
                    <a:cubicBezTo>
                      <a:pt x="240" y="496"/>
                      <a:pt x="352" y="400"/>
                      <a:pt x="544" y="320"/>
                    </a:cubicBezTo>
                    <a:cubicBezTo>
                      <a:pt x="736" y="240"/>
                      <a:pt x="1144" y="176"/>
                      <a:pt x="1312" y="128"/>
                    </a:cubicBezTo>
                    <a:cubicBezTo>
                      <a:pt x="1480" y="80"/>
                      <a:pt x="1448" y="0"/>
                      <a:pt x="1552" y="32"/>
                    </a:cubicBezTo>
                    <a:cubicBezTo>
                      <a:pt x="1656" y="64"/>
                      <a:pt x="1768" y="232"/>
                      <a:pt x="1936" y="320"/>
                    </a:cubicBezTo>
                    <a:cubicBezTo>
                      <a:pt x="2104" y="408"/>
                      <a:pt x="2448" y="480"/>
                      <a:pt x="2560" y="560"/>
                    </a:cubicBezTo>
                    <a:cubicBezTo>
                      <a:pt x="2672" y="640"/>
                      <a:pt x="2568" y="656"/>
                      <a:pt x="2608" y="800"/>
                    </a:cubicBezTo>
                    <a:cubicBezTo>
                      <a:pt x="2648" y="944"/>
                      <a:pt x="2816" y="1272"/>
                      <a:pt x="2800" y="1424"/>
                    </a:cubicBezTo>
                    <a:cubicBezTo>
                      <a:pt x="2784" y="1576"/>
                      <a:pt x="2568" y="1584"/>
                      <a:pt x="2512" y="1712"/>
                    </a:cubicBezTo>
                    <a:cubicBezTo>
                      <a:pt x="2456" y="1840"/>
                      <a:pt x="2544" y="2088"/>
                      <a:pt x="2464" y="2192"/>
                    </a:cubicBezTo>
                    <a:cubicBezTo>
                      <a:pt x="2384" y="2296"/>
                      <a:pt x="2144" y="2280"/>
                      <a:pt x="2032" y="2336"/>
                    </a:cubicBezTo>
                    <a:cubicBezTo>
                      <a:pt x="1920" y="2392"/>
                      <a:pt x="1888" y="2520"/>
                      <a:pt x="1792" y="2528"/>
                    </a:cubicBezTo>
                    <a:cubicBezTo>
                      <a:pt x="1696" y="2536"/>
                      <a:pt x="1552" y="2408"/>
                      <a:pt x="1456" y="2384"/>
                    </a:cubicBezTo>
                    <a:cubicBezTo>
                      <a:pt x="1360" y="2360"/>
                      <a:pt x="1264" y="2384"/>
                      <a:pt x="1216" y="2384"/>
                    </a:cubicBezTo>
                  </a:path>
                </a:pathLst>
              </a:custGeom>
              <a:gradFill rotWithShape="1">
                <a:gsLst>
                  <a:gs pos="0">
                    <a:srgbClr val="33CC33"/>
                  </a:gs>
                  <a:gs pos="50000">
                    <a:srgbClr val="008000"/>
                  </a:gs>
                  <a:gs pos="100000">
                    <a:srgbClr val="33CC33"/>
                  </a:gs>
                </a:gsLst>
                <a:lin ang="18900000" scaled="1"/>
              </a:gradFill>
              <a:ln w="12700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90" name="Group 8"/>
              <p:cNvGrpSpPr>
                <a:grpSpLocks/>
              </p:cNvGrpSpPr>
              <p:nvPr/>
            </p:nvGrpSpPr>
            <p:grpSpPr bwMode="auto">
              <a:xfrm rot="605647">
                <a:off x="960" y="2208"/>
                <a:ext cx="714" cy="397"/>
                <a:chOff x="2506" y="1584"/>
                <a:chExt cx="419" cy="247"/>
              </a:xfrm>
            </p:grpSpPr>
            <p:sp>
              <p:nvSpPr>
                <p:cNvPr id="545" name="Freeform 9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46" name="Group 10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547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553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54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548" name="Freeform 1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49" name="Freeform 1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0" name="Freeform 1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1" name="Freeform 1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52" name="Freeform 1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91" name="Group 19"/>
              <p:cNvGrpSpPr>
                <a:grpSpLocks/>
              </p:cNvGrpSpPr>
              <p:nvPr/>
            </p:nvGrpSpPr>
            <p:grpSpPr bwMode="auto">
              <a:xfrm rot="605647">
                <a:off x="-96" y="2736"/>
                <a:ext cx="714" cy="397"/>
                <a:chOff x="2506" y="1584"/>
                <a:chExt cx="419" cy="247"/>
              </a:xfrm>
            </p:grpSpPr>
            <p:sp>
              <p:nvSpPr>
                <p:cNvPr id="535" name="Freeform 20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36" name="Group 21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53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543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44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538" name="Freeform 25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9" name="Freeform 26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40" name="Freeform 27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41" name="Freeform 28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42" name="Freeform 29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92" name="Group 30"/>
              <p:cNvGrpSpPr>
                <a:grpSpLocks/>
              </p:cNvGrpSpPr>
              <p:nvPr/>
            </p:nvGrpSpPr>
            <p:grpSpPr bwMode="auto">
              <a:xfrm rot="-3709116">
                <a:off x="-734" y="2270"/>
                <a:ext cx="714" cy="397"/>
                <a:chOff x="2506" y="1584"/>
                <a:chExt cx="419" cy="247"/>
              </a:xfrm>
            </p:grpSpPr>
            <p:sp>
              <p:nvSpPr>
                <p:cNvPr id="525" name="Freeform 31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26" name="Group 32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52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533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34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528" name="Freeform 36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9" name="Freeform 37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0" name="Freeform 38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1" name="Freeform 39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32" name="Freeform 40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93" name="Group 41"/>
              <p:cNvGrpSpPr>
                <a:grpSpLocks/>
              </p:cNvGrpSpPr>
              <p:nvPr/>
            </p:nvGrpSpPr>
            <p:grpSpPr bwMode="auto">
              <a:xfrm rot="-23545776">
                <a:off x="-686" y="1310"/>
                <a:ext cx="714" cy="397"/>
                <a:chOff x="2506" y="1584"/>
                <a:chExt cx="419" cy="247"/>
              </a:xfrm>
            </p:grpSpPr>
            <p:sp>
              <p:nvSpPr>
                <p:cNvPr id="515" name="Freeform 4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16" name="Group 43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517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523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24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518" name="Freeform 4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19" name="Freeform 4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0" name="Freeform 4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1" name="Freeform 5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2" name="Freeform 5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94" name="Group 52"/>
              <p:cNvGrpSpPr>
                <a:grpSpLocks/>
              </p:cNvGrpSpPr>
              <p:nvPr/>
            </p:nvGrpSpPr>
            <p:grpSpPr bwMode="auto">
              <a:xfrm rot="-17105570">
                <a:off x="1474" y="638"/>
                <a:ext cx="714" cy="397"/>
                <a:chOff x="2506" y="1584"/>
                <a:chExt cx="419" cy="247"/>
              </a:xfrm>
            </p:grpSpPr>
            <p:sp>
              <p:nvSpPr>
                <p:cNvPr id="505" name="Freeform 5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06" name="Group 5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507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513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4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508" name="Freeform 5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9" name="Freeform 5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10" name="Freeform 6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11" name="Freeform 6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12" name="Freeform 6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95" name="Group 63"/>
              <p:cNvGrpSpPr>
                <a:grpSpLocks/>
              </p:cNvGrpSpPr>
              <p:nvPr/>
            </p:nvGrpSpPr>
            <p:grpSpPr bwMode="auto">
              <a:xfrm rot="-17105570">
                <a:off x="946" y="350"/>
                <a:ext cx="714" cy="397"/>
                <a:chOff x="2506" y="1584"/>
                <a:chExt cx="419" cy="247"/>
              </a:xfrm>
            </p:grpSpPr>
            <p:sp>
              <p:nvSpPr>
                <p:cNvPr id="495" name="Freeform 64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96" name="Group 65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97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503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04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498" name="Freeform 69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9" name="Freeform 70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0" name="Freeform 71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1" name="Freeform 72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2" name="Freeform 73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96" name="Group 74"/>
              <p:cNvGrpSpPr>
                <a:grpSpLocks/>
              </p:cNvGrpSpPr>
              <p:nvPr/>
            </p:nvGrpSpPr>
            <p:grpSpPr bwMode="auto">
              <a:xfrm rot="-17105570">
                <a:off x="130" y="494"/>
                <a:ext cx="714" cy="397"/>
                <a:chOff x="2506" y="1584"/>
                <a:chExt cx="419" cy="247"/>
              </a:xfrm>
            </p:grpSpPr>
            <p:sp>
              <p:nvSpPr>
                <p:cNvPr id="485" name="Freeform 75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86" name="Group 76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8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93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94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488" name="Freeform 80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9" name="Freeform 81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0" name="Freeform 82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1" name="Freeform 83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2" name="Freeform 84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97" name="Group 85"/>
              <p:cNvGrpSpPr>
                <a:grpSpLocks/>
              </p:cNvGrpSpPr>
              <p:nvPr/>
            </p:nvGrpSpPr>
            <p:grpSpPr bwMode="auto">
              <a:xfrm rot="12141703" flipV="1">
                <a:off x="2194" y="1406"/>
                <a:ext cx="714" cy="397"/>
                <a:chOff x="2506" y="1584"/>
                <a:chExt cx="419" cy="247"/>
              </a:xfrm>
            </p:grpSpPr>
            <p:sp>
              <p:nvSpPr>
                <p:cNvPr id="475" name="Freeform 86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76" name="Group 87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77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83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84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478" name="Freeform 91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9" name="Freeform 92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0" name="Freeform 93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1" name="Freeform 94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2" name="Freeform 95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98" name="Group 96"/>
              <p:cNvGrpSpPr>
                <a:grpSpLocks/>
              </p:cNvGrpSpPr>
              <p:nvPr/>
            </p:nvGrpSpPr>
            <p:grpSpPr bwMode="auto">
              <a:xfrm rot="12141703" flipV="1">
                <a:off x="2064" y="2448"/>
                <a:ext cx="714" cy="397"/>
                <a:chOff x="2506" y="1584"/>
                <a:chExt cx="419" cy="247"/>
              </a:xfrm>
            </p:grpSpPr>
            <p:sp>
              <p:nvSpPr>
                <p:cNvPr id="465" name="Freeform 97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66" name="Group 98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67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73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74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468" name="Freeform 10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9" name="Freeform 10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0" name="Freeform 10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1" name="Freeform 10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2" name="Freeform 10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399" name="Group 107"/>
              <p:cNvGrpSpPr>
                <a:grpSpLocks/>
              </p:cNvGrpSpPr>
              <p:nvPr/>
            </p:nvGrpSpPr>
            <p:grpSpPr bwMode="auto">
              <a:xfrm rot="12141703" flipV="1">
                <a:off x="1632" y="1440"/>
                <a:ext cx="714" cy="397"/>
                <a:chOff x="2506" y="1584"/>
                <a:chExt cx="419" cy="247"/>
              </a:xfrm>
            </p:grpSpPr>
            <p:sp>
              <p:nvSpPr>
                <p:cNvPr id="455" name="Freeform 10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56" name="Group 10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57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63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64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458" name="Freeform 11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9" name="Freeform 11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0" name="Freeform 11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1" name="Freeform 11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2" name="Freeform 11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400" name="Group 118"/>
              <p:cNvGrpSpPr>
                <a:grpSpLocks/>
              </p:cNvGrpSpPr>
              <p:nvPr/>
            </p:nvGrpSpPr>
            <p:grpSpPr bwMode="auto">
              <a:xfrm rot="12141703" flipV="1">
                <a:off x="0" y="1200"/>
                <a:ext cx="714" cy="397"/>
                <a:chOff x="2506" y="1584"/>
                <a:chExt cx="419" cy="247"/>
              </a:xfrm>
            </p:grpSpPr>
            <p:sp>
              <p:nvSpPr>
                <p:cNvPr id="445" name="Freeform 119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46" name="Group 120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47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53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54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448" name="Freeform 124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9" name="Freeform 125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0" name="Freeform 126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1" name="Freeform 127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52" name="Freeform 128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401" name="Group 129"/>
              <p:cNvGrpSpPr>
                <a:grpSpLocks/>
              </p:cNvGrpSpPr>
              <p:nvPr/>
            </p:nvGrpSpPr>
            <p:grpSpPr bwMode="auto">
              <a:xfrm rot="12141703" flipV="1">
                <a:off x="192" y="1968"/>
                <a:ext cx="714" cy="397"/>
                <a:chOff x="2506" y="1584"/>
                <a:chExt cx="419" cy="247"/>
              </a:xfrm>
            </p:grpSpPr>
            <p:sp>
              <p:nvSpPr>
                <p:cNvPr id="435" name="Freeform 130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36" name="Group 131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37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43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44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438" name="Freeform 135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9" name="Freeform 136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0" name="Freeform 137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1" name="Freeform 138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42" name="Freeform 139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402" name="Group 140"/>
              <p:cNvGrpSpPr>
                <a:grpSpLocks/>
              </p:cNvGrpSpPr>
              <p:nvPr/>
            </p:nvGrpSpPr>
            <p:grpSpPr bwMode="auto">
              <a:xfrm rot="16808760" flipV="1">
                <a:off x="1138" y="3230"/>
                <a:ext cx="714" cy="397"/>
                <a:chOff x="2506" y="1584"/>
                <a:chExt cx="419" cy="247"/>
              </a:xfrm>
            </p:grpSpPr>
            <p:sp>
              <p:nvSpPr>
                <p:cNvPr id="425" name="Freeform 141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26" name="Group 142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27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33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34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428" name="Freeform 146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9" name="Freeform 147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0" name="Freeform 148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1" name="Freeform 149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32" name="Freeform 150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403" name="Group 151"/>
              <p:cNvGrpSpPr>
                <a:grpSpLocks/>
              </p:cNvGrpSpPr>
              <p:nvPr/>
            </p:nvGrpSpPr>
            <p:grpSpPr bwMode="auto">
              <a:xfrm rot="12141703" flipV="1">
                <a:off x="1680" y="3216"/>
                <a:ext cx="714" cy="397"/>
                <a:chOff x="2506" y="1584"/>
                <a:chExt cx="419" cy="247"/>
              </a:xfrm>
            </p:grpSpPr>
            <p:sp>
              <p:nvSpPr>
                <p:cNvPr id="415" name="Freeform 15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16" name="Group 153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17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23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24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418" name="Freeform 15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9" name="Freeform 15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0" name="Freeform 15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1" name="Freeform 16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22" name="Freeform 16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404" name="Group 162"/>
              <p:cNvGrpSpPr>
                <a:grpSpLocks/>
              </p:cNvGrpSpPr>
              <p:nvPr/>
            </p:nvGrpSpPr>
            <p:grpSpPr bwMode="auto">
              <a:xfrm rot="12141703" flipV="1">
                <a:off x="144" y="3168"/>
                <a:ext cx="714" cy="397"/>
                <a:chOff x="2506" y="1584"/>
                <a:chExt cx="419" cy="247"/>
              </a:xfrm>
            </p:grpSpPr>
            <p:sp>
              <p:nvSpPr>
                <p:cNvPr id="405" name="Freeform 16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06" name="Group 16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07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13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414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408" name="Freeform 16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09" name="Freeform 16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0" name="Freeform 17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1" name="Freeform 17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12" name="Freeform 17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3" name="Group 173"/>
            <p:cNvGrpSpPr>
              <a:grpSpLocks/>
            </p:cNvGrpSpPr>
            <p:nvPr/>
          </p:nvGrpSpPr>
          <p:grpSpPr bwMode="auto">
            <a:xfrm flipH="1">
              <a:off x="432" y="2304"/>
              <a:ext cx="192" cy="144"/>
              <a:chOff x="3148" y="2204"/>
              <a:chExt cx="1158" cy="886"/>
            </a:xfrm>
          </p:grpSpPr>
          <p:sp>
            <p:nvSpPr>
              <p:cNvPr id="374" name="Freeform 174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75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76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77" name="Group 177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378" name="Freeform 17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79" name="Group 17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380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386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87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381" name="Freeform 18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2" name="Freeform 18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3" name="Freeform 18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4" name="Freeform 18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85" name="Freeform 18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4" name="Group 188"/>
            <p:cNvGrpSpPr>
              <a:grpSpLocks/>
            </p:cNvGrpSpPr>
            <p:nvPr/>
          </p:nvGrpSpPr>
          <p:grpSpPr bwMode="auto">
            <a:xfrm>
              <a:off x="1200" y="2304"/>
              <a:ext cx="192" cy="144"/>
              <a:chOff x="3148" y="2204"/>
              <a:chExt cx="1158" cy="886"/>
            </a:xfrm>
          </p:grpSpPr>
          <p:sp>
            <p:nvSpPr>
              <p:cNvPr id="360" name="Freeform 189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90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91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63" name="Group 192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364" name="Freeform 19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65" name="Group 19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366" name="Group 19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372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73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367" name="Freeform 19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8" name="Freeform 19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69" name="Freeform 20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0" name="Freeform 20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71" name="Freeform 20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5" name="Group 203"/>
            <p:cNvGrpSpPr>
              <a:grpSpLocks/>
            </p:cNvGrpSpPr>
            <p:nvPr/>
          </p:nvGrpSpPr>
          <p:grpSpPr bwMode="auto">
            <a:xfrm>
              <a:off x="1824" y="3456"/>
              <a:ext cx="192" cy="144"/>
              <a:chOff x="3148" y="2204"/>
              <a:chExt cx="1158" cy="886"/>
            </a:xfrm>
          </p:grpSpPr>
          <p:sp>
            <p:nvSpPr>
              <p:cNvPr id="346" name="Freeform 204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205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206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49" name="Group 207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350" name="Freeform 20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51" name="Group 20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352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358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59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353" name="Freeform 21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4" name="Freeform 21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5" name="Freeform 21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6" name="Freeform 21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57" name="Freeform 21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6" name="Group 218"/>
            <p:cNvGrpSpPr>
              <a:grpSpLocks/>
            </p:cNvGrpSpPr>
            <p:nvPr/>
          </p:nvGrpSpPr>
          <p:grpSpPr bwMode="auto">
            <a:xfrm>
              <a:off x="1872" y="2160"/>
              <a:ext cx="192" cy="144"/>
              <a:chOff x="3148" y="2204"/>
              <a:chExt cx="1158" cy="886"/>
            </a:xfrm>
          </p:grpSpPr>
          <p:sp>
            <p:nvSpPr>
              <p:cNvPr id="332" name="Freeform 219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220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221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35" name="Group 222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336" name="Freeform 22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37" name="Group 22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338" name="Group 22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344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45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339" name="Freeform 22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0" name="Freeform 22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1" name="Freeform 23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2" name="Freeform 23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43" name="Freeform 23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7" name="Group 233"/>
            <p:cNvGrpSpPr>
              <a:grpSpLocks/>
            </p:cNvGrpSpPr>
            <p:nvPr/>
          </p:nvGrpSpPr>
          <p:grpSpPr bwMode="auto">
            <a:xfrm>
              <a:off x="2112" y="2400"/>
              <a:ext cx="192" cy="144"/>
              <a:chOff x="3148" y="2204"/>
              <a:chExt cx="1158" cy="886"/>
            </a:xfrm>
          </p:grpSpPr>
          <p:sp>
            <p:nvSpPr>
              <p:cNvPr id="318" name="Freeform 234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235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236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21" name="Group 237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322" name="Freeform 23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23" name="Group 23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324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330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31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325" name="Freeform 24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6" name="Freeform 24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7" name="Freeform 24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8" name="Freeform 24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9" name="Freeform 24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8" name="Group 248"/>
            <p:cNvGrpSpPr>
              <a:grpSpLocks/>
            </p:cNvGrpSpPr>
            <p:nvPr/>
          </p:nvGrpSpPr>
          <p:grpSpPr bwMode="auto">
            <a:xfrm>
              <a:off x="1488" y="2304"/>
              <a:ext cx="192" cy="144"/>
              <a:chOff x="3148" y="2204"/>
              <a:chExt cx="1158" cy="886"/>
            </a:xfrm>
          </p:grpSpPr>
          <p:sp>
            <p:nvSpPr>
              <p:cNvPr id="304" name="Freeform 249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250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251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07" name="Group 252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308" name="Freeform 25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309" name="Group 25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310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316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17" name="Freeform 25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311" name="Freeform 25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2" name="Freeform 25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3" name="Freeform 26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4" name="Freeform 26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5" name="Freeform 26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19" name="Group 263"/>
            <p:cNvGrpSpPr>
              <a:grpSpLocks/>
            </p:cNvGrpSpPr>
            <p:nvPr/>
          </p:nvGrpSpPr>
          <p:grpSpPr bwMode="auto">
            <a:xfrm>
              <a:off x="1344" y="2544"/>
              <a:ext cx="192" cy="144"/>
              <a:chOff x="3148" y="2204"/>
              <a:chExt cx="1158" cy="886"/>
            </a:xfrm>
          </p:grpSpPr>
          <p:sp>
            <p:nvSpPr>
              <p:cNvPr id="290" name="Freeform 264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265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266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93" name="Group 267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294" name="Freeform 26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95" name="Group 26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296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302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303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97" name="Freeform 27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8" name="Freeform 27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99" name="Freeform 27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0" name="Freeform 27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1" name="Freeform 27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0" name="Group 278"/>
            <p:cNvGrpSpPr>
              <a:grpSpLocks/>
            </p:cNvGrpSpPr>
            <p:nvPr/>
          </p:nvGrpSpPr>
          <p:grpSpPr bwMode="auto">
            <a:xfrm>
              <a:off x="1728" y="2832"/>
              <a:ext cx="192" cy="144"/>
              <a:chOff x="3148" y="2204"/>
              <a:chExt cx="1158" cy="886"/>
            </a:xfrm>
          </p:grpSpPr>
          <p:sp>
            <p:nvSpPr>
              <p:cNvPr id="276" name="Freeform 279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280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281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79" name="Group 282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280" name="Freeform 28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81" name="Group 28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282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288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89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83" name="Freeform 28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4" name="Freeform 28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5" name="Freeform 29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6" name="Freeform 29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7" name="Freeform 29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1" name="Group 293"/>
            <p:cNvGrpSpPr>
              <a:grpSpLocks/>
            </p:cNvGrpSpPr>
            <p:nvPr/>
          </p:nvGrpSpPr>
          <p:grpSpPr bwMode="auto">
            <a:xfrm>
              <a:off x="1104" y="2016"/>
              <a:ext cx="192" cy="144"/>
              <a:chOff x="3148" y="2204"/>
              <a:chExt cx="1158" cy="886"/>
            </a:xfrm>
          </p:grpSpPr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65" name="Group 297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266" name="Freeform 29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67" name="Group 29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268" name="Group 30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274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75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69" name="Freeform 30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0" name="Freeform 30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1" name="Freeform 30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2" name="Freeform 30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3" name="Freeform 30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2" name="Group 308"/>
            <p:cNvGrpSpPr>
              <a:grpSpLocks/>
            </p:cNvGrpSpPr>
            <p:nvPr/>
          </p:nvGrpSpPr>
          <p:grpSpPr bwMode="auto">
            <a:xfrm>
              <a:off x="2064" y="2976"/>
              <a:ext cx="192" cy="144"/>
              <a:chOff x="3148" y="2204"/>
              <a:chExt cx="1158" cy="886"/>
            </a:xfrm>
          </p:grpSpPr>
          <p:sp>
            <p:nvSpPr>
              <p:cNvPr id="248" name="Freeform 309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310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311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51" name="Group 312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252" name="Freeform 31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53" name="Group 31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254" name="Group 31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260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61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55" name="Freeform 31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6" name="Freeform 31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7" name="Freeform 32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8" name="Freeform 32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9" name="Freeform 32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3" name="Group 323"/>
            <p:cNvGrpSpPr>
              <a:grpSpLocks/>
            </p:cNvGrpSpPr>
            <p:nvPr/>
          </p:nvGrpSpPr>
          <p:grpSpPr bwMode="auto">
            <a:xfrm>
              <a:off x="720" y="2688"/>
              <a:ext cx="192" cy="144"/>
              <a:chOff x="3148" y="2204"/>
              <a:chExt cx="1158" cy="886"/>
            </a:xfrm>
          </p:grpSpPr>
          <p:sp>
            <p:nvSpPr>
              <p:cNvPr id="234" name="Freeform 324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Freeform 325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Freeform 326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37" name="Group 327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238" name="Freeform 32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39" name="Group 32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240" name="Group 33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246" name="Freeform 33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47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41" name="Freeform 33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2" name="Freeform 33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3" name="Freeform 33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4" name="Freeform 33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5" name="Freeform 33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4" name="Group 338"/>
            <p:cNvGrpSpPr>
              <a:grpSpLocks/>
            </p:cNvGrpSpPr>
            <p:nvPr/>
          </p:nvGrpSpPr>
          <p:grpSpPr bwMode="auto">
            <a:xfrm>
              <a:off x="1152" y="2688"/>
              <a:ext cx="192" cy="144"/>
              <a:chOff x="3148" y="2204"/>
              <a:chExt cx="1158" cy="886"/>
            </a:xfrm>
          </p:grpSpPr>
          <p:sp>
            <p:nvSpPr>
              <p:cNvPr id="220" name="Freeform 339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Freeform 340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Freeform 341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23" name="Group 342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224" name="Freeform 34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25" name="Group 34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226" name="Group 34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232" name="Freeform 34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33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27" name="Freeform 34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8" name="Freeform 34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9" name="Freeform 35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0" name="Freeform 35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1" name="Freeform 35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5" name="Group 353"/>
            <p:cNvGrpSpPr>
              <a:grpSpLocks/>
            </p:cNvGrpSpPr>
            <p:nvPr/>
          </p:nvGrpSpPr>
          <p:grpSpPr bwMode="auto">
            <a:xfrm>
              <a:off x="1056" y="3168"/>
              <a:ext cx="192" cy="144"/>
              <a:chOff x="3148" y="2204"/>
              <a:chExt cx="1158" cy="886"/>
            </a:xfrm>
          </p:grpSpPr>
          <p:sp>
            <p:nvSpPr>
              <p:cNvPr id="206" name="Freeform 354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355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356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09" name="Group 357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210" name="Freeform 35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11" name="Group 35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212" name="Group 36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218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19" name="Freeform 36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13" name="Freeform 36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4" name="Freeform 36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" name="Freeform 36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6" name="Freeform 36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7" name="Freeform 36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6" name="Group 368"/>
            <p:cNvGrpSpPr>
              <a:grpSpLocks/>
            </p:cNvGrpSpPr>
            <p:nvPr/>
          </p:nvGrpSpPr>
          <p:grpSpPr bwMode="auto">
            <a:xfrm>
              <a:off x="1488" y="3168"/>
              <a:ext cx="192" cy="144"/>
              <a:chOff x="3148" y="2204"/>
              <a:chExt cx="1158" cy="886"/>
            </a:xfrm>
          </p:grpSpPr>
          <p:sp>
            <p:nvSpPr>
              <p:cNvPr id="192" name="Freeform 369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370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371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95" name="Group 372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96" name="Freeform 37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97" name="Group 37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98" name="Group 37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204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5" name="Freeform 37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99" name="Freeform 37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0" name="Freeform 37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1" name="Freeform 38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2" name="Freeform 38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3" name="Freeform 38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7" name="Group 383"/>
            <p:cNvGrpSpPr>
              <a:grpSpLocks/>
            </p:cNvGrpSpPr>
            <p:nvPr/>
          </p:nvGrpSpPr>
          <p:grpSpPr bwMode="auto">
            <a:xfrm>
              <a:off x="1440" y="2784"/>
              <a:ext cx="192" cy="144"/>
              <a:chOff x="3148" y="2204"/>
              <a:chExt cx="1158" cy="886"/>
            </a:xfrm>
          </p:grpSpPr>
          <p:sp>
            <p:nvSpPr>
              <p:cNvPr id="178" name="Freeform 384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385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386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81" name="Group 387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82" name="Freeform 38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83" name="Group 38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84" name="Group 39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90" name="Freeform 39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1" name="Freeform 39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85" name="Freeform 39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6" name="Freeform 39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7" name="Freeform 39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8" name="Freeform 39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9" name="Freeform 39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8" name="Group 398"/>
            <p:cNvGrpSpPr>
              <a:grpSpLocks/>
            </p:cNvGrpSpPr>
            <p:nvPr/>
          </p:nvGrpSpPr>
          <p:grpSpPr bwMode="auto">
            <a:xfrm flipH="1">
              <a:off x="336" y="2928"/>
              <a:ext cx="192" cy="144"/>
              <a:chOff x="3148" y="2204"/>
              <a:chExt cx="1158" cy="886"/>
            </a:xfrm>
          </p:grpSpPr>
          <p:sp>
            <p:nvSpPr>
              <p:cNvPr id="164" name="Freeform 399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400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401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67" name="Group 402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68" name="Freeform 40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69" name="Group 40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70" name="Group 40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76" name="Freeform 40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7" name="Freeform 40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71" name="Freeform 40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2" name="Freeform 40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3" name="Freeform 41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4" name="Freeform 41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75" name="Freeform 41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9" name="Group 413"/>
            <p:cNvGrpSpPr>
              <a:grpSpLocks/>
            </p:cNvGrpSpPr>
            <p:nvPr/>
          </p:nvGrpSpPr>
          <p:grpSpPr bwMode="auto">
            <a:xfrm flipH="1">
              <a:off x="672" y="3072"/>
              <a:ext cx="192" cy="144"/>
              <a:chOff x="3148" y="2204"/>
              <a:chExt cx="1158" cy="886"/>
            </a:xfrm>
          </p:grpSpPr>
          <p:sp>
            <p:nvSpPr>
              <p:cNvPr id="150" name="Freeform 414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415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416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3" name="Group 417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54" name="Freeform 41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55" name="Group 41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56" name="Group 42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62" name="Freeform 42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3" name="Freeform 42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57" name="Freeform 42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8" name="Freeform 42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9" name="Freeform 42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0" name="Freeform 42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61" name="Freeform 42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0" name="Group 428"/>
            <p:cNvGrpSpPr>
              <a:grpSpLocks/>
            </p:cNvGrpSpPr>
            <p:nvPr/>
          </p:nvGrpSpPr>
          <p:grpSpPr bwMode="auto">
            <a:xfrm flipH="1">
              <a:off x="720" y="3552"/>
              <a:ext cx="192" cy="144"/>
              <a:chOff x="3148" y="2204"/>
              <a:chExt cx="1158" cy="886"/>
            </a:xfrm>
          </p:grpSpPr>
          <p:sp>
            <p:nvSpPr>
              <p:cNvPr id="136" name="Freeform 429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430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431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39" name="Group 432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40" name="Freeform 43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41" name="Group 43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42" name="Group 43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48" name="Freeform 43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9" name="Freeform 43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43" name="Freeform 43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4" name="Freeform 43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5" name="Freeform 44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6" name="Freeform 44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7" name="Freeform 44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1" name="Group 443"/>
            <p:cNvGrpSpPr>
              <a:grpSpLocks/>
            </p:cNvGrpSpPr>
            <p:nvPr/>
          </p:nvGrpSpPr>
          <p:grpSpPr bwMode="auto">
            <a:xfrm flipH="1">
              <a:off x="720" y="2208"/>
              <a:ext cx="192" cy="144"/>
              <a:chOff x="3148" y="2204"/>
              <a:chExt cx="1158" cy="886"/>
            </a:xfrm>
          </p:grpSpPr>
          <p:sp>
            <p:nvSpPr>
              <p:cNvPr id="122" name="Freeform 444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445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446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25" name="Group 447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26" name="Freeform 44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27" name="Group 44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28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34" name="Freeform 45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5" name="Freeform 45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29" name="Freeform 45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0" name="Freeform 45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1" name="Freeform 45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2" name="Freeform 45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33" name="Freeform 45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2" name="Group 458"/>
            <p:cNvGrpSpPr>
              <a:grpSpLocks/>
            </p:cNvGrpSpPr>
            <p:nvPr/>
          </p:nvGrpSpPr>
          <p:grpSpPr bwMode="auto">
            <a:xfrm flipH="1">
              <a:off x="1200" y="2880"/>
              <a:ext cx="192" cy="144"/>
              <a:chOff x="3148" y="2204"/>
              <a:chExt cx="1158" cy="886"/>
            </a:xfrm>
          </p:grpSpPr>
          <p:sp>
            <p:nvSpPr>
              <p:cNvPr id="108" name="Freeform 459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460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461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1" name="Group 462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112" name="Freeform 46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13" name="Group 46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14" name="Group 46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20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1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15" name="Freeform 46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6" name="Freeform 46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7" name="Freeform 47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8" name="Freeform 47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9" name="Freeform 47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3" name="Group 473"/>
            <p:cNvGrpSpPr>
              <a:grpSpLocks/>
            </p:cNvGrpSpPr>
            <p:nvPr/>
          </p:nvGrpSpPr>
          <p:grpSpPr bwMode="auto">
            <a:xfrm flipH="1">
              <a:off x="1392" y="3456"/>
              <a:ext cx="192" cy="144"/>
              <a:chOff x="3148" y="2204"/>
              <a:chExt cx="1158" cy="886"/>
            </a:xfrm>
          </p:grpSpPr>
          <p:sp>
            <p:nvSpPr>
              <p:cNvPr id="94" name="Freeform 474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475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476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7" name="Group 477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98" name="Freeform 47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99" name="Group 47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100" name="Group 48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106" name="Freeform 48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07" name="Freeform 48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01" name="Freeform 48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2" name="Freeform 48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3" name="Freeform 48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4" name="Freeform 48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5" name="Freeform 48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4" name="Group 488"/>
            <p:cNvGrpSpPr>
              <a:grpSpLocks/>
            </p:cNvGrpSpPr>
            <p:nvPr/>
          </p:nvGrpSpPr>
          <p:grpSpPr bwMode="auto">
            <a:xfrm flipH="1">
              <a:off x="960" y="2256"/>
              <a:ext cx="192" cy="144"/>
              <a:chOff x="3148" y="2204"/>
              <a:chExt cx="1158" cy="886"/>
            </a:xfrm>
          </p:grpSpPr>
          <p:sp>
            <p:nvSpPr>
              <p:cNvPr id="80" name="Freeform 489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490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491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3" name="Group 492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84" name="Freeform 49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85" name="Group 49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86" name="Group 49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92" name="Freeform 49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93" name="Freeform 49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87" name="Freeform 49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8" name="Freeform 49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89" name="Freeform 50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0" name="Freeform 50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91" name="Freeform 50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5" name="Group 503"/>
            <p:cNvGrpSpPr>
              <a:grpSpLocks/>
            </p:cNvGrpSpPr>
            <p:nvPr/>
          </p:nvGrpSpPr>
          <p:grpSpPr bwMode="auto">
            <a:xfrm flipH="1">
              <a:off x="480" y="2736"/>
              <a:ext cx="192" cy="144"/>
              <a:chOff x="3148" y="2204"/>
              <a:chExt cx="1158" cy="886"/>
            </a:xfrm>
          </p:grpSpPr>
          <p:sp>
            <p:nvSpPr>
              <p:cNvPr id="66" name="Freeform 504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505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506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9" name="Group 507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70" name="Freeform 50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71" name="Group 50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72" name="Group 51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78" name="Freeform 51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79" name="Freeform 51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73" name="Freeform 51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4" name="Freeform 51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5" name="Freeform 51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6" name="Freeform 51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77" name="Freeform 51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6" name="Group 518"/>
            <p:cNvGrpSpPr>
              <a:grpSpLocks/>
            </p:cNvGrpSpPr>
            <p:nvPr/>
          </p:nvGrpSpPr>
          <p:grpSpPr bwMode="auto">
            <a:xfrm flipH="1">
              <a:off x="1632" y="3408"/>
              <a:ext cx="192" cy="144"/>
              <a:chOff x="3148" y="2204"/>
              <a:chExt cx="1158" cy="886"/>
            </a:xfrm>
          </p:grpSpPr>
          <p:sp>
            <p:nvSpPr>
              <p:cNvPr id="52" name="Freeform 519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520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521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5" name="Group 522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56" name="Freeform 523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7" name="Group 524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58" name="Group 525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64" name="Freeform 526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65" name="Freeform 527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59" name="Freeform 528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0" name="Freeform 529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" name="Freeform 530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Freeform 531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3" name="Freeform 532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37" name="Group 533"/>
            <p:cNvGrpSpPr>
              <a:grpSpLocks/>
            </p:cNvGrpSpPr>
            <p:nvPr/>
          </p:nvGrpSpPr>
          <p:grpSpPr bwMode="auto">
            <a:xfrm>
              <a:off x="1104" y="3504"/>
              <a:ext cx="192" cy="144"/>
              <a:chOff x="3148" y="2204"/>
              <a:chExt cx="1158" cy="886"/>
            </a:xfrm>
          </p:grpSpPr>
          <p:sp>
            <p:nvSpPr>
              <p:cNvPr id="38" name="Freeform 534"/>
              <p:cNvSpPr>
                <a:spLocks/>
              </p:cNvSpPr>
              <p:nvPr/>
            </p:nvSpPr>
            <p:spPr bwMode="auto">
              <a:xfrm rot="18156226" flipH="1">
                <a:off x="3544" y="2327"/>
                <a:ext cx="816" cy="709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535"/>
              <p:cNvSpPr>
                <a:spLocks/>
              </p:cNvSpPr>
              <p:nvPr/>
            </p:nvSpPr>
            <p:spPr bwMode="auto">
              <a:xfrm rot="-25043774">
                <a:off x="3582" y="2514"/>
                <a:ext cx="476" cy="440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536"/>
              <p:cNvSpPr>
                <a:spLocks/>
              </p:cNvSpPr>
              <p:nvPr/>
            </p:nvSpPr>
            <p:spPr bwMode="auto">
              <a:xfrm rot="18156226" flipH="1">
                <a:off x="4118" y="2865"/>
                <a:ext cx="58" cy="31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1" name="Group 537"/>
              <p:cNvGrpSpPr>
                <a:grpSpLocks/>
              </p:cNvGrpSpPr>
              <p:nvPr/>
            </p:nvGrpSpPr>
            <p:grpSpPr bwMode="auto">
              <a:xfrm rot="605647">
                <a:off x="3148" y="2204"/>
                <a:ext cx="714" cy="397"/>
                <a:chOff x="2506" y="1584"/>
                <a:chExt cx="419" cy="247"/>
              </a:xfrm>
            </p:grpSpPr>
            <p:sp>
              <p:nvSpPr>
                <p:cNvPr id="42" name="Freeform 538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3" name="Group 539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44" name="Group 540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50" name="Freeform 541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51" name="Freeform 542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45" name="Freeform 543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" name="Freeform 544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" name="Freeform 545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" name="Freeform 546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9" name="Freeform 547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4153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74441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effectLst/>
                <a:latin typeface="Monotype Corsiva" pitchFamily="66" charset="0"/>
                <a:ea typeface="Times New Roman"/>
                <a:cs typeface="Times New Roman"/>
              </a:rPr>
              <a:t>Да! Путь познания не гладок,</a:t>
            </a:r>
            <a:r>
              <a:rPr lang="ru-RU" sz="5400" b="1" dirty="0"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5400" b="1" dirty="0">
                <a:latin typeface="Monotype Corsiva" pitchFamily="66" charset="0"/>
                <a:ea typeface="Calibri"/>
                <a:cs typeface="Times New Roman"/>
              </a:rPr>
            </a:br>
            <a:r>
              <a:rPr lang="ru-RU" sz="5400" b="1" dirty="0" smtClean="0">
                <a:effectLst/>
                <a:latin typeface="Monotype Corsiva" pitchFamily="66" charset="0"/>
                <a:ea typeface="Times New Roman"/>
                <a:cs typeface="Times New Roman"/>
              </a:rPr>
              <a:t>И знаем мы со школьных лет,</a:t>
            </a:r>
            <a:r>
              <a:rPr lang="ru-RU" sz="5400" b="1" dirty="0"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5400" b="1" dirty="0">
                <a:latin typeface="Monotype Corsiva" pitchFamily="66" charset="0"/>
                <a:ea typeface="Calibri"/>
                <a:cs typeface="Times New Roman"/>
              </a:rPr>
            </a:br>
            <a:r>
              <a:rPr lang="ru-RU" sz="5400" b="1" dirty="0" smtClean="0">
                <a:effectLst/>
                <a:latin typeface="Monotype Corsiva" pitchFamily="66" charset="0"/>
                <a:ea typeface="Times New Roman"/>
                <a:cs typeface="Times New Roman"/>
              </a:rPr>
              <a:t>Загадок больше, чем разгадок,</a:t>
            </a:r>
            <a:r>
              <a:rPr lang="ru-RU" sz="5400" b="1" dirty="0"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5400" b="1" dirty="0">
                <a:latin typeface="Monotype Corsiva" pitchFamily="66" charset="0"/>
                <a:ea typeface="Calibri"/>
                <a:cs typeface="Times New Roman"/>
              </a:rPr>
            </a:br>
            <a:r>
              <a:rPr lang="ru-RU" sz="5400" b="1" dirty="0" smtClean="0">
                <a:effectLst/>
                <a:latin typeface="Monotype Corsiva" pitchFamily="66" charset="0"/>
                <a:ea typeface="Times New Roman"/>
                <a:cs typeface="Times New Roman"/>
              </a:rPr>
              <a:t>И поискам предела нет!</a:t>
            </a:r>
            <a:r>
              <a:rPr lang="ru-RU" sz="5400" b="1" dirty="0">
                <a:latin typeface="Monotype Corsiva" pitchFamily="66" charset="0"/>
                <a:ea typeface="Calibri"/>
                <a:cs typeface="Times New Roman"/>
              </a:rPr>
              <a:t/>
            </a:r>
            <a:br>
              <a:rPr lang="ru-RU" sz="5400" b="1" dirty="0">
                <a:latin typeface="Monotype Corsiva" pitchFamily="66" charset="0"/>
                <a:ea typeface="Calibri"/>
                <a:cs typeface="Times New Roman"/>
              </a:rPr>
            </a:b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9394" name="Picture 2" descr="http://im8-tub-ru.yandex.net/i?id=386918438-1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10724"/>
            <a:ext cx="35283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5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99176" cy="3816424"/>
          </a:xfrm>
        </p:spPr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  <a:b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ЗА </a:t>
            </a:r>
            <a:b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УРОК!</a:t>
            </a:r>
            <a:endParaRPr lang="ru-RU" sz="8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0418" name="Picture 2" descr="http://im7-tub-ru.yandex.net/i?id=124331946-2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58098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0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848872" cy="158417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«Никогда не беритесь</a:t>
            </a:r>
            <a: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за последующее,</a:t>
            </a:r>
            <a: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не усвоив предыдущего». (И. Павлов</a:t>
            </a:r>
            <a:r>
              <a:rPr lang="ru-RU" sz="3200" b="1" dirty="0" smtClean="0">
                <a:effectLst/>
                <a:latin typeface="Times New Roman"/>
                <a:ea typeface="Times New Roman"/>
                <a:cs typeface="Times New Roman"/>
              </a:rPr>
              <a:t>)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3"/>
            <a:ext cx="7715200" cy="3672408"/>
          </a:xfrm>
        </p:spPr>
        <p:txBody>
          <a:bodyPr/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Повторить…</a:t>
            </a:r>
            <a:endParaRPr lang="ru-RU" sz="2400" dirty="0">
              <a:ea typeface="Calibri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Решить…</a:t>
            </a:r>
            <a:endParaRPr lang="ru-RU" sz="2400" dirty="0">
              <a:ea typeface="Calibri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Найти интересные сведения...</a:t>
            </a:r>
            <a:endParaRPr lang="ru-RU" sz="2400" dirty="0">
              <a:ea typeface="Calibri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Проверить…</a:t>
            </a:r>
            <a:endParaRPr lang="ru-RU" sz="2400" dirty="0">
              <a:ea typeface="Calibri"/>
              <a:cs typeface="Times New Roman"/>
            </a:endParaRPr>
          </a:p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-Обобщить…</a:t>
            </a:r>
            <a:endParaRPr lang="ru-RU" sz="24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62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Устная работа.</a:t>
            </a:r>
            <a:endParaRPr lang="ru-RU" sz="3600" dirty="0"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endParaRPr lang="ru-RU" sz="4400" b="1" dirty="0" smtClean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dirty="0">
                <a:ea typeface="Times New Roman"/>
              </a:rPr>
              <a:t> </a:t>
            </a:r>
            <a:endParaRPr lang="ru-RU" sz="3600" dirty="0">
              <a:latin typeface="Calibri"/>
              <a:ea typeface="Calibri"/>
            </a:endParaRPr>
          </a:p>
          <a:p>
            <a:endParaRPr lang="ru-RU" sz="4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3A2FF-38F4-451C-9484-32BC7DB97E58}" type="datetime1">
              <a:rPr lang="ru-RU" smtClean="0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2232" y="6165304"/>
            <a:ext cx="2895600" cy="4762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55576" y="1808820"/>
            <a:ext cx="1656184" cy="1080120"/>
          </a:xfrm>
          <a:prstGeom prst="flowChartConnector">
            <a:avLst/>
          </a:prstGeom>
          <a:solidFill>
            <a:srgbClr val="FF66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ffectLst/>
                <a:latin typeface="Calibri"/>
                <a:ea typeface="Calibri"/>
                <a:cs typeface="Times New Roman"/>
              </a:rPr>
              <a:t>3,7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8"/>
              <p:cNvSpPr>
                <a:spLocks noChangeArrowheads="1"/>
              </p:cNvSpPr>
              <p:nvPr/>
            </p:nvSpPr>
            <p:spPr bwMode="auto">
              <a:xfrm>
                <a:off x="3347864" y="1628800"/>
                <a:ext cx="1512168" cy="1113842"/>
              </a:xfrm>
              <a:prstGeom prst="flowChartConnector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800" b="1" dirty="0">
                    <a:effectLst/>
                    <a:latin typeface="Calibri"/>
                    <a:ea typeface="Calibri"/>
                    <a:cs typeface="Times New Roman"/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ru-RU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800" b="1" dirty="0">
                    <a:effectLst/>
                    <a:latin typeface="Calibri"/>
                    <a:ea typeface="Calibri"/>
                    <a:cs typeface="Times New Roman"/>
                  </a:rPr>
                  <a:t>  </a:t>
                </a:r>
              </a:p>
            </p:txBody>
          </p:sp>
        </mc:Choice>
        <mc:Fallback xmlns="">
          <p:sp>
            <p:nvSpPr>
              <p:cNvPr id="9" name="AutoShap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1628800"/>
                <a:ext cx="1512168" cy="1113842"/>
              </a:xfrm>
              <a:prstGeom prst="flowChartConnector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652120" y="1520788"/>
            <a:ext cx="1872208" cy="1221854"/>
          </a:xfrm>
          <a:prstGeom prst="flowChartConnector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Calibri"/>
                <a:ea typeface="Calibri"/>
                <a:cs typeface="Times New Roman"/>
              </a:rPr>
              <a:t>-19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987824" y="3452461"/>
            <a:ext cx="1368152" cy="1092971"/>
          </a:xfrm>
          <a:prstGeom prst="flowChartConnector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Calibri"/>
                <a:ea typeface="Calibri"/>
                <a:cs typeface="Times New Roman"/>
              </a:rPr>
              <a:t>0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973936" y="3488156"/>
            <a:ext cx="1725855" cy="1152403"/>
          </a:xfrm>
          <a:prstGeom prst="flowChartConnector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    </a:t>
            </a:r>
            <a:r>
              <a:rPr lang="ru-RU" sz="3200" b="1" dirty="0">
                <a:effectLst/>
                <a:latin typeface="Calibri"/>
                <a:ea typeface="Calibri"/>
                <a:cs typeface="Times New Roman"/>
              </a:rPr>
              <a:t>-5,6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4725845" y="2888940"/>
            <a:ext cx="1358323" cy="1404156"/>
          </a:xfrm>
          <a:prstGeom prst="flowChartConnector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Calibri"/>
                <a:ea typeface="Calibri"/>
                <a:cs typeface="Times New Roman"/>
              </a:rPr>
              <a:t>11,8</a:t>
            </a:r>
          </a:p>
        </p:txBody>
      </p:sp>
      <p:sp>
        <p:nvSpPr>
          <p:cNvPr id="7" name="Овал 6"/>
          <p:cNvSpPr/>
          <p:nvPr/>
        </p:nvSpPr>
        <p:spPr>
          <a:xfrm>
            <a:off x="6836415" y="3452461"/>
            <a:ext cx="1440160" cy="1152403"/>
          </a:xfrm>
          <a:prstGeom prst="ellipse">
            <a:avLst/>
          </a:prstGeom>
          <a:solidFill>
            <a:srgbClr val="F94D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1/2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483159" y="4640559"/>
            <a:ext cx="1745025" cy="1380729"/>
          </a:xfrm>
          <a:prstGeom prst="flowChartConnector">
            <a:avLst/>
          </a:prstGeom>
          <a:solidFill>
            <a:srgbClr val="FF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ffectLst/>
                <a:latin typeface="Calibri"/>
                <a:ea typeface="Calibri"/>
                <a:cs typeface="Times New Roman"/>
              </a:rPr>
              <a:t>-0,5</a:t>
            </a:r>
          </a:p>
        </p:txBody>
      </p:sp>
    </p:spTree>
    <p:extLst>
      <p:ext uri="{BB962C8B-B14F-4D97-AF65-F5344CB8AC3E}">
        <p14:creationId xmlns:p14="http://schemas.microsoft.com/office/powerpoint/2010/main" val="35122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Вычислите:</a:t>
            </a:r>
            <a:r>
              <a:rPr lang="ru-RU" sz="3600" b="1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3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5693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/>
                <a:ea typeface="Times New Roman"/>
                <a:cs typeface="Times New Roman"/>
              </a:rPr>
              <a:t>  а) -7 + 9            б)-6 +6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/>
                <a:ea typeface="Times New Roman"/>
                <a:cs typeface="Times New Roman"/>
              </a:rPr>
              <a:t>  в)-4 + (-3)         г)-7 + 4</a:t>
            </a:r>
            <a:endParaRPr lang="ru-RU" sz="4800" b="1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/>
                <a:ea typeface="Times New Roman"/>
                <a:cs typeface="Times New Roman"/>
              </a:rPr>
              <a:t>  д) -8 + 8            е) -7 + 9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>
                <a:effectLst/>
                <a:latin typeface="Times New Roman"/>
                <a:ea typeface="Times New Roman"/>
                <a:cs typeface="Times New Roman"/>
              </a:rPr>
              <a:t>  ж)-2 + 8            з) -4 +3</a:t>
            </a:r>
            <a:endParaRPr lang="ru-RU" sz="48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3A2FF-38F4-451C-9484-32BC7DB97E58}" type="datetime1">
              <a:rPr lang="ru-RU" smtClean="0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8674" name="Picture 2" descr="http://im5-tub-ru.yandex.net/i?id=227470206-2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71916"/>
            <a:ext cx="1728192" cy="244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717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</a:rPr>
              <a:t>Угадайте корень  уравнения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/>
                <a:ea typeface="Times New Roman"/>
                <a:cs typeface="Times New Roman"/>
              </a:rPr>
              <a:t>а)</a:t>
            </a:r>
            <a:r>
              <a:rPr lang="ru-RU" sz="4400" dirty="0" smtClean="0">
                <a:effectLst/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4400" b="1" dirty="0" smtClean="0">
                <a:effectLst/>
                <a:latin typeface="Times New Roman"/>
                <a:ea typeface="Times New Roman"/>
                <a:cs typeface="Times New Roman"/>
              </a:rPr>
              <a:t>у + (-1 )= 3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/>
                <a:ea typeface="Times New Roman"/>
                <a:cs typeface="Times New Roman"/>
              </a:rPr>
              <a:t>б)  у +(- 1) = -2                  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3A2FF-38F4-451C-9484-32BC7DB97E58}" type="datetime1">
              <a:rPr lang="ru-RU" smtClean="0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9698" name="Picture 2" descr="http://im6-tub-ru.yandex.net/i?id=126518759-5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5"/>
            <a:ext cx="26042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5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rgbClr val="FF0066"/>
                </a:solidFill>
                <a:effectLst/>
                <a:latin typeface="Times New Roman"/>
                <a:ea typeface="Times New Roman"/>
                <a:cs typeface="Times New Roman"/>
              </a:rPr>
              <a:t> Найдите значение выражения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800" b="1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(– 3,9 + 3,9) + (– 9,1) </a:t>
            </a:r>
            <a:endParaRPr lang="ru-RU" sz="4800" b="1" dirty="0">
              <a:ea typeface="Calibri"/>
              <a:cs typeface="Times New Roman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3A2FF-38F4-451C-9484-32BC7DB97E58}" type="datetime1">
              <a:rPr lang="ru-RU" smtClean="0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18360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6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66"/>
                </a:solidFill>
                <a:ea typeface="Times New Roman"/>
              </a:rPr>
              <a:t>Задание по карточкам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Times New Roman"/>
              </a:rPr>
              <a:t>1. </a:t>
            </a:r>
            <a:r>
              <a:rPr lang="ru-RU" sz="2000" b="1" dirty="0" smtClean="0">
                <a:ea typeface="Times New Roman"/>
              </a:rPr>
              <a:t>Сумма </a:t>
            </a:r>
            <a:r>
              <a:rPr lang="ru-RU" sz="2000" b="1" dirty="0">
                <a:ea typeface="Times New Roman"/>
              </a:rPr>
              <a:t>двух отрицательных чисел всегда равна нулю.</a:t>
            </a:r>
            <a:endParaRPr lang="ru-RU" sz="2000" b="1" dirty="0"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Times New Roman"/>
              </a:rPr>
              <a:t>2. Сумма двух отрицательных чисел не может быть положительным числом.</a:t>
            </a:r>
            <a:endParaRPr lang="ru-RU" sz="2000" b="1" dirty="0"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Times New Roman"/>
              </a:rPr>
              <a:t>3. У противоположных чисел всегда одинаковые модули.</a:t>
            </a:r>
            <a:endParaRPr lang="ru-RU" sz="2000" b="1" dirty="0"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Times New Roman"/>
              </a:rPr>
              <a:t>4. Сумма двух любых чисел с разными знаками может быть положительным числом.</a:t>
            </a:r>
            <a:endParaRPr lang="ru-RU" sz="2000" b="1" dirty="0"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Times New Roman"/>
              </a:rPr>
              <a:t>5. Сумма двух положительных чисел всегда больше нуля.</a:t>
            </a:r>
            <a:endParaRPr lang="ru-RU" sz="2000" b="1" dirty="0">
              <a:latin typeface="Calibri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Times New Roman"/>
              </a:rPr>
              <a:t>6. Сумма противоположных чисел всегда равна нулю.</a:t>
            </a:r>
            <a:endParaRPr lang="ru-RU" sz="2000" b="1" dirty="0">
              <a:latin typeface="Calibri"/>
              <a:ea typeface="Calibri"/>
            </a:endParaRP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087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_08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  16</Template>
  <TotalTime>298</TotalTime>
  <Words>1165</Words>
  <Application>Microsoft Office PowerPoint</Application>
  <PresentationFormat>Экран (4:3)</PresentationFormat>
  <Paragraphs>282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shablon_08</vt:lpstr>
      <vt:lpstr>   Сложение положительных и отрицательных чисел   </vt:lpstr>
      <vt:lpstr>      </vt:lpstr>
      <vt:lpstr>Кемеровская область</vt:lpstr>
      <vt:lpstr>«Никогда не беритесь за последующее, не усвоив предыдущего». (И. Павлов)</vt:lpstr>
      <vt:lpstr>Устная работа.</vt:lpstr>
      <vt:lpstr> Вычислите: </vt:lpstr>
      <vt:lpstr>Угадайте корень  уравнения</vt:lpstr>
      <vt:lpstr>.  Найдите значение выражения </vt:lpstr>
      <vt:lpstr>Задание по карточкам</vt:lpstr>
      <vt:lpstr>Заполните таблицу</vt:lpstr>
      <vt:lpstr>  Замените ответы соответствующими буквами. Расшифровав слова, запишите их в тетради  </vt:lpstr>
      <vt:lpstr>Поднебесные зубья</vt:lpstr>
      <vt:lpstr>Презентация PowerPoint</vt:lpstr>
      <vt:lpstr>Решить уравнения</vt:lpstr>
      <vt:lpstr>Томская писаница</vt:lpstr>
      <vt:lpstr>Презентация PowerPoint</vt:lpstr>
      <vt:lpstr>Презентация PowerPoint</vt:lpstr>
      <vt:lpstr>Расположите в порядке возрастания числа х, у, z, выполняя действия устно</vt:lpstr>
      <vt:lpstr>Скульптура «Золотая Шория»</vt:lpstr>
      <vt:lpstr>Занимательная задача «Найти сумму всех целых чисел от – 499 до 501»</vt:lpstr>
      <vt:lpstr>   Решение. Так как сумма противоположных чисел равна 0, то – 499 + (– 498) + (– 497) + …+ 497 + 498+ 499 + 500 + 501 = = 501 + 500 + (– 499 + 499) + (– 498 + 498) + (– 497 + 497) + …+ (– 1 + 1) + 0 = = 501 + 500 + 0 = 1001.  Ответ: сумма всех целых чисел от – 499 до 501 равна 1001. </vt:lpstr>
      <vt:lpstr>Азасская пещера </vt:lpstr>
      <vt:lpstr>Какие числа нужно поставить в пустые клетки, чтобы сумма по каждой вертикали и горизонтали была равна 10? </vt:lpstr>
      <vt:lpstr>ответ</vt:lpstr>
      <vt:lpstr>Мариинск – город музей</vt:lpstr>
      <vt:lpstr>Определите, на какой высоте над уровнем моря находится город Новокузнецк Кемеровской области, если известно, что город Мариинск  расположен на 119 м ниже города Новокузнецка, а Таштагол на 201 м выше. Три высоты в сумме составляют 829 м. </vt:lpstr>
      <vt:lpstr>Ответ  249 м</vt:lpstr>
      <vt:lpstr>Проверочная работа </vt:lpstr>
      <vt:lpstr>Презентация PowerPoint</vt:lpstr>
      <vt:lpstr>ИТОГ УРОКА</vt:lpstr>
      <vt:lpstr>Мы гордимся тобой, Кузбасс! 71 год прошел не даром. Очень много ты сделал для нас, И для России ты сделал не мало. Процветай же, родная земля! Нет красивее края на свете. Я хочу, чтоб на этой Земле Жили дружно природа и дети! </vt:lpstr>
      <vt:lpstr>РЕФЛЕКСИЯ</vt:lpstr>
      <vt:lpstr>Да! Путь познания не гладок, И знаем мы со школьных лет, Загадок больше, чем разгадок, И поискам предела нет! </vt:lpstr>
      <vt:lpstr>СПАСИБО  ЗА 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положительных и отрицательных чисел</dc:title>
  <dc:creator>Оля</dc:creator>
  <dc:description>http://aida.ucoz.ru</dc:description>
  <cp:lastModifiedBy>Оля</cp:lastModifiedBy>
  <cp:revision>33</cp:revision>
  <dcterms:created xsi:type="dcterms:W3CDTF">2013-02-10T17:25:52Z</dcterms:created>
  <dcterms:modified xsi:type="dcterms:W3CDTF">2014-01-30T13:44:12Z</dcterms:modified>
</cp:coreProperties>
</file>