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7"/>
  </p:notesMasterIdLst>
  <p:sldIdLst>
    <p:sldId id="256" r:id="rId2"/>
    <p:sldId id="258" r:id="rId3"/>
    <p:sldId id="266" r:id="rId4"/>
    <p:sldId id="261" r:id="rId5"/>
    <p:sldId id="260" r:id="rId6"/>
    <p:sldId id="269" r:id="rId7"/>
    <p:sldId id="262" r:id="rId8"/>
    <p:sldId id="270" r:id="rId9"/>
    <p:sldId id="263" r:id="rId10"/>
    <p:sldId id="267" r:id="rId11"/>
    <p:sldId id="264" r:id="rId12"/>
    <p:sldId id="268" r:id="rId13"/>
    <p:sldId id="271" r:id="rId14"/>
    <p:sldId id="272" r:id="rId15"/>
    <p:sldId id="273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0" autoAdjust="0"/>
    <p:restoredTop sz="94803" autoAdjust="0"/>
  </p:normalViewPr>
  <p:slideViewPr>
    <p:cSldViewPr>
      <p:cViewPr varScale="1">
        <p:scale>
          <a:sx n="69" d="100"/>
          <a:sy n="69" d="100"/>
        </p:scale>
        <p:origin x="-85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7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9FEFD1-A1E6-41A9-9C18-2E5874637B09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268E61-F310-4742-9ADD-0C02B82F709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39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12" Type="http://schemas.openxmlformats.org/officeDocument/2006/relationships/image" Target="../media/image38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11" Type="http://schemas.openxmlformats.org/officeDocument/2006/relationships/image" Target="../media/image37.png"/><Relationship Id="rId5" Type="http://schemas.openxmlformats.org/officeDocument/2006/relationships/image" Target="../media/image31.png"/><Relationship Id="rId10" Type="http://schemas.openxmlformats.org/officeDocument/2006/relationships/image" Target="../media/image36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13" Type="http://schemas.openxmlformats.org/officeDocument/2006/relationships/image" Target="../media/image51.png"/><Relationship Id="rId3" Type="http://schemas.openxmlformats.org/officeDocument/2006/relationships/image" Target="../media/image41.png"/><Relationship Id="rId7" Type="http://schemas.openxmlformats.org/officeDocument/2006/relationships/image" Target="../media/image45.png"/><Relationship Id="rId12" Type="http://schemas.openxmlformats.org/officeDocument/2006/relationships/image" Target="../media/image50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11" Type="http://schemas.openxmlformats.org/officeDocument/2006/relationships/image" Target="../media/image49.png"/><Relationship Id="rId5" Type="http://schemas.openxmlformats.org/officeDocument/2006/relationships/image" Target="../media/image43.png"/><Relationship Id="rId10" Type="http://schemas.openxmlformats.org/officeDocument/2006/relationships/image" Target="../media/image48.png"/><Relationship Id="rId4" Type="http://schemas.openxmlformats.org/officeDocument/2006/relationships/image" Target="../media/image42.png"/><Relationship Id="rId9" Type="http://schemas.openxmlformats.org/officeDocument/2006/relationships/image" Target="../media/image4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gi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Классификация органических соединений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Учитель химии </a:t>
            </a:r>
            <a:r>
              <a:rPr lang="ru-RU" dirty="0" err="1" smtClean="0"/>
              <a:t>Головинской</a:t>
            </a:r>
            <a:r>
              <a:rPr lang="ru-RU" dirty="0" smtClean="0"/>
              <a:t> </a:t>
            </a:r>
            <a:r>
              <a:rPr lang="ru-RU" dirty="0" smtClean="0"/>
              <a:t> </a:t>
            </a:r>
            <a:r>
              <a:rPr lang="ru-RU" dirty="0" smtClean="0"/>
              <a:t>школы   Зазулина  Наталья  Владимировна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Основные классы органических соединений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609723"/>
          <a:ext cx="7239000" cy="49156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9750"/>
                <a:gridCol w="1809750"/>
                <a:gridCol w="1809750"/>
                <a:gridCol w="1809750"/>
              </a:tblGrid>
              <a:tr h="98312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Название класса соединения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Функциональная</a:t>
                      </a:r>
                      <a:r>
                        <a:rPr lang="ru-RU" sz="1400" baseline="0" dirty="0" smtClean="0"/>
                        <a:t> группа или наличие кратной связи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Пример соединения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Название соединения</a:t>
                      </a:r>
                      <a:endParaRPr lang="ru-RU" sz="1400" dirty="0"/>
                    </a:p>
                  </a:txBody>
                  <a:tcPr/>
                </a:tc>
              </a:tr>
              <a:tr h="983124">
                <a:tc>
                  <a:txBody>
                    <a:bodyPr/>
                    <a:lstStyle/>
                    <a:p>
                      <a:r>
                        <a:rPr lang="ru-RU" sz="1400" dirty="0" err="1" smtClean="0"/>
                        <a:t>Алканы</a:t>
                      </a:r>
                      <a:r>
                        <a:rPr lang="ru-RU" sz="1400" dirty="0" smtClean="0"/>
                        <a:t>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Все связи одинарные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Этан </a:t>
                      </a:r>
                      <a:endParaRPr lang="ru-RU" sz="1400" dirty="0"/>
                    </a:p>
                  </a:txBody>
                  <a:tcPr/>
                </a:tc>
              </a:tr>
              <a:tr h="983124">
                <a:tc>
                  <a:txBody>
                    <a:bodyPr/>
                    <a:lstStyle/>
                    <a:p>
                      <a:r>
                        <a:rPr lang="ru-RU" sz="1400" dirty="0" err="1" smtClean="0"/>
                        <a:t>Алкены</a:t>
                      </a:r>
                      <a:r>
                        <a:rPr lang="ru-RU" sz="1400" dirty="0" smtClean="0"/>
                        <a:t>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Одна двойная связь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/>
                        <a:t>Этен</a:t>
                      </a:r>
                      <a:r>
                        <a:rPr lang="ru-RU" sz="1400" dirty="0" smtClean="0"/>
                        <a:t> (Этилен)</a:t>
                      </a:r>
                      <a:endParaRPr lang="ru-RU" sz="1400" dirty="0"/>
                    </a:p>
                  </a:txBody>
                  <a:tcPr/>
                </a:tc>
              </a:tr>
              <a:tr h="983124">
                <a:tc>
                  <a:txBody>
                    <a:bodyPr/>
                    <a:lstStyle/>
                    <a:p>
                      <a:r>
                        <a:rPr lang="ru-RU" sz="1400" dirty="0" err="1" smtClean="0"/>
                        <a:t>Алкины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Одна тройная</a:t>
                      </a:r>
                      <a:r>
                        <a:rPr lang="ru-RU" sz="1400" baseline="0" dirty="0" smtClean="0"/>
                        <a:t> связь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/>
                        <a:t>Этин</a:t>
                      </a:r>
                      <a:r>
                        <a:rPr lang="ru-RU" sz="1400" dirty="0" smtClean="0"/>
                        <a:t> (Ацетилен)</a:t>
                      </a:r>
                      <a:endParaRPr lang="ru-RU" sz="1400" dirty="0"/>
                    </a:p>
                  </a:txBody>
                  <a:tcPr/>
                </a:tc>
              </a:tr>
              <a:tr h="983124">
                <a:tc>
                  <a:txBody>
                    <a:bodyPr/>
                    <a:lstStyle/>
                    <a:p>
                      <a:r>
                        <a:rPr lang="ru-RU" sz="1400" dirty="0" err="1" smtClean="0"/>
                        <a:t>Алкадиены</a:t>
                      </a:r>
                      <a:r>
                        <a:rPr lang="ru-RU" sz="1400" dirty="0" smtClean="0"/>
                        <a:t>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Две двойные связи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Бутадиен-1,3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068960"/>
            <a:ext cx="703816" cy="215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4149080"/>
            <a:ext cx="489660" cy="22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5013176"/>
            <a:ext cx="569065" cy="22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6021288"/>
            <a:ext cx="569065" cy="22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9992" y="5013176"/>
            <a:ext cx="80962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139952" y="5949280"/>
            <a:ext cx="1728192" cy="332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27984" y="3933056"/>
            <a:ext cx="1066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572000" y="2924944"/>
            <a:ext cx="7334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411760" y="4149080"/>
            <a:ext cx="676275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411760" y="5157192"/>
            <a:ext cx="533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411760" y="3140968"/>
            <a:ext cx="59055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7286676" cy="164305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            основные функциональные группы органических соединений                                                                                                  </a:t>
            </a:r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500034" y="1857364"/>
          <a:ext cx="7239000" cy="3931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85974"/>
                <a:gridCol w="2357454"/>
                <a:gridCol w="2695572"/>
              </a:tblGrid>
              <a:tr h="364180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              Функциональная группа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dirty="0" smtClean="0"/>
                        <a:t> Класс соединений</a:t>
                      </a:r>
                      <a:endParaRPr lang="ru-RU" dirty="0"/>
                    </a:p>
                  </a:txBody>
                  <a:tcPr/>
                </a:tc>
              </a:tr>
              <a:tr h="364180">
                <a:tc>
                  <a:txBody>
                    <a:bodyPr/>
                    <a:lstStyle/>
                    <a:p>
                      <a:r>
                        <a:rPr lang="ru-RU" dirty="0" smtClean="0"/>
                        <a:t>   Обозначение 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Название группы</a:t>
                      </a:r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6418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―</a:t>
                      </a:r>
                      <a:r>
                        <a:rPr lang="en-US" dirty="0" smtClean="0"/>
                        <a:t>Hal (F, </a:t>
                      </a:r>
                      <a:r>
                        <a:rPr lang="en-US" dirty="0" err="1" smtClean="0"/>
                        <a:t>Cl</a:t>
                      </a:r>
                      <a:r>
                        <a:rPr lang="en-US" dirty="0" smtClean="0"/>
                        <a:t>, Br, I)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Галоген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Галогенопроизводные</a:t>
                      </a:r>
                      <a:endParaRPr lang="ru-RU" dirty="0"/>
                    </a:p>
                  </a:txBody>
                  <a:tcPr/>
                </a:tc>
              </a:tr>
              <a:tr h="62858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―ОН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Гидроксильная или </a:t>
                      </a:r>
                      <a:r>
                        <a:rPr lang="ru-RU" dirty="0" err="1" smtClean="0"/>
                        <a:t>гидроксо</a:t>
                      </a:r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Спирты и фенолы</a:t>
                      </a:r>
                      <a:endParaRPr lang="ru-RU" dirty="0"/>
                    </a:p>
                  </a:txBody>
                  <a:tcPr/>
                </a:tc>
              </a:tr>
              <a:tr h="36418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― С ―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Карбонильная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Альдегиды,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 кетоны</a:t>
                      </a:r>
                      <a:endParaRPr lang="ru-RU" dirty="0"/>
                    </a:p>
                  </a:txBody>
                  <a:tcPr/>
                </a:tc>
              </a:tr>
              <a:tr h="36418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―СООН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Карбоксильная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Карбоновые кислоты</a:t>
                      </a:r>
                      <a:endParaRPr lang="ru-RU" dirty="0"/>
                    </a:p>
                  </a:txBody>
                  <a:tcPr/>
                </a:tc>
              </a:tr>
              <a:tr h="36418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―О―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Оксигруппа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Простые эфиры </a:t>
                      </a:r>
                      <a:endParaRPr lang="ru-RU" dirty="0"/>
                    </a:p>
                  </a:txBody>
                  <a:tcPr/>
                </a:tc>
              </a:tr>
              <a:tr h="36418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―СОО―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Сложноэфирная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Сложные эфиры</a:t>
                      </a:r>
                      <a:endParaRPr lang="ru-RU" dirty="0"/>
                    </a:p>
                  </a:txBody>
                  <a:tcPr/>
                </a:tc>
              </a:tr>
              <a:tr h="36418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―</a:t>
                      </a:r>
                      <a:r>
                        <a:rPr lang="en-US" dirty="0" smtClean="0"/>
                        <a:t>NO</a:t>
                      </a:r>
                      <a:r>
                        <a:rPr lang="ru-RU" sz="1200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Нитрогруппа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Нитросоединения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36418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―</a:t>
                      </a:r>
                      <a:r>
                        <a:rPr lang="en-US" dirty="0" smtClean="0"/>
                        <a:t>NH</a:t>
                      </a:r>
                      <a:r>
                        <a:rPr lang="ru-RU" sz="1200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Аминогруппа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Амины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6237312"/>
            <a:ext cx="722560" cy="509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5373216"/>
            <a:ext cx="621978" cy="621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Основные классы органических соединений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1268760"/>
          <a:ext cx="7239000" cy="54462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9750"/>
                <a:gridCol w="1809750"/>
                <a:gridCol w="1809750"/>
                <a:gridCol w="1809750"/>
              </a:tblGrid>
              <a:tr h="115212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Название класса соединения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Функциональная</a:t>
                      </a:r>
                      <a:r>
                        <a:rPr lang="ru-RU" sz="1400" baseline="0" dirty="0" smtClean="0"/>
                        <a:t> группа или наличие кратной связи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Пример соединения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Название соединения</a:t>
                      </a:r>
                      <a:endParaRPr lang="ru-RU" sz="1400" dirty="0"/>
                    </a:p>
                  </a:txBody>
                  <a:tcPr/>
                </a:tc>
              </a:tr>
              <a:tr h="71251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Спирты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Гидроксильная</a:t>
                      </a:r>
                      <a:r>
                        <a:rPr lang="ru-RU" sz="1400" baseline="0" dirty="0" smtClean="0"/>
                        <a:t>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Этанол </a:t>
                      </a:r>
                      <a:endParaRPr lang="ru-RU" sz="1400" dirty="0"/>
                    </a:p>
                  </a:txBody>
                  <a:tcPr/>
                </a:tc>
              </a:tr>
              <a:tr h="71251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Простые эфиры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/>
                        <a:t>Оксигруппа</a:t>
                      </a:r>
                      <a:r>
                        <a:rPr lang="ru-RU" sz="1400" dirty="0" smtClean="0"/>
                        <a:t>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/>
                        <a:t>Диэтиловый</a:t>
                      </a:r>
                      <a:r>
                        <a:rPr lang="ru-RU" sz="1400" dirty="0" smtClean="0"/>
                        <a:t> </a:t>
                      </a:r>
                    </a:p>
                    <a:p>
                      <a:r>
                        <a:rPr lang="ru-RU" sz="1400" dirty="0" smtClean="0"/>
                        <a:t>эфир, </a:t>
                      </a:r>
                      <a:r>
                        <a:rPr lang="ru-RU" sz="1400" dirty="0" err="1" smtClean="0"/>
                        <a:t>этоксиэтан</a:t>
                      </a:r>
                      <a:endParaRPr lang="ru-RU" sz="1400" dirty="0"/>
                    </a:p>
                  </a:txBody>
                  <a:tcPr/>
                </a:tc>
              </a:tr>
              <a:tr h="71251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Альдегиды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Карбонильная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Уксусный альдегид, </a:t>
                      </a:r>
                      <a:r>
                        <a:rPr lang="ru-RU" sz="1400" dirty="0" err="1" smtClean="0"/>
                        <a:t>этаналь</a:t>
                      </a:r>
                      <a:endParaRPr lang="ru-RU" sz="1400" dirty="0"/>
                    </a:p>
                  </a:txBody>
                  <a:tcPr/>
                </a:tc>
              </a:tr>
              <a:tr h="71251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Кетоны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Карбонильная</a:t>
                      </a:r>
                      <a:r>
                        <a:rPr lang="ru-RU" sz="1400" baseline="0" dirty="0" smtClean="0"/>
                        <a:t>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Ацетон, </a:t>
                      </a:r>
                      <a:r>
                        <a:rPr lang="ru-RU" sz="1400" dirty="0" err="1" smtClean="0"/>
                        <a:t>пропанон</a:t>
                      </a:r>
                      <a:endParaRPr lang="ru-RU" sz="1400" dirty="0"/>
                    </a:p>
                  </a:txBody>
                  <a:tcPr/>
                </a:tc>
              </a:tr>
              <a:tr h="71251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Карбоновые</a:t>
                      </a:r>
                      <a:r>
                        <a:rPr lang="ru-RU" sz="1400" baseline="0" dirty="0" smtClean="0"/>
                        <a:t> кислоты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Карбоксильная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Уксусная кислота, </a:t>
                      </a:r>
                      <a:r>
                        <a:rPr lang="ru-RU" sz="1400" dirty="0" err="1" smtClean="0"/>
                        <a:t>этановая</a:t>
                      </a:r>
                      <a:r>
                        <a:rPr lang="ru-RU" sz="1400" dirty="0" smtClean="0"/>
                        <a:t> кислота</a:t>
                      </a:r>
                      <a:endParaRPr lang="ru-RU" sz="1400" dirty="0"/>
                    </a:p>
                  </a:txBody>
                  <a:tcPr/>
                </a:tc>
              </a:tr>
              <a:tr h="71251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Сложные эфиры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/>
                        <a:t>Сложно-эфирная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Метиловый эфир уксусной кислоты, </a:t>
                      </a:r>
                      <a:r>
                        <a:rPr lang="ru-RU" sz="1400" dirty="0" err="1" smtClean="0"/>
                        <a:t>метилацетат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11760" y="2780928"/>
            <a:ext cx="464244" cy="250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55976" y="2636912"/>
            <a:ext cx="1008112" cy="189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339752" y="3573016"/>
            <a:ext cx="576064" cy="1875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139952" y="3356992"/>
            <a:ext cx="1608153" cy="189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63888" y="4581128"/>
            <a:ext cx="4191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572000" y="4653136"/>
            <a:ext cx="894581" cy="578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563888" y="3933056"/>
            <a:ext cx="529155" cy="507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427984" y="3933056"/>
            <a:ext cx="875531" cy="59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427984" y="5301208"/>
            <a:ext cx="908868" cy="588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2" name="Picture 14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283968" y="6021288"/>
            <a:ext cx="1371589" cy="617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                  Задание:</a:t>
            </a:r>
            <a:r>
              <a:rPr lang="ru-RU" sz="2800" dirty="0" smtClean="0"/>
              <a:t>                                                   к какому классу относятся соединения</a:t>
            </a:r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700808"/>
            <a:ext cx="165735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1772816"/>
            <a:ext cx="120967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80112" y="1628800"/>
            <a:ext cx="21717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35896" y="3501008"/>
            <a:ext cx="1019175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5536" y="2852936"/>
            <a:ext cx="15335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843808" y="2852936"/>
            <a:ext cx="14478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076056" y="2924944"/>
            <a:ext cx="1238250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56176" y="3573016"/>
            <a:ext cx="98107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83568" y="3573016"/>
            <a:ext cx="167640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55576" y="4293096"/>
            <a:ext cx="1095375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491880" y="4581128"/>
            <a:ext cx="1085850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940152" y="4653136"/>
            <a:ext cx="1076325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500"/>
                            </p:stCondLst>
                            <p:childTnLst>
                              <p:par>
                                <p:cTn id="5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0"/>
                            </p:stCondLst>
                            <p:childTnLst>
                              <p:par>
                                <p:cTn id="6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500"/>
                            </p:stCondLst>
                            <p:childTnLst>
                              <p:par>
                                <p:cTn id="6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Список использованной литературы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Учебник О.С.Габриелян Химия 10 класс</a:t>
            </a:r>
          </a:p>
          <a:p>
            <a:r>
              <a:rPr lang="ru-RU" dirty="0" smtClean="0"/>
              <a:t>Поурочные разработки по химии </a:t>
            </a:r>
            <a:r>
              <a:rPr lang="ru-RU" dirty="0" err="1" smtClean="0"/>
              <a:t>М.Ю.Горковенко</a:t>
            </a:r>
            <a:endParaRPr lang="ru-RU" dirty="0" smtClean="0"/>
          </a:p>
          <a:p>
            <a:r>
              <a:rPr lang="de-DE" dirty="0" smtClean="0"/>
              <a:t>http://www.xumuk.ru/rhf</a:t>
            </a:r>
            <a:r>
              <a:rPr lang="de-DE" dirty="0" smtClean="0"/>
              <a:t>/</a:t>
            </a:r>
            <a:endParaRPr lang="ru-RU" dirty="0" smtClean="0"/>
          </a:p>
          <a:p>
            <a:r>
              <a:rPr lang="de-DE" dirty="0" smtClean="0"/>
              <a:t>http://festival.1september.ru/articles/586588/</a:t>
            </a:r>
            <a:endParaRPr lang="ru-RU" dirty="0" smtClean="0"/>
          </a:p>
          <a:p>
            <a:r>
              <a:rPr lang="de-DE" dirty="0" smtClean="0"/>
              <a:t>http://festival.1september.ru/articles/630735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 rot="19359641">
            <a:off x="1002730" y="2128658"/>
            <a:ext cx="6366001" cy="2016224"/>
          </a:xfrm>
        </p:spPr>
        <p:txBody>
          <a:bodyPr>
            <a:normAutofit/>
          </a:bodyPr>
          <a:lstStyle/>
          <a:p>
            <a:r>
              <a:rPr lang="ru-RU" sz="6000" dirty="0" smtClean="0"/>
              <a:t>Спасибо за внимание</a:t>
            </a: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9000"/>
                            </p:stCondLst>
                            <p:childTnLst>
                              <p:par>
                                <p:cTn id="13" presetID="33" presetClass="emph" presetSubtype="0" fill="remove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14" dur="25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>
                                      <p:cBhvr>
                                        <p:cTn id="15" dur="25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8" dur="25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D:\наташа\143254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4005064"/>
            <a:ext cx="2504678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Способы классификации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По характеру углеродного скелета</a:t>
            </a:r>
          </a:p>
          <a:p>
            <a:pPr>
              <a:buNone/>
            </a:pPr>
            <a:r>
              <a:rPr lang="en-US" dirty="0" smtClean="0"/>
              <a:t> - </a:t>
            </a:r>
            <a:r>
              <a:rPr lang="en-US" sz="3200" dirty="0" smtClean="0"/>
              <a:t>C – C – C – C -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По виду функциональной группы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3356992"/>
            <a:ext cx="1512937" cy="1041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4048" y="4653136"/>
            <a:ext cx="1498649" cy="1105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Прямоугольник 36"/>
          <p:cNvSpPr/>
          <p:nvPr/>
        </p:nvSpPr>
        <p:spPr>
          <a:xfrm>
            <a:off x="2195736" y="3284984"/>
            <a:ext cx="1872208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5652120" y="4941168"/>
            <a:ext cx="1872208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3419872" y="4941168"/>
            <a:ext cx="1872208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6372200" y="3284984"/>
            <a:ext cx="1728192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4283968" y="3284984"/>
            <a:ext cx="1728192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251520" y="3284984"/>
            <a:ext cx="1728192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4788024" y="2060848"/>
            <a:ext cx="1512168" cy="5040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755576" y="2132856"/>
            <a:ext cx="2160240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dirty="0" smtClean="0"/>
          </a:p>
          <a:p>
            <a:r>
              <a:rPr lang="ru-RU" dirty="0" smtClean="0"/>
              <a:t>Ациклические</a:t>
            </a:r>
            <a:endParaRPr lang="ru-RU" dirty="0" smtClean="0"/>
          </a:p>
          <a:p>
            <a:r>
              <a:rPr lang="ru-RU" dirty="0" smtClean="0"/>
              <a:t>(алифатические</a:t>
            </a:r>
            <a:r>
              <a:rPr lang="ru-RU" dirty="0" smtClean="0"/>
              <a:t>)</a:t>
            </a:r>
          </a:p>
          <a:p>
            <a:pPr algn="ctr"/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2339752" y="1340768"/>
            <a:ext cx="3168352" cy="43204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 характеру  углеродного скелета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2411760" y="1412776"/>
            <a:ext cx="30251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Органические соединения</a:t>
            </a:r>
            <a:endParaRPr lang="ru-RU" dirty="0"/>
          </a:p>
        </p:txBody>
      </p:sp>
      <p:sp>
        <p:nvSpPr>
          <p:cNvPr id="33" name="TextBox 32"/>
          <p:cNvSpPr txBox="1"/>
          <p:nvPr/>
        </p:nvSpPr>
        <p:spPr>
          <a:xfrm>
            <a:off x="4355976" y="2132856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Циклические   </a:t>
            </a:r>
            <a:endParaRPr lang="ru-RU" dirty="0"/>
          </a:p>
        </p:txBody>
      </p:sp>
      <p:sp>
        <p:nvSpPr>
          <p:cNvPr id="34" name="TextBox 33"/>
          <p:cNvSpPr txBox="1"/>
          <p:nvPr/>
        </p:nvSpPr>
        <p:spPr>
          <a:xfrm>
            <a:off x="251520" y="3284984"/>
            <a:ext cx="1728192" cy="648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Предельные</a:t>
            </a:r>
          </a:p>
          <a:p>
            <a:r>
              <a:rPr lang="ru-RU" dirty="0" smtClean="0"/>
              <a:t>(насыщенные)</a:t>
            </a:r>
            <a:endParaRPr lang="ru-RU" dirty="0"/>
          </a:p>
        </p:txBody>
      </p:sp>
      <p:sp>
        <p:nvSpPr>
          <p:cNvPr id="35" name="TextBox 34"/>
          <p:cNvSpPr txBox="1"/>
          <p:nvPr/>
        </p:nvSpPr>
        <p:spPr>
          <a:xfrm>
            <a:off x="2123728" y="3284984"/>
            <a:ext cx="2016224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Непредельные</a:t>
            </a:r>
          </a:p>
          <a:p>
            <a:r>
              <a:rPr lang="ru-RU" dirty="0" smtClean="0"/>
              <a:t>(ненасыщенные)</a:t>
            </a:r>
            <a:endParaRPr lang="ru-RU" dirty="0"/>
          </a:p>
        </p:txBody>
      </p:sp>
      <p:sp>
        <p:nvSpPr>
          <p:cNvPr id="36" name="TextBox 35"/>
          <p:cNvSpPr txBox="1"/>
          <p:nvPr/>
        </p:nvSpPr>
        <p:spPr>
          <a:xfrm>
            <a:off x="4716016" y="37170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38" name="TextBox 37"/>
          <p:cNvSpPr txBox="1"/>
          <p:nvPr/>
        </p:nvSpPr>
        <p:spPr>
          <a:xfrm>
            <a:off x="4355976" y="3284984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Карбо-</a:t>
            </a:r>
          </a:p>
          <a:p>
            <a:r>
              <a:rPr lang="ru-RU" dirty="0" smtClean="0"/>
              <a:t>циклические</a:t>
            </a:r>
            <a:endParaRPr lang="ru-RU" dirty="0"/>
          </a:p>
        </p:txBody>
      </p:sp>
      <p:sp>
        <p:nvSpPr>
          <p:cNvPr id="40" name="TextBox 39"/>
          <p:cNvSpPr txBox="1"/>
          <p:nvPr/>
        </p:nvSpPr>
        <p:spPr>
          <a:xfrm>
            <a:off x="6300192" y="3284984"/>
            <a:ext cx="1800200" cy="648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Гетеро-</a:t>
            </a:r>
          </a:p>
          <a:p>
            <a:r>
              <a:rPr lang="ru-RU" dirty="0" smtClean="0"/>
              <a:t>циклические   </a:t>
            </a:r>
            <a:endParaRPr lang="ru-RU" dirty="0"/>
          </a:p>
        </p:txBody>
      </p:sp>
      <p:sp>
        <p:nvSpPr>
          <p:cNvPr id="41" name="TextBox 40"/>
          <p:cNvSpPr txBox="1"/>
          <p:nvPr/>
        </p:nvSpPr>
        <p:spPr>
          <a:xfrm>
            <a:off x="3347864" y="4941168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Алициклические</a:t>
            </a:r>
            <a:endParaRPr lang="ru-RU" dirty="0"/>
          </a:p>
        </p:txBody>
      </p:sp>
      <p:sp>
        <p:nvSpPr>
          <p:cNvPr id="42" name="TextBox 41"/>
          <p:cNvSpPr txBox="1"/>
          <p:nvPr/>
        </p:nvSpPr>
        <p:spPr>
          <a:xfrm flipH="1">
            <a:off x="5652120" y="4941168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Ароматические</a:t>
            </a:r>
            <a:endParaRPr lang="ru-RU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6948264" y="1844824"/>
            <a:ext cx="9144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4" name="Прямая со стрелкой 53"/>
          <p:cNvCxnSpPr/>
          <p:nvPr/>
        </p:nvCxnSpPr>
        <p:spPr>
          <a:xfrm>
            <a:off x="4139952" y="1772816"/>
            <a:ext cx="1008112" cy="3600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60" name="Прямая со стрелкой 59"/>
          <p:cNvCxnSpPr/>
          <p:nvPr/>
        </p:nvCxnSpPr>
        <p:spPr>
          <a:xfrm flipH="1">
            <a:off x="2411760" y="1772816"/>
            <a:ext cx="1080120" cy="2880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69" name="Прямая со стрелкой 68"/>
          <p:cNvCxnSpPr/>
          <p:nvPr/>
        </p:nvCxnSpPr>
        <p:spPr>
          <a:xfrm flipH="1">
            <a:off x="1187624" y="2636912"/>
            <a:ext cx="432048" cy="6480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73" name="Прямая со стрелкой 72"/>
          <p:cNvCxnSpPr/>
          <p:nvPr/>
        </p:nvCxnSpPr>
        <p:spPr>
          <a:xfrm>
            <a:off x="1691680" y="2636912"/>
            <a:ext cx="1224136" cy="6480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78" name="Прямая со стрелкой 77"/>
          <p:cNvCxnSpPr/>
          <p:nvPr/>
        </p:nvCxnSpPr>
        <p:spPr>
          <a:xfrm>
            <a:off x="6012160" y="2996952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 стрелкой 80"/>
          <p:cNvCxnSpPr>
            <a:endCxn id="38" idx="0"/>
          </p:cNvCxnSpPr>
          <p:nvPr/>
        </p:nvCxnSpPr>
        <p:spPr>
          <a:xfrm flipH="1">
            <a:off x="5148064" y="2492896"/>
            <a:ext cx="432048" cy="7920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85" name="Прямая со стрелкой 84"/>
          <p:cNvCxnSpPr/>
          <p:nvPr/>
        </p:nvCxnSpPr>
        <p:spPr>
          <a:xfrm>
            <a:off x="5796136" y="2492896"/>
            <a:ext cx="936104" cy="7920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90" name="Прямая со стрелкой 89"/>
          <p:cNvCxnSpPr/>
          <p:nvPr/>
        </p:nvCxnSpPr>
        <p:spPr>
          <a:xfrm>
            <a:off x="5004048" y="3933056"/>
            <a:ext cx="1440160" cy="100811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 стрелкой 93"/>
          <p:cNvCxnSpPr/>
          <p:nvPr/>
        </p:nvCxnSpPr>
        <p:spPr>
          <a:xfrm flipH="1">
            <a:off x="4211960" y="3933056"/>
            <a:ext cx="720080" cy="100811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500"/>
                            </p:stCondLst>
                            <p:childTnLst>
                              <p:par>
                                <p:cTn id="5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/>
      <p:bldP spid="33" grpId="0"/>
      <p:bldP spid="34" grpId="0"/>
      <p:bldP spid="35" grpId="0" animBg="1"/>
      <p:bldP spid="38" grpId="0"/>
      <p:bldP spid="40" grpId="0"/>
      <p:bldP spid="41" grpId="0"/>
      <p:bldP spid="4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 характеру  углеродного скелета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Ациклические – соединения с открытой, незамкнутой цепью углеродного скелета</a:t>
            </a:r>
          </a:p>
          <a:p>
            <a:pPr>
              <a:buNone/>
            </a:pPr>
            <a:r>
              <a:rPr lang="ru-RU" dirty="0" smtClean="0"/>
              <a:t> - С – С – С – С -  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Циклические – соединения с замкнутой цепью атомов углерода</a:t>
            </a:r>
          </a:p>
        </p:txBody>
      </p:sp>
      <p:pic>
        <p:nvPicPr>
          <p:cNvPr id="2050" name="Picture 2" descr="http://www.xumuk.ru/rhfr/143254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3717032"/>
            <a:ext cx="1885950" cy="9810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274892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Ациклические </a:t>
            </a:r>
            <a:br>
              <a:rPr lang="ru-RU" dirty="0" smtClean="0"/>
            </a:br>
            <a:r>
              <a:rPr lang="ru-RU" dirty="0" smtClean="0"/>
              <a:t>(или алифатические) соединения - </a:t>
            </a:r>
            <a:r>
              <a:rPr lang="ru-RU" sz="2400" dirty="0" smtClean="0"/>
              <a:t>это соединения с открытой незамкнутой цепью углеродных атомов, которая может быть как прямой, так и разветвленной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half" idx="1"/>
          </p:nvPr>
        </p:nvSpPr>
        <p:spPr>
          <a:xfrm>
            <a:off x="467544" y="3284984"/>
            <a:ext cx="3510096" cy="2841179"/>
          </a:xfrm>
        </p:spPr>
        <p:txBody>
          <a:bodyPr/>
          <a:lstStyle/>
          <a:p>
            <a:r>
              <a:rPr lang="ru-RU" dirty="0" smtClean="0"/>
              <a:t>Прямая цепь углеродных атомов</a:t>
            </a:r>
          </a:p>
          <a:p>
            <a:pPr>
              <a:buNone/>
            </a:pPr>
            <a:r>
              <a:rPr lang="ru-RU" dirty="0" smtClean="0"/>
              <a:t>   - С – С – С- </a:t>
            </a:r>
          </a:p>
          <a:p>
            <a:pPr>
              <a:buNone/>
            </a:pPr>
            <a:r>
              <a:rPr lang="ru-RU" dirty="0" smtClean="0"/>
              <a:t>   - С – С = С -</a:t>
            </a:r>
            <a:endParaRPr lang="ru-RU" dirty="0"/>
          </a:p>
        </p:txBody>
      </p:sp>
      <p:sp>
        <p:nvSpPr>
          <p:cNvPr id="10" name="Содержимое 9"/>
          <p:cNvSpPr>
            <a:spLocks noGrp="1"/>
          </p:cNvSpPr>
          <p:nvPr>
            <p:ph sz="half" idx="2"/>
          </p:nvPr>
        </p:nvSpPr>
        <p:spPr>
          <a:xfrm>
            <a:off x="4178808" y="3284984"/>
            <a:ext cx="3520440" cy="2841179"/>
          </a:xfrm>
        </p:spPr>
        <p:txBody>
          <a:bodyPr/>
          <a:lstStyle/>
          <a:p>
            <a:r>
              <a:rPr lang="ru-RU" dirty="0" smtClean="0"/>
              <a:t>Разветвленная цепь атомов углерода</a:t>
            </a:r>
          </a:p>
          <a:p>
            <a:pPr>
              <a:buNone/>
            </a:pPr>
            <a:r>
              <a:rPr lang="ru-RU" dirty="0" smtClean="0"/>
              <a:t>  - С – С – С – С – </a:t>
            </a:r>
          </a:p>
          <a:p>
            <a:pPr>
              <a:buNone/>
            </a:pPr>
            <a:r>
              <a:rPr lang="ru-RU" dirty="0" smtClean="0"/>
              <a:t>               С</a:t>
            </a:r>
            <a:endParaRPr lang="ru-RU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5940152" y="515719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5940152" y="5085184"/>
            <a:ext cx="0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build="p"/>
      <p:bldP spid="10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Органические вещества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Насыщенные</a:t>
            </a:r>
          </a:p>
          <a:p>
            <a:pPr>
              <a:buNone/>
            </a:pPr>
            <a:r>
              <a:rPr lang="ru-RU" dirty="0" smtClean="0"/>
              <a:t>(предельные)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Ненасыщенные</a:t>
            </a:r>
          </a:p>
          <a:p>
            <a:pPr>
              <a:buNone/>
            </a:pPr>
            <a:r>
              <a:rPr lang="ru-RU" dirty="0" smtClean="0"/>
              <a:t>(непредельные)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4077072"/>
            <a:ext cx="1584175" cy="1114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3717032"/>
            <a:ext cx="1656184" cy="981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6" y="5229200"/>
            <a:ext cx="1584176" cy="606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Прямая со стрелкой 13"/>
          <p:cNvCxnSpPr/>
          <p:nvPr/>
        </p:nvCxnSpPr>
        <p:spPr>
          <a:xfrm flipH="1">
            <a:off x="1907704" y="1412776"/>
            <a:ext cx="1800200" cy="72008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7" idx="2"/>
          </p:cNvCxnSpPr>
          <p:nvPr/>
        </p:nvCxnSpPr>
        <p:spPr>
          <a:xfrm>
            <a:off x="4078224" y="1463040"/>
            <a:ext cx="1573896" cy="7418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Циклические соединения </a:t>
            </a:r>
            <a:r>
              <a:rPr lang="ru-RU" sz="2400" dirty="0" smtClean="0"/>
              <a:t>– это  соединения, в которых углеродные атомы образуют цикл или замкнутую цепь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79512" y="1772816"/>
            <a:ext cx="4392488" cy="4608512"/>
          </a:xfrm>
        </p:spPr>
        <p:txBody>
          <a:bodyPr/>
          <a:lstStyle/>
          <a:p>
            <a:r>
              <a:rPr lang="ru-RU" dirty="0" smtClean="0"/>
              <a:t>Карбоциклические содержат в циклах только атомы углерода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2000" dirty="0" smtClean="0"/>
              <a:t>Алициклические  Ароматические</a:t>
            </a:r>
          </a:p>
          <a:p>
            <a:pPr>
              <a:buNone/>
            </a:pPr>
            <a:r>
              <a:rPr lang="ru-RU" sz="2000" dirty="0" smtClean="0"/>
              <a:t>   соединения           </a:t>
            </a:r>
            <a:r>
              <a:rPr lang="ru-RU" sz="2000" dirty="0" err="1" smtClean="0"/>
              <a:t>соединения</a:t>
            </a:r>
            <a:endParaRPr lang="ru-RU" sz="2000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>
          <a:xfrm>
            <a:off x="4427984" y="1628800"/>
            <a:ext cx="3744416" cy="4525963"/>
          </a:xfrm>
        </p:spPr>
        <p:txBody>
          <a:bodyPr/>
          <a:lstStyle/>
          <a:p>
            <a:r>
              <a:rPr lang="ru-RU" dirty="0" smtClean="0"/>
              <a:t>Гетероциклические</a:t>
            </a:r>
          </a:p>
          <a:p>
            <a:pPr>
              <a:buNone/>
            </a:pPr>
            <a:r>
              <a:rPr lang="ru-RU" dirty="0" smtClean="0"/>
              <a:t>    соединения – содержат циклы, в состав которых входят другие атомы (</a:t>
            </a:r>
            <a:r>
              <a:rPr lang="ru-RU" dirty="0" err="1" smtClean="0"/>
              <a:t>гетероатомы</a:t>
            </a:r>
            <a:r>
              <a:rPr lang="ru-RU" dirty="0" smtClean="0"/>
              <a:t>) –О,</a:t>
            </a:r>
            <a:r>
              <a:rPr lang="en-US" dirty="0" smtClean="0"/>
              <a:t>N,S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ru-RU" dirty="0" smtClean="0"/>
              <a:t> </a:t>
            </a:r>
            <a:endParaRPr lang="ru-RU" dirty="0"/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2483768" y="3068960"/>
            <a:ext cx="864096" cy="5760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H="1">
            <a:off x="1115616" y="3068960"/>
            <a:ext cx="936104" cy="6480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pic>
        <p:nvPicPr>
          <p:cNvPr id="17410" name="Picture 2" descr="http://www.xumuk.ru/rhfr/143254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4653136"/>
            <a:ext cx="1885950" cy="1152128"/>
          </a:xfrm>
          <a:prstGeom prst="rect">
            <a:avLst/>
          </a:prstGeom>
          <a:noFill/>
        </p:spPr>
      </p:pic>
      <p:pic>
        <p:nvPicPr>
          <p:cNvPr id="22" name="Рисунок 21" descr="http://www.xumuk.ru/rhfr/143258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2411753" y="4653136"/>
            <a:ext cx="2160241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Рисунок 22" descr="http://www.xumuk.ru/rhfr/143259.gif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0800000">
            <a:off x="4788018" y="5229199"/>
            <a:ext cx="3038475" cy="1008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5013176"/>
            <a:ext cx="1028700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Задание: </a:t>
            </a:r>
            <a:r>
              <a:rPr lang="ru-RU" sz="2800" dirty="0" smtClean="0"/>
              <a:t>определить к какому классу относится данное соединение</a:t>
            </a:r>
            <a:endParaRPr lang="ru-RU" sz="2800" dirty="0"/>
          </a:p>
        </p:txBody>
      </p:sp>
      <p:pic>
        <p:nvPicPr>
          <p:cNvPr id="2056" name="Picture 8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3491880" y="2852936"/>
            <a:ext cx="4145006" cy="588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88224" y="4437112"/>
            <a:ext cx="1162050" cy="172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1772816"/>
            <a:ext cx="2328259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99592" y="2348880"/>
            <a:ext cx="1656184" cy="446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67544" y="3789040"/>
            <a:ext cx="3912480" cy="45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275856" y="4509120"/>
            <a:ext cx="2228850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Классификация по функциональным группам</a:t>
            </a:r>
            <a:endParaRPr lang="ru-RU" dirty="0"/>
          </a:p>
        </p:txBody>
      </p:sp>
      <p:sp>
        <p:nvSpPr>
          <p:cNvPr id="15" name="Содержимое 14"/>
          <p:cNvSpPr>
            <a:spLocks noGrp="1"/>
          </p:cNvSpPr>
          <p:nvPr>
            <p:ph idx="1"/>
          </p:nvPr>
        </p:nvSpPr>
        <p:spPr>
          <a:xfrm>
            <a:off x="457200" y="2492896"/>
            <a:ext cx="7239000" cy="3962840"/>
          </a:xfrm>
        </p:spPr>
        <p:txBody>
          <a:bodyPr/>
          <a:lstStyle/>
          <a:p>
            <a:r>
              <a:rPr lang="ru-RU" dirty="0" smtClean="0"/>
              <a:t>Функциональная группа –это группа атомов, определяющая химические свойства соединения и принадлежность его к определенному классу органических  соединений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881</TotalTime>
  <Words>419</Words>
  <Application>Microsoft Office PowerPoint</Application>
  <PresentationFormat>Экран (4:3)</PresentationFormat>
  <Paragraphs>129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Изящная</vt:lpstr>
      <vt:lpstr>Классификация органических соединений</vt:lpstr>
      <vt:lpstr>Способы классификации</vt:lpstr>
      <vt:lpstr>По характеру  углеродного скелета</vt:lpstr>
      <vt:lpstr>По характеру  углеродного скелета</vt:lpstr>
      <vt:lpstr>Ациклические  (или алифатические) соединения - это соединения с открытой незамкнутой цепью углеродных атомов, которая может быть как прямой, так и разветвленной</vt:lpstr>
      <vt:lpstr>Органические вещества</vt:lpstr>
      <vt:lpstr>Циклические соединения – это  соединения, в которых углеродные атомы образуют цикл или замкнутую цепь</vt:lpstr>
      <vt:lpstr>Задание: определить к какому классу относится данное соединение</vt:lpstr>
      <vt:lpstr>Классификация по функциональным группам</vt:lpstr>
      <vt:lpstr>Основные классы органических соединений</vt:lpstr>
      <vt:lpstr>              основные функциональные группы органических соединений                                                                                                  </vt:lpstr>
      <vt:lpstr>Основные классы органических соединений</vt:lpstr>
      <vt:lpstr>                   Задание:                                                   к какому классу относятся соединения</vt:lpstr>
      <vt:lpstr>Список использованной литературы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Классификация органических соединений</dc:title>
  <dc:creator>user</dc:creator>
  <cp:lastModifiedBy>user</cp:lastModifiedBy>
  <cp:revision>93</cp:revision>
  <dcterms:created xsi:type="dcterms:W3CDTF">2014-01-10T16:09:38Z</dcterms:created>
  <dcterms:modified xsi:type="dcterms:W3CDTF">2014-01-30T20:48:07Z</dcterms:modified>
</cp:coreProperties>
</file>