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</p:sldMasterIdLst>
  <p:notesMasterIdLst>
    <p:notesMasterId r:id="rId40"/>
  </p:notesMasterIdLst>
  <p:handoutMasterIdLst>
    <p:handoutMasterId r:id="rId41"/>
  </p:handoutMasterIdLst>
  <p:sldIdLst>
    <p:sldId id="298" r:id="rId4"/>
    <p:sldId id="256" r:id="rId5"/>
    <p:sldId id="257" r:id="rId6"/>
    <p:sldId id="292" r:id="rId7"/>
    <p:sldId id="260" r:id="rId8"/>
    <p:sldId id="259" r:id="rId9"/>
    <p:sldId id="266" r:id="rId10"/>
    <p:sldId id="264" r:id="rId11"/>
    <p:sldId id="261" r:id="rId12"/>
    <p:sldId id="295" r:id="rId13"/>
    <p:sldId id="267" r:id="rId14"/>
    <p:sldId id="268" r:id="rId15"/>
    <p:sldId id="285" r:id="rId16"/>
    <p:sldId id="293" r:id="rId17"/>
    <p:sldId id="270" r:id="rId18"/>
    <p:sldId id="291" r:id="rId19"/>
    <p:sldId id="269" r:id="rId20"/>
    <p:sldId id="272" r:id="rId21"/>
    <p:sldId id="287" r:id="rId22"/>
    <p:sldId id="275" r:id="rId23"/>
    <p:sldId id="276" r:id="rId24"/>
    <p:sldId id="277" r:id="rId25"/>
    <p:sldId id="286" r:id="rId26"/>
    <p:sldId id="289" r:id="rId27"/>
    <p:sldId id="282" r:id="rId28"/>
    <p:sldId id="278" r:id="rId29"/>
    <p:sldId id="280" r:id="rId30"/>
    <p:sldId id="281" r:id="rId31"/>
    <p:sldId id="288" r:id="rId32"/>
    <p:sldId id="290" r:id="rId33"/>
    <p:sldId id="273" r:id="rId34"/>
    <p:sldId id="263" r:id="rId35"/>
    <p:sldId id="283" r:id="rId36"/>
    <p:sldId id="274" r:id="rId37"/>
    <p:sldId id="258" r:id="rId38"/>
    <p:sldId id="296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FF1"/>
    <a:srgbClr val="FEF7E6"/>
    <a:srgbClr val="FEFAF0"/>
    <a:srgbClr val="EFFFEF"/>
    <a:srgbClr val="E5FFED"/>
    <a:srgbClr val="EFFFF4"/>
    <a:srgbClr val="F7FFF7"/>
    <a:srgbClr val="E1FFE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86"/>
    </p:cViewPr>
  </p:sorterViewPr>
  <p:notesViewPr>
    <p:cSldViewPr>
      <p:cViewPr varScale="1">
        <p:scale>
          <a:sx n="64" d="100"/>
          <a:sy n="64" d="100"/>
        </p:scale>
        <p:origin x="-3144" y="-77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028CDE1-4FEF-41AD-930B-B0B3265A6775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44A0B4C-9361-4048-9D9B-719463AD3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7132670-8B19-416E-A52A-973B5D274DAC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86D7D1-0904-4F11-9F27-C3A6ECD3C4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42D22-7AF2-4AE0-8880-5342A2628DB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</a:pPr>
            <a:r>
              <a:rPr lang="ru-RU" sz="900" b="1" smtClean="0"/>
              <a:t>Использование таймера PowerPoint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</a:pPr>
            <a:endParaRPr lang="ru-RU" sz="900" b="1" smtClean="0"/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</a:pPr>
            <a:r>
              <a:rPr lang="ru-RU" sz="900" smtClean="0"/>
              <a:t>На этом слайде PowerPoint с помощью соответствующих изображений, специальной анимации и средств хронометража создается таймер с обратным отсчетом времени, который можно вставить в любую презентацию. При открытии шаблона таймер устанавливается на 00:00. При запуске презентации таймер переводится на правильное время и начинает отсчитывать время с интервалом в 1 минуту, пока не дойдет до 1 минуты. С этого момента обратный отсчет продолжается с 30-секундным интервалом до 00:00.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</a:pPr>
            <a:endParaRPr lang="ru-RU" sz="900" smtClean="0"/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</a:pPr>
            <a:r>
              <a:rPr lang="ru-RU" sz="900" b="1" smtClean="0"/>
              <a:t>Чтобы вставить слайд в презентацию 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</a:pPr>
            <a:endParaRPr lang="ru-RU" sz="900" b="1" smtClean="0"/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ru-RU" sz="1000" smtClean="0"/>
              <a:t>Сохраните этот шаблон на компьютере в виде файла презентации (.ppt). 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ru-RU" sz="1000" smtClean="0"/>
              <a:t>Откройте презентацию, которая будет содержать этот таймер. 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ru-RU" sz="1000" smtClean="0"/>
              <a:t>На вкладке </a:t>
            </a:r>
            <a:r>
              <a:rPr lang="ru-RU" sz="1000" b="1" smtClean="0"/>
              <a:t>Слайды</a:t>
            </a:r>
            <a:r>
              <a:rPr lang="ru-RU" sz="1000" smtClean="0"/>
              <a:t> установите указатель после слайда, который должен предшествовать таймеру. (Не выбирайте сам слайд. Курсор должен располагаться между слайдами.) 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ru-RU" sz="1000" smtClean="0"/>
              <a:t>Выберите в меню </a:t>
            </a:r>
            <a:r>
              <a:rPr lang="ru-RU" sz="1000" b="1" smtClean="0"/>
              <a:t>Вставка</a:t>
            </a:r>
            <a:r>
              <a:rPr lang="ru-RU" sz="1000" smtClean="0"/>
              <a:t> команду </a:t>
            </a:r>
            <a:r>
              <a:rPr lang="ru-RU" sz="1000" b="1" smtClean="0"/>
              <a:t>Слайды из файлов</a:t>
            </a:r>
            <a:r>
              <a:rPr lang="ru-RU" sz="1000" smtClean="0"/>
              <a:t>. 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ru-RU" sz="1000" smtClean="0"/>
              <a:t>В диалоговом окне </a:t>
            </a:r>
            <a:r>
              <a:rPr lang="ru-RU" sz="1000" b="1" smtClean="0"/>
              <a:t>Поиск слайдов</a:t>
            </a:r>
            <a:r>
              <a:rPr lang="ru-RU" sz="1000" smtClean="0"/>
              <a:t> откройте вкладку </a:t>
            </a:r>
            <a:r>
              <a:rPr lang="ru-RU" sz="1000" b="1" smtClean="0"/>
              <a:t>Поиск презентации</a:t>
            </a:r>
            <a:r>
              <a:rPr lang="ru-RU" sz="1000" smtClean="0"/>
              <a:t>. 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ru-RU" sz="1000" smtClean="0"/>
              <a:t>Нажмите кнопку </a:t>
            </a:r>
            <a:r>
              <a:rPr lang="ru-RU" sz="1000" b="1" smtClean="0"/>
              <a:t>Обзор</a:t>
            </a:r>
            <a:r>
              <a:rPr lang="ru-RU" sz="1000" smtClean="0"/>
              <a:t>, найдите и выберите презентацию с таймером, а затем нажмите кнопку </a:t>
            </a:r>
            <a:r>
              <a:rPr lang="ru-RU" sz="1000" b="1" smtClean="0"/>
              <a:t>Открыть</a:t>
            </a:r>
            <a:r>
              <a:rPr lang="ru-RU" sz="1000" smtClean="0"/>
              <a:t>. 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ru-RU" sz="1000" smtClean="0"/>
              <a:t>В диалоговом окне </a:t>
            </a:r>
            <a:r>
              <a:rPr lang="ru-RU" sz="1000" b="1" smtClean="0"/>
              <a:t>Слайды из файлов</a:t>
            </a:r>
            <a:r>
              <a:rPr lang="ru-RU" sz="1000" smtClean="0"/>
              <a:t> выберите слайд с таймером. 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ru-RU" sz="1000" smtClean="0"/>
              <a:t>Установите флажок </a:t>
            </a:r>
            <a:r>
              <a:rPr lang="ru-RU" sz="1000" b="1" smtClean="0"/>
              <a:t>Сохранить исходное форматирование</a:t>
            </a:r>
            <a:r>
              <a:rPr lang="ru-RU" sz="1000" smtClean="0"/>
              <a:t>. Если этого не сделать, скопированный слайд унаследует оформление слайда, предшествующего ему в презентации. 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ru-RU" sz="1000" smtClean="0"/>
              <a:t>Нажмите кнопку </a:t>
            </a:r>
            <a:r>
              <a:rPr lang="ru-RU" sz="1000" b="1" smtClean="0"/>
              <a:t>Вставить</a:t>
            </a:r>
            <a:r>
              <a:rPr lang="ru-RU" sz="1000" smtClean="0"/>
              <a:t>. </a:t>
            </a:r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ru-RU" sz="1000" smtClean="0"/>
              <a:t>Нажмите кнопку </a:t>
            </a:r>
            <a:r>
              <a:rPr lang="ru-RU" sz="1000" b="1" smtClean="0"/>
              <a:t>Закрыть</a:t>
            </a:r>
            <a:r>
              <a:rPr lang="ru-RU" sz="1000" smtClean="0"/>
              <a:t>.</a:t>
            </a:r>
            <a:endParaRPr lang="ru-RU" sz="900" smtClean="0"/>
          </a:p>
          <a:p>
            <a:pPr marL="228600" indent="-228600" eaLnBrk="1" hangingPunct="1">
              <a:lnSpc>
                <a:spcPct val="90000"/>
              </a:lnSpc>
              <a:spcBef>
                <a:spcPct val="0"/>
              </a:spcBef>
            </a:pPr>
            <a:endParaRPr lang="ru-RU" sz="9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4353A-EF5C-4FB3-881F-74BF79172FCA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B5421-5572-4E34-AC30-2EA9D8ABBF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0427E-C8E7-4980-BA8A-9A79D3EAA5D2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3F0CB-FCBF-4F6B-9C9D-C984332FC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D3FA9-6FA2-4D62-867E-DEAAF3B454F6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E7881-7BAB-445E-A255-9DA271222A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95D98-DD57-4B40-9036-AC93BF3B1BFA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10509-B6B5-44E4-B8B8-0E6A81239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6983F-63CD-47EA-BA87-D9D6B01474D4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6E60E-CA6F-4A66-8B16-088FE6925B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C9A4C-8D73-40BE-9859-8EC98B24CBB9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DB630-C270-43A2-90D6-E1F3B0022A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9BE9D-5082-439F-B8CB-F13F7CF343AC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D1D38-1CB3-44D7-99C9-DE405F839A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bg2">
                    <a:lumMod val="50000"/>
                  </a:schemeClr>
                </a:solidFill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D39DB-8672-4B4E-B3D9-18F34EEC3D56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D0AEE-7F62-4516-B2FD-9D114813B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EAE97-3F33-4F1A-9991-00EF25E94B15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CC9D3-9708-4730-904B-34636B987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F14D3-394A-43CB-ADF9-189C8ECFE3DE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85A94-22E7-422B-A19D-66C85B935C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AFB55-ABDF-4962-AA3F-9EFD6F565AA7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A0138-FAA5-4014-91C8-2CF4D71875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B5CC8-B546-4238-A9EF-0BA0F54F0F67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6611A-2EE5-4472-8155-EBDF22E799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EC947-0E1A-40A1-BD5C-BFE027087362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3AFEF-0931-4C35-9F9D-9CBAAE18D5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3F0F8-B32E-4C36-B5BE-34B2FC601343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559E0-A076-4A39-9A34-8904A3C357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9278D-A381-46D7-BC24-128A7DDAA516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CC968-CE95-4BC4-9E81-642C92A832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22A0E-8A34-4A0D-9C5F-655D1FB1F087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0A61F-B919-43AC-99AC-3612D7E7A1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261C4-0846-47E0-A862-D8C8C60F71F9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9E491-34E4-49EB-A614-41BDDCBE8A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C4FA1-F315-47CE-998D-769A9D0D499B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2CE76-9D97-4672-B4C8-14E62AF78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240A4-863F-4D59-8188-6E43710EBA70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601F8-1C41-443A-A4EC-33D5A8FA15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bg2">
                    <a:lumMod val="50000"/>
                  </a:schemeClr>
                </a:solidFill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3A99C-3104-4614-B140-B54766297688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89FC1-E3BD-4874-AAA4-63FA319C4B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275E5-7133-4F0C-B01E-A4F53FAC3845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90CED-A3BF-4064-B651-F159898E33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15354-2FAA-49EA-8787-05F830D67273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2B376-BDB2-4AA2-BFE3-70F1666C2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C366F-2B90-4241-9116-4640BE76729A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B06FB-0EC6-4BC7-895F-E5224FA681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45C16-D44C-45A2-A8C1-010779024847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DABC8-CE1E-4C58-B0E7-7AB875E965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AB47E-507D-4AFB-92B0-03F4EB98A3B8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0232C-039C-4DB4-90C8-CC31B549CB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D6BA5-2847-4B9A-B1D6-4D4DF2BCAF6A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CA4BE-C14F-47B8-B03E-FDD268E39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5F2C-D410-4C82-BBA5-61699432CFE1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9B223-A517-4D11-A303-22C99619E4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62CA0-E1E1-4647-A077-F039A673BFB0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B8FD9-9B1A-4704-9A89-FF01C4497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bg2">
                    <a:lumMod val="50000"/>
                  </a:schemeClr>
                </a:solidFill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FAD8C-A7F4-4698-A310-0C191E1848F7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3D22C-583D-4204-9A07-B2EB3E65EA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71AC4-F8B3-4A86-AFAD-7E303060BF36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DA84C-DEB7-4DAD-8EC7-01D287D17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C68E1-7E12-4852-8255-383D4DBD0EEB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8BB2C-3655-4EE4-8CEE-009FDBBBB3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12BCD-BB44-4E4F-9425-840F59F4DEE5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BAB2D-57BF-403E-A8C8-97A5D40DF2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C7F04-268B-4951-9FAF-4617A8F69CCC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1C209-B45B-45AE-B2DB-4732324719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6D95699-E4E2-4742-86F8-87F86FA3D994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2D47078-DA2C-4D20-BB86-3A5199A5EC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A5C6C"/>
          </a:solidFill>
          <a:effectLst>
            <a:glow rad="63500">
              <a:srgbClr val="FDE8D7"/>
            </a:glo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rgbClr val="08684E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 kern="1200">
          <a:solidFill>
            <a:srgbClr val="08684E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rgbClr val="08684E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 kern="1200">
          <a:solidFill>
            <a:srgbClr val="08684E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 kern="1200">
          <a:solidFill>
            <a:srgbClr val="08684E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6"/>
        </a:buBlip>
        <a:defRPr sz="14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40506E6-737B-4C19-9F2B-BBFB4F854ED9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20AA36-8C35-42C9-AB0C-AB9242AC8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A5C6C"/>
          </a:solidFill>
          <a:effectLst>
            <a:glow rad="63500">
              <a:srgbClr val="FDE8D7"/>
            </a:glo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rgbClr val="08684E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 kern="1200">
          <a:solidFill>
            <a:srgbClr val="08684E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rgbClr val="08684E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 kern="1200">
          <a:solidFill>
            <a:srgbClr val="08684E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 kern="1200">
          <a:solidFill>
            <a:srgbClr val="08684E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6"/>
        </a:buBlip>
        <a:defRPr sz="14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4816AE7-180B-4F6F-856F-45A2C7216057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69BD891-83A1-434F-A939-8FC2670017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A5C6C"/>
          </a:solidFill>
          <a:effectLst>
            <a:glow rad="63500">
              <a:srgbClr val="FDE8D7"/>
            </a:glo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A5C6C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rgbClr val="08684E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 kern="1200">
          <a:solidFill>
            <a:srgbClr val="08684E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rgbClr val="08684E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 kern="1200">
          <a:solidFill>
            <a:srgbClr val="08684E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 kern="1200">
          <a:solidFill>
            <a:srgbClr val="08684E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6"/>
        </a:buBlip>
        <a:defRPr sz="14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smallbay.ru/kustodiev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0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ru-ru/images/results.aspx?qu=%D0%BF%D1%82%D0%B8%D1%86%D1%8B&amp;ex=1" TargetMode="External"/><Relationship Id="rId2" Type="http://schemas.openxmlformats.org/officeDocument/2006/relationships/hyperlink" Target="http://gotowall.ru/f/3/masha_i_medved_1920x1200.jpg" TargetMode="External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smallbay.ru/kustodiev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5"/>
            <a:ext cx="7772400" cy="210027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900" b="1" i="1" u="sng" dirty="0" smtClean="0">
                <a:latin typeface="Arial" pitchFamily="34" charset="0"/>
                <a:cs typeface="Arial" pitchFamily="34" charset="0"/>
              </a:rPr>
              <a:t>Правописание</a:t>
            </a:r>
            <a:r>
              <a:rPr lang="ru-RU" b="1" i="1" u="sng" dirty="0" smtClean="0">
                <a:latin typeface="Arial" pitchFamily="34" charset="0"/>
                <a:cs typeface="Arial" pitchFamily="34" charset="0"/>
              </a:rPr>
              <a:t> чередующих гласных в корне  </a:t>
            </a:r>
            <a:br>
              <a:rPr lang="ru-RU" b="1" i="1" u="sng" dirty="0" smtClean="0">
                <a:latin typeface="Arial" pitchFamily="34" charset="0"/>
                <a:cs typeface="Arial" pitchFamily="34" charset="0"/>
              </a:rPr>
            </a:br>
            <a:r>
              <a:rPr lang="ru-RU" b="1" i="1" u="sng" dirty="0" smtClean="0">
                <a:latin typeface="Arial" pitchFamily="34" charset="0"/>
                <a:cs typeface="Arial" pitchFamily="34" charset="0"/>
              </a:rPr>
              <a:t>-лаг- — -лож-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886200"/>
            <a:ext cx="8643998" cy="1752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Опольская Людмила Аполлинарьевна, учитель русского языка и литературы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МБОУ СОШ №5 города-курорта Анапа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latin typeface="Arial" pitchFamily="34" charset="0"/>
                <a:cs typeface="Arial" pitchFamily="34" charset="0"/>
              </a:rPr>
              <a:t>Правописание чередующих гласных в корне  -лаг- — -лож-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7" name="Picture 2" descr="E:\Анимашки\Живые буквы\Алфавит 2\alf161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43250" y="2286000"/>
            <a:ext cx="123825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E:\Анимашки\Живые буквы\Алфавит 2\alf161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6313" y="2357438"/>
            <a:ext cx="123825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rc 108"/>
          <p:cNvSpPr>
            <a:spLocks noChangeAspect="1"/>
          </p:cNvSpPr>
          <p:nvPr/>
        </p:nvSpPr>
        <p:spPr bwMode="auto">
          <a:xfrm rot="18358647">
            <a:off x="2948781" y="1404145"/>
            <a:ext cx="1514475" cy="2055812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100"/>
          <p:cNvGrpSpPr>
            <a:grpSpLocks/>
          </p:cNvGrpSpPr>
          <p:nvPr/>
        </p:nvGrpSpPr>
        <p:grpSpPr bwMode="auto">
          <a:xfrm>
            <a:off x="5000625" y="1928813"/>
            <a:ext cx="785813" cy="571500"/>
            <a:chOff x="1610" y="1888"/>
            <a:chExt cx="545" cy="181"/>
          </a:xfrm>
        </p:grpSpPr>
        <p:sp>
          <p:nvSpPr>
            <p:cNvPr id="16409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6410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10" name="Прямая соединительная линия 9"/>
          <p:cNvCxnSpPr/>
          <p:nvPr/>
        </p:nvCxnSpPr>
        <p:spPr>
          <a:xfrm>
            <a:off x="5214938" y="3643313"/>
            <a:ext cx="500062" cy="1587"/>
          </a:xfrm>
          <a:prstGeom prst="line">
            <a:avLst/>
          </a:prstGeom>
          <a:ln w="1016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500438" y="3571875"/>
            <a:ext cx="57150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08"/>
          <p:cNvSpPr>
            <a:spLocks noChangeAspect="1"/>
          </p:cNvSpPr>
          <p:nvPr/>
        </p:nvSpPr>
        <p:spPr bwMode="auto">
          <a:xfrm rot="18358647">
            <a:off x="3091656" y="3475832"/>
            <a:ext cx="1514475" cy="2055812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100"/>
          <p:cNvGrpSpPr>
            <a:grpSpLocks/>
          </p:cNvGrpSpPr>
          <p:nvPr/>
        </p:nvGrpSpPr>
        <p:grpSpPr bwMode="auto">
          <a:xfrm>
            <a:off x="5143500" y="4000500"/>
            <a:ext cx="785813" cy="571500"/>
            <a:chOff x="1610" y="1888"/>
            <a:chExt cx="545" cy="181"/>
          </a:xfrm>
        </p:grpSpPr>
        <p:sp>
          <p:nvSpPr>
            <p:cNvPr id="16407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6408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19" name="Прямая соединительная линия 18"/>
          <p:cNvCxnSpPr/>
          <p:nvPr/>
        </p:nvCxnSpPr>
        <p:spPr>
          <a:xfrm>
            <a:off x="5357813" y="5572125"/>
            <a:ext cx="500062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571875" y="5572125"/>
            <a:ext cx="57150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одержимое 2"/>
          <p:cNvSpPr>
            <a:spLocks noGrp="1"/>
          </p:cNvSpPr>
          <p:nvPr>
            <p:ph idx="1"/>
          </p:nvPr>
        </p:nvSpPr>
        <p:spPr>
          <a:xfrm>
            <a:off x="4214813" y="2357438"/>
            <a:ext cx="614362" cy="9715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7200" b="1" smtClean="0">
                <a:solidFill>
                  <a:schemeClr val="accent1"/>
                </a:solidFill>
                <a:latin typeface="Arial" charset="0"/>
                <a:cs typeface="Arial" charset="0"/>
              </a:rPr>
              <a:t>Г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4357688" y="3643313"/>
            <a:ext cx="500062" cy="1587"/>
          </a:xfrm>
          <a:prstGeom prst="line">
            <a:avLst/>
          </a:prstGeom>
          <a:ln w="1016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одержимое 2"/>
          <p:cNvSpPr txBox="1">
            <a:spLocks/>
          </p:cNvSpPr>
          <p:nvPr/>
        </p:nvSpPr>
        <p:spPr bwMode="auto">
          <a:xfrm>
            <a:off x="4357688" y="4357688"/>
            <a:ext cx="785812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7200" b="1">
                <a:solidFill>
                  <a:srgbClr val="7030A0"/>
                </a:solidFill>
              </a:rPr>
              <a:t>ж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4500563" y="5572125"/>
            <a:ext cx="642937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Содержимое 2"/>
          <p:cNvSpPr txBox="1">
            <a:spLocks/>
          </p:cNvSpPr>
          <p:nvPr/>
        </p:nvSpPr>
        <p:spPr bwMode="auto">
          <a:xfrm>
            <a:off x="5143500" y="4357688"/>
            <a:ext cx="78581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7200" b="1">
                <a:solidFill>
                  <a:srgbClr val="C00000"/>
                </a:solidFill>
              </a:rPr>
              <a:t>?</a:t>
            </a:r>
          </a:p>
        </p:txBody>
      </p:sp>
      <p:pic>
        <p:nvPicPr>
          <p:cNvPr id="16402" name="Picture 3" descr="E:\Анимашки\Живые буквы\Алфавит 2\alf1629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57563" y="4214813"/>
            <a:ext cx="10001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Содержимое 2"/>
          <p:cNvSpPr txBox="1">
            <a:spLocks/>
          </p:cNvSpPr>
          <p:nvPr/>
        </p:nvSpPr>
        <p:spPr>
          <a:xfrm>
            <a:off x="6786563" y="2000250"/>
            <a:ext cx="1471612" cy="8286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4400" u="dbl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Если</a:t>
            </a:r>
          </a:p>
        </p:txBody>
      </p:sp>
      <p:sp>
        <p:nvSpPr>
          <p:cNvPr id="36" name="Содержимое 2"/>
          <p:cNvSpPr txBox="1">
            <a:spLocks/>
          </p:cNvSpPr>
          <p:nvPr/>
        </p:nvSpPr>
        <p:spPr>
          <a:xfrm>
            <a:off x="6858000" y="4143375"/>
            <a:ext cx="1471613" cy="8286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4400" u="dbl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Если</a:t>
            </a:r>
          </a:p>
        </p:txBody>
      </p:sp>
      <p:sp>
        <p:nvSpPr>
          <p:cNvPr id="37" name="Содержимое 2"/>
          <p:cNvSpPr txBox="1">
            <a:spLocks/>
          </p:cNvSpPr>
          <p:nvPr/>
        </p:nvSpPr>
        <p:spPr>
          <a:xfrm>
            <a:off x="857250" y="2000250"/>
            <a:ext cx="785813" cy="8286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4400" u="heavy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то</a:t>
            </a:r>
          </a:p>
        </p:txBody>
      </p:sp>
      <p:sp>
        <p:nvSpPr>
          <p:cNvPr id="38" name="Содержимое 2"/>
          <p:cNvSpPr txBox="1">
            <a:spLocks/>
          </p:cNvSpPr>
          <p:nvPr/>
        </p:nvSpPr>
        <p:spPr>
          <a:xfrm>
            <a:off x="1000125" y="4214813"/>
            <a:ext cx="785813" cy="8286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4400" u="heavy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8" presetClass="entr" presetSubtype="0" ac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8" presetClass="entr" presetSubtype="0" ac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2" grpId="1"/>
      <p:bldP spid="35" grpId="0"/>
      <p:bldP spid="35" grpId="1"/>
      <p:bldP spid="35" grpId="2"/>
      <p:bldP spid="36" grpId="0"/>
      <p:bldP spid="36" grpId="1"/>
      <p:bldP spid="36" grpId="2"/>
      <p:bldP spid="37" grpId="0"/>
      <p:bldP spid="37" grpId="1"/>
      <p:bldP spid="37" grpId="2"/>
      <p:bldP spid="38" grpId="0"/>
      <p:bldP spid="38" grpId="1"/>
      <p:bldP spid="38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E:\Анимашки\Живые буквы\Алфавит 2\alf161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43250" y="2286000"/>
            <a:ext cx="123825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E:\Анимашки\Живые буквы\Алфавит 2\alf161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6313" y="2357438"/>
            <a:ext cx="123825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rc 108"/>
          <p:cNvSpPr>
            <a:spLocks noChangeAspect="1"/>
          </p:cNvSpPr>
          <p:nvPr/>
        </p:nvSpPr>
        <p:spPr bwMode="auto">
          <a:xfrm rot="18358647">
            <a:off x="2948781" y="1404145"/>
            <a:ext cx="1514475" cy="2055812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5000625" y="1928813"/>
            <a:ext cx="785813" cy="571500"/>
            <a:chOff x="1610" y="1888"/>
            <a:chExt cx="545" cy="181"/>
          </a:xfrm>
        </p:grpSpPr>
        <p:sp>
          <p:nvSpPr>
            <p:cNvPr id="17433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7434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10" name="Прямая соединительная линия 9"/>
          <p:cNvCxnSpPr/>
          <p:nvPr/>
        </p:nvCxnSpPr>
        <p:spPr>
          <a:xfrm>
            <a:off x="5214938" y="3643313"/>
            <a:ext cx="500062" cy="1587"/>
          </a:xfrm>
          <a:prstGeom prst="line">
            <a:avLst/>
          </a:prstGeom>
          <a:ln w="1016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500438" y="3571875"/>
            <a:ext cx="57150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08"/>
          <p:cNvSpPr>
            <a:spLocks noChangeAspect="1"/>
          </p:cNvSpPr>
          <p:nvPr/>
        </p:nvSpPr>
        <p:spPr bwMode="auto">
          <a:xfrm rot="18358647">
            <a:off x="3091656" y="3475832"/>
            <a:ext cx="1514475" cy="2055812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100"/>
          <p:cNvGrpSpPr>
            <a:grpSpLocks/>
          </p:cNvGrpSpPr>
          <p:nvPr/>
        </p:nvGrpSpPr>
        <p:grpSpPr bwMode="auto">
          <a:xfrm>
            <a:off x="5143500" y="4000500"/>
            <a:ext cx="785813" cy="571500"/>
            <a:chOff x="1610" y="1888"/>
            <a:chExt cx="545" cy="181"/>
          </a:xfrm>
        </p:grpSpPr>
        <p:sp>
          <p:nvSpPr>
            <p:cNvPr id="17431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7432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19" name="Прямая соединительная линия 18"/>
          <p:cNvCxnSpPr/>
          <p:nvPr/>
        </p:nvCxnSpPr>
        <p:spPr>
          <a:xfrm>
            <a:off x="5357813" y="5572125"/>
            <a:ext cx="500062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571875" y="5572125"/>
            <a:ext cx="57150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одержимое 2"/>
          <p:cNvSpPr>
            <a:spLocks noGrp="1"/>
          </p:cNvSpPr>
          <p:nvPr>
            <p:ph idx="1"/>
          </p:nvPr>
        </p:nvSpPr>
        <p:spPr>
          <a:xfrm>
            <a:off x="4214813" y="2357438"/>
            <a:ext cx="614362" cy="9715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7200" b="1" smtClean="0">
                <a:solidFill>
                  <a:schemeClr val="accent1"/>
                </a:solidFill>
                <a:latin typeface="Arial" charset="0"/>
                <a:cs typeface="Arial" charset="0"/>
              </a:rPr>
              <a:t>Г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4357688" y="3643313"/>
            <a:ext cx="500062" cy="1587"/>
          </a:xfrm>
          <a:prstGeom prst="line">
            <a:avLst/>
          </a:prstGeom>
          <a:ln w="1016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одержимое 2"/>
          <p:cNvSpPr txBox="1">
            <a:spLocks/>
          </p:cNvSpPr>
          <p:nvPr/>
        </p:nvSpPr>
        <p:spPr bwMode="auto">
          <a:xfrm>
            <a:off x="4357688" y="4357688"/>
            <a:ext cx="785812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7200" b="1">
                <a:solidFill>
                  <a:srgbClr val="7030A0"/>
                </a:solidFill>
              </a:rPr>
              <a:t>ж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4500563" y="5572125"/>
            <a:ext cx="642937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Содержимое 2"/>
          <p:cNvSpPr txBox="1">
            <a:spLocks/>
          </p:cNvSpPr>
          <p:nvPr/>
        </p:nvSpPr>
        <p:spPr bwMode="auto">
          <a:xfrm>
            <a:off x="5143500" y="4357688"/>
            <a:ext cx="78581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7200" b="1">
                <a:solidFill>
                  <a:srgbClr val="C00000"/>
                </a:solidFill>
              </a:rPr>
              <a:t>?</a:t>
            </a:r>
          </a:p>
        </p:txBody>
      </p:sp>
      <p:pic>
        <p:nvPicPr>
          <p:cNvPr id="17425" name="Picture 3" descr="E:\Анимашки\Живые буквы\Алфавит 2\alf1629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57563" y="4214813"/>
            <a:ext cx="10001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Содержимое 2"/>
          <p:cNvSpPr txBox="1">
            <a:spLocks/>
          </p:cNvSpPr>
          <p:nvPr/>
        </p:nvSpPr>
        <p:spPr>
          <a:xfrm>
            <a:off x="6786563" y="2000250"/>
            <a:ext cx="1471612" cy="8286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4400" u="dbl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Если</a:t>
            </a:r>
          </a:p>
        </p:txBody>
      </p:sp>
      <p:sp>
        <p:nvSpPr>
          <p:cNvPr id="36" name="Содержимое 2"/>
          <p:cNvSpPr txBox="1">
            <a:spLocks/>
          </p:cNvSpPr>
          <p:nvPr/>
        </p:nvSpPr>
        <p:spPr>
          <a:xfrm>
            <a:off x="6858000" y="4143375"/>
            <a:ext cx="1471613" cy="8286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4400" u="dbl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Если</a:t>
            </a:r>
          </a:p>
        </p:txBody>
      </p:sp>
      <p:sp>
        <p:nvSpPr>
          <p:cNvPr id="37" name="Содержимое 2"/>
          <p:cNvSpPr txBox="1">
            <a:spLocks/>
          </p:cNvSpPr>
          <p:nvPr/>
        </p:nvSpPr>
        <p:spPr>
          <a:xfrm>
            <a:off x="857250" y="2000250"/>
            <a:ext cx="785813" cy="8286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4400" u="heavy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то</a:t>
            </a:r>
          </a:p>
        </p:txBody>
      </p:sp>
      <p:sp>
        <p:nvSpPr>
          <p:cNvPr id="38" name="Содержимое 2"/>
          <p:cNvSpPr txBox="1">
            <a:spLocks/>
          </p:cNvSpPr>
          <p:nvPr/>
        </p:nvSpPr>
        <p:spPr>
          <a:xfrm>
            <a:off x="1000125" y="4214813"/>
            <a:ext cx="785813" cy="8286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4400" u="heavy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то</a:t>
            </a:r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285720" y="285728"/>
            <a:ext cx="8229600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i="1" dirty="0" err="1">
                <a:solidFill>
                  <a:srgbClr val="0A5C6C"/>
                </a:solidFill>
                <a:effectLst>
                  <a:glow rad="63500">
                    <a:srgbClr val="FDE8D7"/>
                  </a:glow>
                </a:effectLst>
                <a:latin typeface="Arial" pitchFamily="34" charset="0"/>
                <a:ea typeface="+mj-ea"/>
                <a:cs typeface="Arial" pitchFamily="34" charset="0"/>
              </a:rPr>
              <a:t>Физминутка</a:t>
            </a:r>
            <a:endParaRPr lang="ru-RU" sz="4400" dirty="0">
              <a:solidFill>
                <a:srgbClr val="0A5C6C"/>
              </a:solidFill>
              <a:effectLst>
                <a:glow rad="63500">
                  <a:srgbClr val="FDE8D7"/>
                </a:glo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8" presetClass="entr" presetSubtype="0" ac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8" presetClass="entr" presetSubtype="0" ac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2" grpId="1"/>
      <p:bldP spid="35" grpId="0"/>
      <p:bldP spid="35" grpId="1"/>
      <p:bldP spid="35" grpId="2"/>
      <p:bldP spid="36" grpId="0"/>
      <p:bldP spid="36" grpId="1"/>
      <p:bldP spid="36" grpId="2"/>
      <p:bldP spid="37" grpId="0"/>
      <p:bldP spid="37" grpId="1"/>
      <p:bldP spid="37" grpId="2"/>
      <p:bldP spid="38" grpId="0"/>
      <p:bldP spid="38" grpId="1"/>
      <p:bldP spid="38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Составьте с существительными из первого столбика и подходящими по смыслу глаголами из второго столбика словосочетания и запишите их. Объясните написание пропущенных букв.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500063" y="2000250"/>
            <a:ext cx="3357562" cy="36433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пол..жение</a:t>
            </a:r>
          </a:p>
          <a:p>
            <a:pPr eaLnBrk="1" hangingPunct="1"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изл..жение</a:t>
            </a:r>
          </a:p>
          <a:p>
            <a:pPr eaLnBrk="1" hangingPunct="1"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сл..гаемое</a:t>
            </a:r>
          </a:p>
          <a:p>
            <a:pPr eaLnBrk="1" hangingPunct="1"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предпол..жение</a:t>
            </a:r>
          </a:p>
          <a:p>
            <a:pPr eaLnBrk="1" hangingPunct="1"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прил..гательное</a:t>
            </a:r>
          </a:p>
          <a:p>
            <a:pPr eaLnBrk="1" hangingPunct="1"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сл..жение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572000" y="2000250"/>
            <a:ext cx="3357563" cy="36433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изменить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высказать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закончить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просклонять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уменьшить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произвести</a:t>
            </a:r>
          </a:p>
        </p:txBody>
      </p:sp>
      <p:sp>
        <p:nvSpPr>
          <p:cNvPr id="5" name="Овал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500826" y="6037280"/>
            <a:ext cx="2406637" cy="621585"/>
          </a:xfrm>
          <a:prstGeom prst="ellipse">
            <a:avLst/>
          </a:prstGeom>
          <a:gradFill flip="none" rotWithShape="1">
            <a:gsLst>
              <a:gs pos="0">
                <a:srgbClr val="C7B08B"/>
              </a:gs>
              <a:gs pos="37000">
                <a:schemeClr val="bg2"/>
              </a:gs>
              <a:gs pos="50000">
                <a:srgbClr val="FFF0C9"/>
              </a:gs>
              <a:gs pos="64000">
                <a:schemeClr val="bg2"/>
              </a:gs>
              <a:gs pos="100000">
                <a:srgbClr val="C4A676"/>
              </a:gs>
            </a:gsLst>
            <a:lin ang="2700000" scaled="1"/>
            <a:tileRect/>
          </a:gradFill>
          <a:ln>
            <a:noFill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Проверка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582726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Составьте с существительными из первого столбика и подходящими по смыслу глаголами из второго столбика словосочетания и запишите их. Объясните написание пропущенных букв.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88" y="2643188"/>
            <a:ext cx="3357562" cy="5715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изл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..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жение</a:t>
            </a:r>
            <a:endParaRPr lang="ru-RU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643438" y="2000250"/>
            <a:ext cx="3357562" cy="36433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изменить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высказать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закончить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просклонять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уменьшить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произвести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928688" y="3214688"/>
            <a:ext cx="2571750" cy="5715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сл..</a:t>
            </a: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гаемое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928688" y="2000250"/>
            <a:ext cx="2786062" cy="6429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пол..</a:t>
            </a: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жение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928688" y="3786188"/>
            <a:ext cx="3357562" cy="5715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предпол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..</a:t>
            </a: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жение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928688" y="4357688"/>
            <a:ext cx="3357562" cy="6429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прил..</a:t>
            </a: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гательное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000125" y="4929188"/>
            <a:ext cx="2500313" cy="6429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сл..</a:t>
            </a: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жение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Line 22"/>
          <p:cNvSpPr>
            <a:spLocks noChangeShapeType="1"/>
          </p:cNvSpPr>
          <p:nvPr/>
        </p:nvSpPr>
        <p:spPr bwMode="auto">
          <a:xfrm>
            <a:off x="1928813" y="1928813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1928813" y="1928813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" name="Группа 37"/>
          <p:cNvGrpSpPr>
            <a:grpSpLocks/>
          </p:cNvGrpSpPr>
          <p:nvPr/>
        </p:nvGrpSpPr>
        <p:grpSpPr bwMode="auto">
          <a:xfrm>
            <a:off x="2428875" y="1928813"/>
            <a:ext cx="1714500" cy="214312"/>
            <a:chOff x="1070744" y="5500702"/>
            <a:chExt cx="3930679" cy="286545"/>
          </a:xfrm>
        </p:grpSpPr>
        <p:cxnSp>
          <p:nvCxnSpPr>
            <p:cNvPr id="14" name="Прямая со стрелкой 13"/>
            <p:cNvCxnSpPr/>
            <p:nvPr/>
          </p:nvCxnSpPr>
          <p:spPr>
            <a:xfrm>
              <a:off x="1070744" y="5500702"/>
              <a:ext cx="3930679" cy="2122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5400000">
              <a:off x="928531" y="5645036"/>
              <a:ext cx="284423" cy="0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rot="5400000">
              <a:off x="4860272" y="5643975"/>
              <a:ext cx="282301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2714625" y="1571625"/>
            <a:ext cx="10715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что? </a:t>
            </a:r>
          </a:p>
        </p:txBody>
      </p:sp>
      <p:sp>
        <p:nvSpPr>
          <p:cNvPr id="19" name="Arc 108"/>
          <p:cNvSpPr>
            <a:spLocks noChangeAspect="1"/>
          </p:cNvSpPr>
          <p:nvPr/>
        </p:nvSpPr>
        <p:spPr bwMode="auto">
          <a:xfrm rot="18358647">
            <a:off x="4502944" y="1840706"/>
            <a:ext cx="447675" cy="588963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3" name="Group 100"/>
          <p:cNvGrpSpPr>
            <a:grpSpLocks/>
          </p:cNvGrpSpPr>
          <p:nvPr/>
        </p:nvGrpSpPr>
        <p:grpSpPr bwMode="auto">
          <a:xfrm>
            <a:off x="5072063" y="1928813"/>
            <a:ext cx="642937" cy="215900"/>
            <a:chOff x="1610" y="1888"/>
            <a:chExt cx="545" cy="181"/>
          </a:xfrm>
        </p:grpSpPr>
        <p:sp>
          <p:nvSpPr>
            <p:cNvPr id="19545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9546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23" name="Прямая соединительная линия 22"/>
          <p:cNvCxnSpPr/>
          <p:nvPr/>
        </p:nvCxnSpPr>
        <p:spPr>
          <a:xfrm>
            <a:off x="4786313" y="2643188"/>
            <a:ext cx="285750" cy="1587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500563" y="2571750"/>
            <a:ext cx="28575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одержимое 2"/>
          <p:cNvSpPr txBox="1">
            <a:spLocks/>
          </p:cNvSpPr>
          <p:nvPr/>
        </p:nvSpPr>
        <p:spPr bwMode="auto">
          <a:xfrm>
            <a:off x="4429125" y="2000250"/>
            <a:ext cx="4714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42900"/>
            <a:r>
              <a:rPr lang="ru-RU" sz="360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29" name="Line 22"/>
          <p:cNvSpPr>
            <a:spLocks noChangeShapeType="1"/>
          </p:cNvSpPr>
          <p:nvPr/>
        </p:nvSpPr>
        <p:spPr bwMode="auto">
          <a:xfrm>
            <a:off x="2000250" y="257175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" name="Line 23"/>
          <p:cNvSpPr>
            <a:spLocks noChangeShapeType="1"/>
          </p:cNvSpPr>
          <p:nvPr/>
        </p:nvSpPr>
        <p:spPr bwMode="auto">
          <a:xfrm flipH="1">
            <a:off x="2000250" y="257175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7" name="Группа 37"/>
          <p:cNvGrpSpPr>
            <a:grpSpLocks/>
          </p:cNvGrpSpPr>
          <p:nvPr/>
        </p:nvGrpSpPr>
        <p:grpSpPr bwMode="auto">
          <a:xfrm>
            <a:off x="2500313" y="2571750"/>
            <a:ext cx="1714500" cy="214313"/>
            <a:chOff x="1070744" y="5500702"/>
            <a:chExt cx="3930679" cy="286545"/>
          </a:xfrm>
        </p:grpSpPr>
        <p:cxnSp>
          <p:nvCxnSpPr>
            <p:cNvPr id="32" name="Прямая со стрелкой 31"/>
            <p:cNvCxnSpPr/>
            <p:nvPr/>
          </p:nvCxnSpPr>
          <p:spPr>
            <a:xfrm>
              <a:off x="1070744" y="5500702"/>
              <a:ext cx="3930679" cy="2123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5400000">
              <a:off x="928532" y="5645037"/>
              <a:ext cx="284422" cy="0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rot="5400000">
              <a:off x="4860273" y="5643975"/>
              <a:ext cx="282299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3000375" y="2214563"/>
            <a:ext cx="10715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что? </a:t>
            </a:r>
          </a:p>
        </p:txBody>
      </p:sp>
      <p:sp>
        <p:nvSpPr>
          <p:cNvPr id="36" name="Arc 108"/>
          <p:cNvSpPr>
            <a:spLocks noChangeAspect="1"/>
          </p:cNvSpPr>
          <p:nvPr/>
        </p:nvSpPr>
        <p:spPr bwMode="auto">
          <a:xfrm rot="18358647">
            <a:off x="5373688" y="2384425"/>
            <a:ext cx="490537" cy="646113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20" name="Group 100"/>
          <p:cNvGrpSpPr>
            <a:grpSpLocks/>
          </p:cNvGrpSpPr>
          <p:nvPr/>
        </p:nvGrpSpPr>
        <p:grpSpPr bwMode="auto">
          <a:xfrm>
            <a:off x="6000750" y="2500313"/>
            <a:ext cx="642938" cy="215900"/>
            <a:chOff x="1610" y="1888"/>
            <a:chExt cx="545" cy="181"/>
          </a:xfrm>
        </p:grpSpPr>
        <p:sp>
          <p:nvSpPr>
            <p:cNvPr id="19540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9541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40" name="Прямая соединительная линия 39"/>
          <p:cNvCxnSpPr/>
          <p:nvPr/>
        </p:nvCxnSpPr>
        <p:spPr>
          <a:xfrm flipV="1">
            <a:off x="5643563" y="3214688"/>
            <a:ext cx="357187" cy="0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429250" y="3143250"/>
            <a:ext cx="28575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Содержимое 2"/>
          <p:cNvSpPr txBox="1">
            <a:spLocks/>
          </p:cNvSpPr>
          <p:nvPr/>
        </p:nvSpPr>
        <p:spPr bwMode="auto">
          <a:xfrm>
            <a:off x="5357813" y="2571750"/>
            <a:ext cx="4714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42900"/>
            <a:r>
              <a:rPr lang="ru-RU" sz="360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43" name="Line 22"/>
          <p:cNvSpPr>
            <a:spLocks noChangeShapeType="1"/>
          </p:cNvSpPr>
          <p:nvPr/>
        </p:nvSpPr>
        <p:spPr bwMode="auto">
          <a:xfrm>
            <a:off x="1928813" y="314325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4" name="Line 23"/>
          <p:cNvSpPr>
            <a:spLocks noChangeShapeType="1"/>
          </p:cNvSpPr>
          <p:nvPr/>
        </p:nvSpPr>
        <p:spPr bwMode="auto">
          <a:xfrm flipH="1">
            <a:off x="1928813" y="314325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1" name="Группа 37"/>
          <p:cNvGrpSpPr>
            <a:grpSpLocks/>
          </p:cNvGrpSpPr>
          <p:nvPr/>
        </p:nvGrpSpPr>
        <p:grpSpPr bwMode="auto">
          <a:xfrm>
            <a:off x="2428875" y="3214688"/>
            <a:ext cx="1714500" cy="214312"/>
            <a:chOff x="1070744" y="5500702"/>
            <a:chExt cx="3930679" cy="286545"/>
          </a:xfrm>
        </p:grpSpPr>
        <p:cxnSp>
          <p:nvCxnSpPr>
            <p:cNvPr id="46" name="Прямая со стрелкой 45"/>
            <p:cNvCxnSpPr/>
            <p:nvPr/>
          </p:nvCxnSpPr>
          <p:spPr>
            <a:xfrm>
              <a:off x="1070744" y="5500702"/>
              <a:ext cx="3930679" cy="2122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928531" y="5645036"/>
              <a:ext cx="284423" cy="0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 стрелкой 47"/>
            <p:cNvCxnSpPr/>
            <p:nvPr/>
          </p:nvCxnSpPr>
          <p:spPr>
            <a:xfrm rot="5400000">
              <a:off x="4860272" y="5643975"/>
              <a:ext cx="282301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3071813" y="2857500"/>
            <a:ext cx="10715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что? </a:t>
            </a:r>
          </a:p>
        </p:txBody>
      </p:sp>
      <p:sp>
        <p:nvSpPr>
          <p:cNvPr id="50" name="Arc 108"/>
          <p:cNvSpPr>
            <a:spLocks noChangeAspect="1"/>
          </p:cNvSpPr>
          <p:nvPr/>
        </p:nvSpPr>
        <p:spPr bwMode="auto">
          <a:xfrm rot="18358647">
            <a:off x="4445000" y="3027363"/>
            <a:ext cx="490538" cy="646112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22" name="Group 100"/>
          <p:cNvGrpSpPr>
            <a:grpSpLocks/>
          </p:cNvGrpSpPr>
          <p:nvPr/>
        </p:nvGrpSpPr>
        <p:grpSpPr bwMode="auto">
          <a:xfrm>
            <a:off x="5072063" y="3143250"/>
            <a:ext cx="571500" cy="215900"/>
            <a:chOff x="1610" y="1888"/>
            <a:chExt cx="545" cy="181"/>
          </a:xfrm>
        </p:grpSpPr>
        <p:sp>
          <p:nvSpPr>
            <p:cNvPr id="19535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9536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54" name="Прямая соединительная линия 53"/>
          <p:cNvCxnSpPr/>
          <p:nvPr/>
        </p:nvCxnSpPr>
        <p:spPr>
          <a:xfrm>
            <a:off x="4714875" y="3714750"/>
            <a:ext cx="357188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429125" y="3714750"/>
            <a:ext cx="28575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Содержимое 2"/>
          <p:cNvSpPr txBox="1">
            <a:spLocks/>
          </p:cNvSpPr>
          <p:nvPr/>
        </p:nvSpPr>
        <p:spPr bwMode="auto">
          <a:xfrm>
            <a:off x="4357688" y="3143250"/>
            <a:ext cx="4714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42900"/>
            <a:r>
              <a:rPr lang="ru-RU" sz="360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57" name="Line 22"/>
          <p:cNvSpPr>
            <a:spLocks noChangeShapeType="1"/>
          </p:cNvSpPr>
          <p:nvPr/>
        </p:nvSpPr>
        <p:spPr bwMode="auto">
          <a:xfrm>
            <a:off x="1928813" y="371475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" name="Line 23"/>
          <p:cNvSpPr>
            <a:spLocks noChangeShapeType="1"/>
          </p:cNvSpPr>
          <p:nvPr/>
        </p:nvSpPr>
        <p:spPr bwMode="auto">
          <a:xfrm flipH="1">
            <a:off x="1928813" y="371475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5" name="Группа 37"/>
          <p:cNvGrpSpPr>
            <a:grpSpLocks/>
          </p:cNvGrpSpPr>
          <p:nvPr/>
        </p:nvGrpSpPr>
        <p:grpSpPr bwMode="auto">
          <a:xfrm>
            <a:off x="2500313" y="3786188"/>
            <a:ext cx="1643062" cy="214312"/>
            <a:chOff x="1070744" y="5500702"/>
            <a:chExt cx="3930679" cy="286545"/>
          </a:xfrm>
        </p:grpSpPr>
        <p:cxnSp>
          <p:nvCxnSpPr>
            <p:cNvPr id="60" name="Прямая со стрелкой 59"/>
            <p:cNvCxnSpPr/>
            <p:nvPr/>
          </p:nvCxnSpPr>
          <p:spPr>
            <a:xfrm>
              <a:off x="1070744" y="5500702"/>
              <a:ext cx="3930679" cy="2122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rot="5400000">
              <a:off x="928531" y="5645036"/>
              <a:ext cx="284423" cy="0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 стрелкой 61"/>
            <p:cNvCxnSpPr/>
            <p:nvPr/>
          </p:nvCxnSpPr>
          <p:spPr>
            <a:xfrm rot="5400000">
              <a:off x="4860272" y="5643975"/>
              <a:ext cx="282301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 Box 15"/>
          <p:cNvSpPr txBox="1">
            <a:spLocks noChangeArrowheads="1"/>
          </p:cNvSpPr>
          <p:nvPr/>
        </p:nvSpPr>
        <p:spPr bwMode="auto">
          <a:xfrm>
            <a:off x="3143250" y="3429000"/>
            <a:ext cx="10715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что? </a:t>
            </a:r>
          </a:p>
        </p:txBody>
      </p:sp>
      <p:sp>
        <p:nvSpPr>
          <p:cNvPr id="64" name="Arc 108"/>
          <p:cNvSpPr>
            <a:spLocks noChangeAspect="1"/>
          </p:cNvSpPr>
          <p:nvPr/>
        </p:nvSpPr>
        <p:spPr bwMode="auto">
          <a:xfrm rot="18358647">
            <a:off x="4614863" y="3679825"/>
            <a:ext cx="361950" cy="479425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26" name="Group 100"/>
          <p:cNvGrpSpPr>
            <a:grpSpLocks/>
          </p:cNvGrpSpPr>
          <p:nvPr/>
        </p:nvGrpSpPr>
        <p:grpSpPr bwMode="auto">
          <a:xfrm>
            <a:off x="5072063" y="3714750"/>
            <a:ext cx="214312" cy="215900"/>
            <a:chOff x="1610" y="1888"/>
            <a:chExt cx="545" cy="181"/>
          </a:xfrm>
        </p:grpSpPr>
        <p:sp>
          <p:nvSpPr>
            <p:cNvPr id="19530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9531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68" name="Прямая соединительная линия 67"/>
          <p:cNvCxnSpPr/>
          <p:nvPr/>
        </p:nvCxnSpPr>
        <p:spPr>
          <a:xfrm>
            <a:off x="5000625" y="4286250"/>
            <a:ext cx="357188" cy="1588"/>
          </a:xfrm>
          <a:prstGeom prst="line">
            <a:avLst/>
          </a:prstGeom>
          <a:ln w="101600" cmpd="dbl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4714875" y="4286250"/>
            <a:ext cx="28575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Содержимое 2"/>
          <p:cNvSpPr txBox="1">
            <a:spLocks/>
          </p:cNvSpPr>
          <p:nvPr/>
        </p:nvSpPr>
        <p:spPr bwMode="auto">
          <a:xfrm>
            <a:off x="4643438" y="3714750"/>
            <a:ext cx="4714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42900"/>
            <a:r>
              <a:rPr lang="ru-RU" sz="3600">
                <a:solidFill>
                  <a:srgbClr val="FF0000"/>
                </a:solidFill>
              </a:rPr>
              <a:t>а</a:t>
            </a:r>
          </a:p>
        </p:txBody>
      </p:sp>
      <p:sp>
        <p:nvSpPr>
          <p:cNvPr id="76" name="Line 22"/>
          <p:cNvSpPr>
            <a:spLocks noChangeShapeType="1"/>
          </p:cNvSpPr>
          <p:nvPr/>
        </p:nvSpPr>
        <p:spPr bwMode="auto">
          <a:xfrm>
            <a:off x="1928813" y="428625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7" name="Line 23"/>
          <p:cNvSpPr>
            <a:spLocks noChangeShapeType="1"/>
          </p:cNvSpPr>
          <p:nvPr/>
        </p:nvSpPr>
        <p:spPr bwMode="auto">
          <a:xfrm flipH="1">
            <a:off x="1928813" y="428625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8" name="Группа 37"/>
          <p:cNvGrpSpPr>
            <a:grpSpLocks/>
          </p:cNvGrpSpPr>
          <p:nvPr/>
        </p:nvGrpSpPr>
        <p:grpSpPr bwMode="auto">
          <a:xfrm>
            <a:off x="2357438" y="4429125"/>
            <a:ext cx="1643062" cy="142875"/>
            <a:chOff x="1070744" y="5500702"/>
            <a:chExt cx="3930679" cy="286545"/>
          </a:xfrm>
        </p:grpSpPr>
        <p:cxnSp>
          <p:nvCxnSpPr>
            <p:cNvPr id="79" name="Прямая со стрелкой 78"/>
            <p:cNvCxnSpPr/>
            <p:nvPr/>
          </p:nvCxnSpPr>
          <p:spPr>
            <a:xfrm>
              <a:off x="1070744" y="5500702"/>
              <a:ext cx="3930679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 rot="5400000">
              <a:off x="927470" y="5643976"/>
              <a:ext cx="286545" cy="0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 стрелкой 80"/>
            <p:cNvCxnSpPr/>
            <p:nvPr/>
          </p:nvCxnSpPr>
          <p:spPr>
            <a:xfrm rot="5400000">
              <a:off x="4858149" y="5643976"/>
              <a:ext cx="286545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Text Box 15"/>
          <p:cNvSpPr txBox="1">
            <a:spLocks noChangeArrowheads="1"/>
          </p:cNvSpPr>
          <p:nvPr/>
        </p:nvSpPr>
        <p:spPr bwMode="auto">
          <a:xfrm>
            <a:off x="2714625" y="4071938"/>
            <a:ext cx="10715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что? </a:t>
            </a:r>
          </a:p>
        </p:txBody>
      </p:sp>
      <p:sp>
        <p:nvSpPr>
          <p:cNvPr id="83" name="Arc 108"/>
          <p:cNvSpPr>
            <a:spLocks noChangeAspect="1"/>
          </p:cNvSpPr>
          <p:nvPr/>
        </p:nvSpPr>
        <p:spPr bwMode="auto">
          <a:xfrm rot="18358647">
            <a:off x="4191001" y="4262437"/>
            <a:ext cx="361950" cy="479425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31" name="Group 100"/>
          <p:cNvGrpSpPr>
            <a:grpSpLocks/>
          </p:cNvGrpSpPr>
          <p:nvPr/>
        </p:nvGrpSpPr>
        <p:grpSpPr bwMode="auto">
          <a:xfrm>
            <a:off x="4643438" y="4286250"/>
            <a:ext cx="214312" cy="215900"/>
            <a:chOff x="1610" y="1888"/>
            <a:chExt cx="545" cy="181"/>
          </a:xfrm>
        </p:grpSpPr>
        <p:sp>
          <p:nvSpPr>
            <p:cNvPr id="19525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9526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87" name="Прямая соединительная линия 86"/>
          <p:cNvCxnSpPr/>
          <p:nvPr/>
        </p:nvCxnSpPr>
        <p:spPr>
          <a:xfrm>
            <a:off x="4500563" y="4857750"/>
            <a:ext cx="357187" cy="1588"/>
          </a:xfrm>
          <a:prstGeom prst="line">
            <a:avLst/>
          </a:prstGeom>
          <a:ln w="101600" cmpd="dbl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214813" y="4857750"/>
            <a:ext cx="28575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Содержимое 2"/>
          <p:cNvSpPr txBox="1">
            <a:spLocks/>
          </p:cNvSpPr>
          <p:nvPr/>
        </p:nvSpPr>
        <p:spPr bwMode="auto">
          <a:xfrm>
            <a:off x="4143375" y="4286250"/>
            <a:ext cx="4714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42900"/>
            <a:r>
              <a:rPr lang="ru-RU" sz="3600">
                <a:solidFill>
                  <a:srgbClr val="FF0000"/>
                </a:solidFill>
              </a:rPr>
              <a:t>а</a:t>
            </a:r>
          </a:p>
        </p:txBody>
      </p:sp>
      <p:sp>
        <p:nvSpPr>
          <p:cNvPr id="91" name="Line 22"/>
          <p:cNvSpPr>
            <a:spLocks noChangeShapeType="1"/>
          </p:cNvSpPr>
          <p:nvPr/>
        </p:nvSpPr>
        <p:spPr bwMode="auto">
          <a:xfrm>
            <a:off x="1928813" y="485775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" name="Line 23"/>
          <p:cNvSpPr>
            <a:spLocks noChangeShapeType="1"/>
          </p:cNvSpPr>
          <p:nvPr/>
        </p:nvSpPr>
        <p:spPr bwMode="auto">
          <a:xfrm flipH="1">
            <a:off x="1928813" y="485775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7" name="Группа 37"/>
          <p:cNvGrpSpPr>
            <a:grpSpLocks/>
          </p:cNvGrpSpPr>
          <p:nvPr/>
        </p:nvGrpSpPr>
        <p:grpSpPr bwMode="auto">
          <a:xfrm>
            <a:off x="2286000" y="5000625"/>
            <a:ext cx="1643063" cy="214313"/>
            <a:chOff x="1070744" y="5500702"/>
            <a:chExt cx="3930679" cy="286545"/>
          </a:xfrm>
        </p:grpSpPr>
        <p:cxnSp>
          <p:nvCxnSpPr>
            <p:cNvPr id="94" name="Прямая со стрелкой 93"/>
            <p:cNvCxnSpPr/>
            <p:nvPr/>
          </p:nvCxnSpPr>
          <p:spPr>
            <a:xfrm>
              <a:off x="1070744" y="5500702"/>
              <a:ext cx="3930679" cy="2123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Прямая соединительная линия 94"/>
            <p:cNvCxnSpPr/>
            <p:nvPr/>
          </p:nvCxnSpPr>
          <p:spPr>
            <a:xfrm rot="5400000">
              <a:off x="928532" y="5645037"/>
              <a:ext cx="284422" cy="0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я со стрелкой 95"/>
            <p:cNvCxnSpPr/>
            <p:nvPr/>
          </p:nvCxnSpPr>
          <p:spPr>
            <a:xfrm rot="5400000">
              <a:off x="4860273" y="5643975"/>
              <a:ext cx="282299" cy="0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headEnd type="none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Text Box 15"/>
          <p:cNvSpPr txBox="1">
            <a:spLocks noChangeArrowheads="1"/>
          </p:cNvSpPr>
          <p:nvPr/>
        </p:nvSpPr>
        <p:spPr bwMode="auto">
          <a:xfrm>
            <a:off x="3214688" y="4643438"/>
            <a:ext cx="10715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что? </a:t>
            </a:r>
          </a:p>
        </p:txBody>
      </p:sp>
      <p:sp>
        <p:nvSpPr>
          <p:cNvPr id="98" name="Arc 108"/>
          <p:cNvSpPr>
            <a:spLocks noChangeAspect="1"/>
          </p:cNvSpPr>
          <p:nvPr/>
        </p:nvSpPr>
        <p:spPr bwMode="auto">
          <a:xfrm rot="18358647">
            <a:off x="4202113" y="4838700"/>
            <a:ext cx="393700" cy="520700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38" name="Group 100"/>
          <p:cNvGrpSpPr>
            <a:grpSpLocks/>
          </p:cNvGrpSpPr>
          <p:nvPr/>
        </p:nvGrpSpPr>
        <p:grpSpPr bwMode="auto">
          <a:xfrm>
            <a:off x="4714875" y="4857750"/>
            <a:ext cx="642938" cy="215900"/>
            <a:chOff x="1610" y="1888"/>
            <a:chExt cx="545" cy="181"/>
          </a:xfrm>
        </p:grpSpPr>
        <p:sp>
          <p:nvSpPr>
            <p:cNvPr id="19520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9521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102" name="Прямая соединительная линия 101"/>
          <p:cNvCxnSpPr/>
          <p:nvPr/>
        </p:nvCxnSpPr>
        <p:spPr>
          <a:xfrm>
            <a:off x="4429125" y="5429250"/>
            <a:ext cx="285750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4143375" y="5500688"/>
            <a:ext cx="285750" cy="1587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Содержимое 2"/>
          <p:cNvSpPr txBox="1">
            <a:spLocks/>
          </p:cNvSpPr>
          <p:nvPr/>
        </p:nvSpPr>
        <p:spPr bwMode="auto">
          <a:xfrm>
            <a:off x="4071938" y="4929188"/>
            <a:ext cx="4714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42900"/>
            <a:r>
              <a:rPr lang="ru-RU" sz="3600">
                <a:solidFill>
                  <a:srgbClr val="FF0000"/>
                </a:solidFill>
              </a:rPr>
              <a:t>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0.29323 0.00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" y="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0.30711 1.11111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022E-16 L 0.30937 0.000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0.30503 3.33333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07407E-6 L 0.3099 0.002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" y="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00416 L 0.3092 0.0041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96296E-6 L -0.38577 -2.96296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712 -2.22222E-6 L 0.30712 -0.0840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503 3.33333E-6 L 0.30503 0.1680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937 0.00069 L 0.30937 -0.1673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99 0.00232 L 0.3099 0.0863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000"/>
                            </p:stCondLst>
                            <p:childTnLst>
                              <p:par>
                                <p:cTn id="1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000"/>
                            </p:stCondLst>
                            <p:childTnLst>
                              <p:par>
                                <p:cTn id="2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500"/>
                            </p:stCondLst>
                            <p:childTnLst>
                              <p:par>
                                <p:cTn id="2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00"/>
                            </p:stCondLst>
                            <p:childTnLst>
                              <p:par>
                                <p:cTn id="2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500"/>
                            </p:stCondLst>
                            <p:childTnLst>
                              <p:par>
                                <p:cTn id="2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1000"/>
                            </p:stCondLst>
                            <p:childTnLst>
                              <p:par>
                                <p:cTn id="2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2000"/>
                            </p:stCondLst>
                            <p:childTnLst>
                              <p:par>
                                <p:cTn id="2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00"/>
                            </p:stCondLst>
                            <p:childTnLst>
                              <p:par>
                                <p:cTn id="2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1000"/>
                            </p:stCondLst>
                            <p:childTnLst>
                              <p:par>
                                <p:cTn id="2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500"/>
                            </p:stCondLst>
                            <p:childTnLst>
                              <p:par>
                                <p:cTn id="2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/>
      <p:bldP spid="6" grpId="0"/>
      <p:bldP spid="6" grpId="1"/>
      <p:bldP spid="7" grpId="0"/>
      <p:bldP spid="8" grpId="0"/>
      <p:bldP spid="8" grpId="1"/>
      <p:bldP spid="9" grpId="0"/>
      <p:bldP spid="9" grpId="1"/>
      <p:bldP spid="10" grpId="0"/>
      <p:bldP spid="11" grpId="0" animBg="1"/>
      <p:bldP spid="12" grpId="0" animBg="1"/>
      <p:bldP spid="18" grpId="0"/>
      <p:bldP spid="19" grpId="0" animBg="1"/>
      <p:bldP spid="27" grpId="0"/>
      <p:bldP spid="29" grpId="0" animBg="1"/>
      <p:bldP spid="30" grpId="0" animBg="1"/>
      <p:bldP spid="35" grpId="0"/>
      <p:bldP spid="36" grpId="0" animBg="1"/>
      <p:bldP spid="42" grpId="0"/>
      <p:bldP spid="43" grpId="0" animBg="1"/>
      <p:bldP spid="44" grpId="0" animBg="1"/>
      <p:bldP spid="49" grpId="0"/>
      <p:bldP spid="50" grpId="0" animBg="1"/>
      <p:bldP spid="56" grpId="0"/>
      <p:bldP spid="57" grpId="0" animBg="1"/>
      <p:bldP spid="58" grpId="0" animBg="1"/>
      <p:bldP spid="63" grpId="0"/>
      <p:bldP spid="64" grpId="0" animBg="1"/>
      <p:bldP spid="70" grpId="0"/>
      <p:bldP spid="76" grpId="0" animBg="1"/>
      <p:bldP spid="77" grpId="0" animBg="1"/>
      <p:bldP spid="82" grpId="0"/>
      <p:bldP spid="83" grpId="0" animBg="1"/>
      <p:bldP spid="89" grpId="0"/>
      <p:bldP spid="91" grpId="0" animBg="1"/>
      <p:bldP spid="92" grpId="0" animBg="1"/>
      <p:bldP spid="97" grpId="0"/>
      <p:bldP spid="98" grpId="0" animBg="1"/>
      <p:bldP spid="1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2"/>
          <p:cNvSpPr txBox="1">
            <a:spLocks/>
          </p:cNvSpPr>
          <p:nvPr/>
        </p:nvSpPr>
        <p:spPr>
          <a:xfrm>
            <a:off x="214313" y="2071688"/>
            <a:ext cx="3000375" cy="35718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ты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он(а) 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мы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вы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они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14313" y="2071688"/>
            <a:ext cx="3000375" cy="35718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положу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положишь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положит  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положим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пол</a:t>
            </a:r>
            <a:r>
              <a:rPr lang="el-GR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ό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жите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положат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>
          <a:xfrm>
            <a:off x="6143625" y="2071688"/>
            <a:ext cx="3000375" cy="35718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кладу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кладёшь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кладёт  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кладём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кладёте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кладут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6143625" y="2071688"/>
            <a:ext cx="2857500" cy="35718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ты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он(а) 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мы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вы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они …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215238" cy="79693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Грамматические нормы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Содержимое 2"/>
          <p:cNvSpPr>
            <a:spLocks noGrp="1"/>
          </p:cNvSpPr>
          <p:nvPr>
            <p:ph idx="1"/>
          </p:nvPr>
        </p:nvSpPr>
        <p:spPr>
          <a:xfrm>
            <a:off x="5857875" y="857250"/>
            <a:ext cx="2971800" cy="132873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класть</a:t>
            </a:r>
          </a:p>
          <a:p>
            <a:pPr algn="ctr" eaLnBrk="1" hangingPunct="1"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(что делать?)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85750" y="857250"/>
            <a:ext cx="3000375" cy="13287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положить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(что сделать?)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3500430" y="1285860"/>
            <a:ext cx="2143140" cy="3214710"/>
          </a:xfrm>
          <a:prstGeom prst="rect">
            <a:avLst/>
          </a:prstGeom>
          <a:gradFill flip="none" rotWithShape="1">
            <a:gsLst>
              <a:gs pos="0">
                <a:srgbClr val="FEF7E6"/>
              </a:gs>
              <a:gs pos="50000">
                <a:srgbClr val="EBFFF1"/>
              </a:gs>
              <a:gs pos="100000">
                <a:srgbClr val="EFFFEF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тетрадь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портфель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рюкзак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учебник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аша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котлета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Группа 8"/>
          <p:cNvGrpSpPr>
            <a:grpSpLocks/>
          </p:cNvGrpSpPr>
          <p:nvPr/>
        </p:nvGrpSpPr>
        <p:grpSpPr bwMode="auto">
          <a:xfrm>
            <a:off x="6643688" y="857250"/>
            <a:ext cx="1571625" cy="714375"/>
            <a:chOff x="5857884" y="3357562"/>
            <a:chExt cx="1643074" cy="742950"/>
          </a:xfrm>
        </p:grpSpPr>
        <p:sp>
          <p:nvSpPr>
            <p:cNvPr id="8" name="Содержимое 2"/>
            <p:cNvSpPr txBox="1">
              <a:spLocks/>
            </p:cNvSpPr>
            <p:nvPr/>
          </p:nvSpPr>
          <p:spPr>
            <a:xfrm>
              <a:off x="5857884" y="3357562"/>
              <a:ext cx="1643074" cy="642240"/>
            </a:xfrm>
            <a:prstGeom prst="rect">
              <a:avLst/>
            </a:prstGeom>
            <a:solidFill>
              <a:srgbClr val="FCFDF9"/>
            </a:solidFill>
          </p:spPr>
          <p:txBody>
            <a:bodyPr>
              <a:normAutofit/>
            </a:bodyPr>
            <a:lstStyle/>
            <a:p>
              <a:pPr marL="342900" indent="-342900" algn="ctr" fontAlgn="auto">
                <a:spcBef>
                  <a:spcPct val="20000"/>
                </a:spcBef>
                <a:spcAft>
                  <a:spcPts val="0"/>
                </a:spcAft>
                <a:defRPr/>
              </a:pPr>
              <a:endPara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504" name="Picture 2" descr="E:\Анимашки\Живые буквы\Знаки препинания\slovar2.gif"/>
            <p:cNvPicPr>
              <a:picLocks noChangeAspect="1" noChangeArrowheads="1" noCrop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215074" y="3357562"/>
              <a:ext cx="952500" cy="742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Содержимое 2"/>
          <p:cNvSpPr txBox="1">
            <a:spLocks/>
          </p:cNvSpPr>
          <p:nvPr/>
        </p:nvSpPr>
        <p:spPr>
          <a:xfrm>
            <a:off x="857250" y="2071688"/>
            <a:ext cx="3000375" cy="19288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положѝл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(а)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</a:p>
        </p:txBody>
      </p:sp>
      <p:sp>
        <p:nvSpPr>
          <p:cNvPr id="14" name="Правая фигурная скобка 13"/>
          <p:cNvSpPr/>
          <p:nvPr/>
        </p:nvSpPr>
        <p:spPr>
          <a:xfrm>
            <a:off x="1000125" y="2214563"/>
            <a:ext cx="428625" cy="1500187"/>
          </a:xfrm>
          <a:prstGeom prst="rightBrace">
            <a:avLst>
              <a:gd name="adj1" fmla="val 33095"/>
              <a:gd name="adj2" fmla="val 53175"/>
            </a:avLst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</a:t>
            </a:r>
          </a:p>
        </p:txBody>
      </p:sp>
      <p:sp>
        <p:nvSpPr>
          <p:cNvPr id="15" name="Правая фигурная скобка 14"/>
          <p:cNvSpPr/>
          <p:nvPr/>
        </p:nvSpPr>
        <p:spPr>
          <a:xfrm>
            <a:off x="1000125" y="3929063"/>
            <a:ext cx="428625" cy="1500187"/>
          </a:xfrm>
          <a:prstGeom prst="rightBrace">
            <a:avLst>
              <a:gd name="adj1" fmla="val 33095"/>
              <a:gd name="adj2" fmla="val 53175"/>
            </a:avLst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785813" y="3929063"/>
            <a:ext cx="3000375" cy="17859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</a:t>
            </a: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положѝли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одержимое 2"/>
          <p:cNvSpPr txBox="1">
            <a:spLocks/>
          </p:cNvSpPr>
          <p:nvPr/>
        </p:nvSpPr>
        <p:spPr>
          <a:xfrm>
            <a:off x="6786563" y="2143125"/>
            <a:ext cx="2286000" cy="19288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</a:t>
            </a: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á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л(а)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</a:p>
        </p:txBody>
      </p:sp>
      <p:sp>
        <p:nvSpPr>
          <p:cNvPr id="19" name="Правая фигурная скобка 18"/>
          <p:cNvSpPr/>
          <p:nvPr/>
        </p:nvSpPr>
        <p:spPr>
          <a:xfrm>
            <a:off x="6929438" y="2286000"/>
            <a:ext cx="428625" cy="1500188"/>
          </a:xfrm>
          <a:prstGeom prst="rightBrace">
            <a:avLst>
              <a:gd name="adj1" fmla="val 33095"/>
              <a:gd name="adj2" fmla="val 53175"/>
            </a:avLst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</a:t>
            </a:r>
          </a:p>
        </p:txBody>
      </p:sp>
      <p:sp>
        <p:nvSpPr>
          <p:cNvPr id="20" name="Правая фигурная скобка 19"/>
          <p:cNvSpPr/>
          <p:nvPr/>
        </p:nvSpPr>
        <p:spPr>
          <a:xfrm>
            <a:off x="6929438" y="4000500"/>
            <a:ext cx="428625" cy="1500188"/>
          </a:xfrm>
          <a:prstGeom prst="rightBrace">
            <a:avLst>
              <a:gd name="adj1" fmla="val 33095"/>
              <a:gd name="adj2" fmla="val 53175"/>
            </a:avLst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6715125" y="4000500"/>
            <a:ext cx="2214563" cy="17859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</a:t>
            </a: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</a:t>
            </a: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á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ли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Содержимое 2"/>
          <p:cNvSpPr txBox="1">
            <a:spLocks/>
          </p:cNvSpPr>
          <p:nvPr/>
        </p:nvSpPr>
        <p:spPr>
          <a:xfrm>
            <a:off x="6429375" y="5500688"/>
            <a:ext cx="2071688" cy="584200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кладѝ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(те)</a:t>
            </a:r>
          </a:p>
        </p:txBody>
      </p:sp>
      <p:sp>
        <p:nvSpPr>
          <p:cNvPr id="25" name="Содержимое 2"/>
          <p:cNvSpPr txBox="1">
            <a:spLocks/>
          </p:cNvSpPr>
          <p:nvPr/>
        </p:nvSpPr>
        <p:spPr>
          <a:xfrm>
            <a:off x="571500" y="5500688"/>
            <a:ext cx="2357438" cy="584200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ru-RU" sz="3200" dirty="0" err="1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положѝ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(те)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build="p"/>
      <p:bldP spid="22" grpId="0" build="p"/>
      <p:bldP spid="11" grpId="0"/>
      <p:bldP spid="13" grpId="0"/>
      <p:bldP spid="13" grpId="1"/>
      <p:bldP spid="14" grpId="0" animBg="1"/>
      <p:bldP spid="14" grpId="1" animBg="1"/>
      <p:bldP spid="15" grpId="0" animBg="1"/>
      <p:bldP spid="15" grpId="1" animBg="1"/>
      <p:bldP spid="16" grpId="0"/>
      <p:bldP spid="16" grpId="1"/>
      <p:bldP spid="18" grpId="0"/>
      <p:bldP spid="18" grpId="1"/>
      <p:bldP spid="19" grpId="0" animBg="1"/>
      <p:bldP spid="19" grpId="1" animBg="1"/>
      <p:bldP spid="20" grpId="0" animBg="1"/>
      <p:bldP spid="20" grpId="1" animBg="1"/>
      <p:bldP spid="21" grpId="0"/>
      <p:bldP spid="21" grpId="1"/>
      <p:bldP spid="24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22553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Составьте два предложения с данными словосочетаниями. Объясните написание пропущенных букв.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43175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отл..жить газету</a:t>
            </a:r>
          </a:p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предл..гать чашку чая</a:t>
            </a:r>
          </a:p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уютно распол..житься</a:t>
            </a:r>
          </a:p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ул..жить куклу</a:t>
            </a:r>
          </a:p>
        </p:txBody>
      </p:sp>
      <p:sp>
        <p:nvSpPr>
          <p:cNvPr id="4" name="Овал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500826" y="6037280"/>
            <a:ext cx="2406637" cy="621585"/>
          </a:xfrm>
          <a:prstGeom prst="ellipse">
            <a:avLst/>
          </a:prstGeom>
          <a:gradFill flip="none" rotWithShape="1">
            <a:gsLst>
              <a:gs pos="0">
                <a:srgbClr val="C7B08B"/>
              </a:gs>
              <a:gs pos="37000">
                <a:schemeClr val="bg2"/>
              </a:gs>
              <a:gs pos="50000">
                <a:srgbClr val="FFF0C9"/>
              </a:gs>
              <a:gs pos="64000">
                <a:schemeClr val="bg2"/>
              </a:gs>
              <a:gs pos="100000">
                <a:srgbClr val="C4A676"/>
              </a:gs>
            </a:gsLst>
            <a:lin ang="2700000" scaled="1"/>
            <a:tileRect/>
          </a:gradFill>
          <a:ln>
            <a:noFill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Проверка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428625" y="1857375"/>
            <a:ext cx="8229600" cy="357187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mtClean="0">
                <a:latin typeface="Arial" charset="0"/>
                <a:cs typeface="Arial" charset="0"/>
              </a:rPr>
              <a:t>отл..жить газету</a:t>
            </a:r>
          </a:p>
          <a:p>
            <a:pPr eaLnBrk="1" hangingPunct="1">
              <a:lnSpc>
                <a:spcPct val="150000"/>
              </a:lnSpc>
            </a:pPr>
            <a:r>
              <a:rPr lang="ru-RU" smtClean="0">
                <a:latin typeface="Arial" charset="0"/>
                <a:cs typeface="Arial" charset="0"/>
              </a:rPr>
              <a:t>предл..гать чашку чая</a:t>
            </a:r>
          </a:p>
          <a:p>
            <a:pPr eaLnBrk="1" hangingPunct="1">
              <a:lnSpc>
                <a:spcPct val="150000"/>
              </a:lnSpc>
            </a:pPr>
            <a:r>
              <a:rPr lang="ru-RU" smtClean="0">
                <a:latin typeface="Arial" charset="0"/>
                <a:cs typeface="Arial" charset="0"/>
              </a:rPr>
              <a:t>уютно распол..житься</a:t>
            </a:r>
          </a:p>
          <a:p>
            <a:pPr eaLnBrk="1" hangingPunct="1">
              <a:lnSpc>
                <a:spcPct val="150000"/>
              </a:lnSpc>
            </a:pPr>
            <a:r>
              <a:rPr lang="ru-RU" smtClean="0">
                <a:latin typeface="Arial" charset="0"/>
                <a:cs typeface="Arial" charset="0"/>
              </a:rPr>
              <a:t>ул..жить куклу</a:t>
            </a:r>
          </a:p>
        </p:txBody>
      </p:sp>
      <p:sp>
        <p:nvSpPr>
          <p:cNvPr id="54" name="Содержимое 2"/>
          <p:cNvSpPr txBox="1">
            <a:spLocks/>
          </p:cNvSpPr>
          <p:nvPr/>
        </p:nvSpPr>
        <p:spPr bwMode="auto">
          <a:xfrm>
            <a:off x="1214438" y="4500563"/>
            <a:ext cx="47148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42900"/>
            <a:r>
              <a:rPr lang="ru-RU" sz="320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36" name="Содержимое 2"/>
          <p:cNvSpPr txBox="1">
            <a:spLocks/>
          </p:cNvSpPr>
          <p:nvPr/>
        </p:nvSpPr>
        <p:spPr bwMode="auto">
          <a:xfrm>
            <a:off x="3357563" y="3643313"/>
            <a:ext cx="47148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42900"/>
            <a:r>
              <a:rPr lang="ru-RU" sz="320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22553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Составьте два предложения с данными словосочетаниями. Объясните написание пропущенных букв.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rc 108"/>
          <p:cNvSpPr>
            <a:spLocks noChangeAspect="1"/>
          </p:cNvSpPr>
          <p:nvPr/>
        </p:nvSpPr>
        <p:spPr bwMode="auto">
          <a:xfrm rot="18358647">
            <a:off x="1421607" y="1867693"/>
            <a:ext cx="501650" cy="588963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3" name="Group 100"/>
          <p:cNvGrpSpPr>
            <a:grpSpLocks/>
          </p:cNvGrpSpPr>
          <p:nvPr/>
        </p:nvGrpSpPr>
        <p:grpSpPr bwMode="auto">
          <a:xfrm>
            <a:off x="2000250" y="2000250"/>
            <a:ext cx="214313" cy="171450"/>
            <a:chOff x="1610" y="1888"/>
            <a:chExt cx="545" cy="181"/>
          </a:xfrm>
        </p:grpSpPr>
        <p:sp>
          <p:nvSpPr>
            <p:cNvPr id="22558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2559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9" name="Прямая соединительная линия 8"/>
          <p:cNvCxnSpPr/>
          <p:nvPr/>
        </p:nvCxnSpPr>
        <p:spPr>
          <a:xfrm>
            <a:off x="1714500" y="2571750"/>
            <a:ext cx="285750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одержимое 2"/>
          <p:cNvSpPr txBox="1">
            <a:spLocks/>
          </p:cNvSpPr>
          <p:nvPr/>
        </p:nvSpPr>
        <p:spPr bwMode="auto">
          <a:xfrm>
            <a:off x="1428750" y="2000250"/>
            <a:ext cx="4714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42900"/>
            <a:r>
              <a:rPr lang="ru-RU" sz="320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9" name="Arc 108"/>
          <p:cNvSpPr>
            <a:spLocks noChangeAspect="1"/>
          </p:cNvSpPr>
          <p:nvPr/>
        </p:nvSpPr>
        <p:spPr bwMode="auto">
          <a:xfrm rot="18358647">
            <a:off x="1887537" y="2733676"/>
            <a:ext cx="377825" cy="444500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4" name="Group 100"/>
          <p:cNvGrpSpPr>
            <a:grpSpLocks/>
          </p:cNvGrpSpPr>
          <p:nvPr/>
        </p:nvGrpSpPr>
        <p:grpSpPr bwMode="auto">
          <a:xfrm>
            <a:off x="2428875" y="2857500"/>
            <a:ext cx="214313" cy="171450"/>
            <a:chOff x="1610" y="1888"/>
            <a:chExt cx="545" cy="181"/>
          </a:xfrm>
        </p:grpSpPr>
        <p:sp>
          <p:nvSpPr>
            <p:cNvPr id="22556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0070C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2557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0070C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23" name="Прямая соединительная линия 22"/>
          <p:cNvCxnSpPr/>
          <p:nvPr/>
        </p:nvCxnSpPr>
        <p:spPr>
          <a:xfrm>
            <a:off x="2214563" y="3357563"/>
            <a:ext cx="357187" cy="1587"/>
          </a:xfrm>
          <a:prstGeom prst="line">
            <a:avLst/>
          </a:prstGeom>
          <a:ln w="101600" cmpd="dbl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одержимое 2"/>
          <p:cNvSpPr txBox="1">
            <a:spLocks/>
          </p:cNvSpPr>
          <p:nvPr/>
        </p:nvSpPr>
        <p:spPr bwMode="auto">
          <a:xfrm>
            <a:off x="1928813" y="2857500"/>
            <a:ext cx="471487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42900"/>
            <a:r>
              <a:rPr lang="ru-RU" sz="3200">
                <a:solidFill>
                  <a:srgbClr val="FF0000"/>
                </a:solidFill>
              </a:rPr>
              <a:t>а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428750" y="2571750"/>
            <a:ext cx="28575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928813" y="3357563"/>
            <a:ext cx="285750" cy="1587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357563" y="4214813"/>
            <a:ext cx="285750" cy="1587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285875" y="5072063"/>
            <a:ext cx="285750" cy="1587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Arc 108"/>
          <p:cNvSpPr>
            <a:spLocks noChangeAspect="1"/>
          </p:cNvSpPr>
          <p:nvPr/>
        </p:nvSpPr>
        <p:spPr bwMode="auto">
          <a:xfrm rot="18358647">
            <a:off x="3350419" y="3510757"/>
            <a:ext cx="501650" cy="588962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6" name="Group 100"/>
          <p:cNvGrpSpPr>
            <a:grpSpLocks/>
          </p:cNvGrpSpPr>
          <p:nvPr/>
        </p:nvGrpSpPr>
        <p:grpSpPr bwMode="auto">
          <a:xfrm>
            <a:off x="3929063" y="3643313"/>
            <a:ext cx="214312" cy="171450"/>
            <a:chOff x="1610" y="1888"/>
            <a:chExt cx="545" cy="181"/>
          </a:xfrm>
        </p:grpSpPr>
        <p:sp>
          <p:nvSpPr>
            <p:cNvPr id="22554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2555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35" name="Прямая соединительная линия 34"/>
          <p:cNvCxnSpPr/>
          <p:nvPr/>
        </p:nvCxnSpPr>
        <p:spPr>
          <a:xfrm>
            <a:off x="3643313" y="4214813"/>
            <a:ext cx="285750" cy="1587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Arc 108"/>
          <p:cNvSpPr>
            <a:spLocks noChangeAspect="1"/>
          </p:cNvSpPr>
          <p:nvPr/>
        </p:nvSpPr>
        <p:spPr bwMode="auto">
          <a:xfrm rot="18358647">
            <a:off x="1207294" y="4368007"/>
            <a:ext cx="501650" cy="588962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7" name="Group 100"/>
          <p:cNvGrpSpPr>
            <a:grpSpLocks/>
          </p:cNvGrpSpPr>
          <p:nvPr/>
        </p:nvGrpSpPr>
        <p:grpSpPr bwMode="auto">
          <a:xfrm>
            <a:off x="1857375" y="4500563"/>
            <a:ext cx="214313" cy="171450"/>
            <a:chOff x="1610" y="1888"/>
            <a:chExt cx="545" cy="181"/>
          </a:xfrm>
        </p:grpSpPr>
        <p:sp>
          <p:nvSpPr>
            <p:cNvPr id="22552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2553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53" name="Прямая соединительная линия 52"/>
          <p:cNvCxnSpPr/>
          <p:nvPr/>
        </p:nvCxnSpPr>
        <p:spPr>
          <a:xfrm>
            <a:off x="1571625" y="5072063"/>
            <a:ext cx="285750" cy="1587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36" grpId="0"/>
      <p:bldP spid="5" grpId="0" animBg="1"/>
      <p:bldP spid="10" grpId="0"/>
      <p:bldP spid="19" grpId="0" animBg="1"/>
      <p:bldP spid="24" grpId="0"/>
      <p:bldP spid="31" grpId="0" animBg="1"/>
      <p:bldP spid="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Сравните слова в двух столбиках.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Почему они распределены в две группы?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>
          <a:xfrm>
            <a:off x="1000125" y="2000250"/>
            <a:ext cx="2971800" cy="3500438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предложение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положение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изложить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выложить</a:t>
            </a:r>
          </a:p>
          <a:p>
            <a:pPr eaLnBrk="1" hangingPunct="1">
              <a:buFontTx/>
              <a:buNone/>
            </a:pPr>
            <a:endParaRPr lang="ru-RU" smtClean="0">
              <a:latin typeface="Arial" charset="0"/>
              <a:cs typeface="Arial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286375" y="2000250"/>
            <a:ext cx="2214563" cy="18573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ложь</a:t>
            </a:r>
          </a:p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ложный</a:t>
            </a:r>
          </a:p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Arc 108"/>
          <p:cNvSpPr>
            <a:spLocks noChangeAspect="1"/>
          </p:cNvSpPr>
          <p:nvPr/>
        </p:nvSpPr>
        <p:spPr bwMode="auto">
          <a:xfrm rot="-3241353">
            <a:off x="2148682" y="1983581"/>
            <a:ext cx="431800" cy="585787"/>
          </a:xfrm>
          <a:custGeom>
            <a:avLst/>
            <a:gdLst>
              <a:gd name="T0" fmla="*/ 0 w 22624"/>
              <a:gd name="T1" fmla="*/ 1064912378 h 31139"/>
              <a:gd name="T2" fmla="*/ 2147483647 w 22624"/>
              <a:gd name="T3" fmla="*/ 2147483647 h 31139"/>
              <a:gd name="T4" fmla="*/ 2147483647 w 22624"/>
              <a:gd name="T5" fmla="*/ 2147483647 h 31139"/>
              <a:gd name="T6" fmla="*/ 0 60000 65536"/>
              <a:gd name="T7" fmla="*/ 0 60000 65536"/>
              <a:gd name="T8" fmla="*/ 0 60000 65536"/>
              <a:gd name="T9" fmla="*/ 0 w 22624"/>
              <a:gd name="T10" fmla="*/ 0 h 31139"/>
              <a:gd name="T11" fmla="*/ 22624 w 22624"/>
              <a:gd name="T12" fmla="*/ 31139 h 31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8" name="Arc 108"/>
          <p:cNvSpPr>
            <a:spLocks noChangeAspect="1"/>
          </p:cNvSpPr>
          <p:nvPr/>
        </p:nvSpPr>
        <p:spPr bwMode="auto">
          <a:xfrm rot="-3241353">
            <a:off x="1720057" y="2840831"/>
            <a:ext cx="431800" cy="585787"/>
          </a:xfrm>
          <a:custGeom>
            <a:avLst/>
            <a:gdLst>
              <a:gd name="T0" fmla="*/ 0 w 22624"/>
              <a:gd name="T1" fmla="*/ 1064912378 h 31139"/>
              <a:gd name="T2" fmla="*/ 2147483647 w 22624"/>
              <a:gd name="T3" fmla="*/ 2147483647 h 31139"/>
              <a:gd name="T4" fmla="*/ 2147483647 w 22624"/>
              <a:gd name="T5" fmla="*/ 2147483647 h 31139"/>
              <a:gd name="T6" fmla="*/ 0 60000 65536"/>
              <a:gd name="T7" fmla="*/ 0 60000 65536"/>
              <a:gd name="T8" fmla="*/ 0 60000 65536"/>
              <a:gd name="T9" fmla="*/ 0 w 22624"/>
              <a:gd name="T10" fmla="*/ 0 h 31139"/>
              <a:gd name="T11" fmla="*/ 22624 w 22624"/>
              <a:gd name="T12" fmla="*/ 31139 h 31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9" name="Arc 108"/>
          <p:cNvSpPr>
            <a:spLocks noChangeAspect="1"/>
          </p:cNvSpPr>
          <p:nvPr/>
        </p:nvSpPr>
        <p:spPr bwMode="auto">
          <a:xfrm rot="-3241353">
            <a:off x="1720057" y="3626644"/>
            <a:ext cx="431800" cy="585787"/>
          </a:xfrm>
          <a:custGeom>
            <a:avLst/>
            <a:gdLst>
              <a:gd name="T0" fmla="*/ 0 w 22624"/>
              <a:gd name="T1" fmla="*/ 1064912378 h 31139"/>
              <a:gd name="T2" fmla="*/ 2147483647 w 22624"/>
              <a:gd name="T3" fmla="*/ 2147483647 h 31139"/>
              <a:gd name="T4" fmla="*/ 2147483647 w 22624"/>
              <a:gd name="T5" fmla="*/ 2147483647 h 31139"/>
              <a:gd name="T6" fmla="*/ 0 60000 65536"/>
              <a:gd name="T7" fmla="*/ 0 60000 65536"/>
              <a:gd name="T8" fmla="*/ 0 60000 65536"/>
              <a:gd name="T9" fmla="*/ 0 w 22624"/>
              <a:gd name="T10" fmla="*/ 0 h 31139"/>
              <a:gd name="T11" fmla="*/ 22624 w 22624"/>
              <a:gd name="T12" fmla="*/ 31139 h 31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0" name="Arc 108"/>
          <p:cNvSpPr>
            <a:spLocks noChangeAspect="1"/>
          </p:cNvSpPr>
          <p:nvPr/>
        </p:nvSpPr>
        <p:spPr bwMode="auto">
          <a:xfrm rot="-3241353">
            <a:off x="1791494" y="4483894"/>
            <a:ext cx="431800" cy="585788"/>
          </a:xfrm>
          <a:custGeom>
            <a:avLst/>
            <a:gdLst>
              <a:gd name="T0" fmla="*/ 0 w 22624"/>
              <a:gd name="T1" fmla="*/ 1064917206 h 31139"/>
              <a:gd name="T2" fmla="*/ 2147483647 w 22624"/>
              <a:gd name="T3" fmla="*/ 2147483647 h 31139"/>
              <a:gd name="T4" fmla="*/ 2147483647 w 22624"/>
              <a:gd name="T5" fmla="*/ 2147483647 h 31139"/>
              <a:gd name="T6" fmla="*/ 0 60000 65536"/>
              <a:gd name="T7" fmla="*/ 0 60000 65536"/>
              <a:gd name="T8" fmla="*/ 0 60000 65536"/>
              <a:gd name="T9" fmla="*/ 0 w 22624"/>
              <a:gd name="T10" fmla="*/ 0 h 31139"/>
              <a:gd name="T11" fmla="*/ 22624 w 22624"/>
              <a:gd name="T12" fmla="*/ 31139 h 31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1" name="Arc 108"/>
          <p:cNvSpPr>
            <a:spLocks noChangeAspect="1"/>
          </p:cNvSpPr>
          <p:nvPr/>
        </p:nvSpPr>
        <p:spPr bwMode="auto">
          <a:xfrm rot="-3241353">
            <a:off x="5506244" y="1983581"/>
            <a:ext cx="431800" cy="585788"/>
          </a:xfrm>
          <a:custGeom>
            <a:avLst/>
            <a:gdLst>
              <a:gd name="T0" fmla="*/ 0 w 22624"/>
              <a:gd name="T1" fmla="*/ 1064917206 h 31139"/>
              <a:gd name="T2" fmla="*/ 2147483647 w 22624"/>
              <a:gd name="T3" fmla="*/ 2147483647 h 31139"/>
              <a:gd name="T4" fmla="*/ 2147483647 w 22624"/>
              <a:gd name="T5" fmla="*/ 2147483647 h 31139"/>
              <a:gd name="T6" fmla="*/ 0 60000 65536"/>
              <a:gd name="T7" fmla="*/ 0 60000 65536"/>
              <a:gd name="T8" fmla="*/ 0 60000 65536"/>
              <a:gd name="T9" fmla="*/ 0 w 22624"/>
              <a:gd name="T10" fmla="*/ 0 h 31139"/>
              <a:gd name="T11" fmla="*/ 22624 w 22624"/>
              <a:gd name="T12" fmla="*/ 31139 h 31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2" name="Arc 108"/>
          <p:cNvSpPr>
            <a:spLocks noChangeAspect="1"/>
          </p:cNvSpPr>
          <p:nvPr/>
        </p:nvSpPr>
        <p:spPr bwMode="auto">
          <a:xfrm rot="-3241353">
            <a:off x="5577682" y="2840831"/>
            <a:ext cx="431800" cy="585787"/>
          </a:xfrm>
          <a:custGeom>
            <a:avLst/>
            <a:gdLst>
              <a:gd name="T0" fmla="*/ 0 w 22624"/>
              <a:gd name="T1" fmla="*/ 1064912378 h 31139"/>
              <a:gd name="T2" fmla="*/ 2147483647 w 22624"/>
              <a:gd name="T3" fmla="*/ 2147483647 h 31139"/>
              <a:gd name="T4" fmla="*/ 2147483647 w 22624"/>
              <a:gd name="T5" fmla="*/ 2147483647 h 31139"/>
              <a:gd name="T6" fmla="*/ 0 60000 65536"/>
              <a:gd name="T7" fmla="*/ 0 60000 65536"/>
              <a:gd name="T8" fmla="*/ 0 60000 65536"/>
              <a:gd name="T9" fmla="*/ 0 w 22624"/>
              <a:gd name="T10" fmla="*/ 0 h 31139"/>
              <a:gd name="T11" fmla="*/ 22624 w 22624"/>
              <a:gd name="T12" fmla="*/ 31139 h 31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effectLst>
                  <a:glow rad="63500">
                    <a:srgbClr val="FDE8D7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Тест</a:t>
            </a:r>
          </a:p>
        </p:txBody>
      </p:sp>
      <p:pic>
        <p:nvPicPr>
          <p:cNvPr id="24581" name="Picture 5" descr="C:\Users\LUDA\Pictures\MH90028093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57554" y="1928802"/>
            <a:ext cx="2357454" cy="3095625"/>
          </a:xfrm>
          <a:prstGeom prst="rect">
            <a:avLst/>
          </a:prstGeom>
          <a:noFill/>
          <a:effectLst>
            <a:softEdge rad="127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79690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Работа с бланками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1C90B32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1563" y="928688"/>
            <a:ext cx="7221537" cy="5429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214313"/>
            <a:ext cx="7772400" cy="1071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effectLst>
                  <a:glow rad="63500">
                    <a:srgbClr val="FDE8D7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Добро пожаловать на урок!</a:t>
            </a:r>
            <a:endParaRPr lang="ru-RU" dirty="0">
              <a:effectLst>
                <a:glow rad="63500">
                  <a:srgbClr val="FDE8D7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2910" y="1357298"/>
            <a:ext cx="7886755" cy="49292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248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А1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ru-RU" sz="3600" dirty="0" smtClean="0">
                <a:latin typeface="Arial" charset="0"/>
                <a:cs typeface="Arial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Укажите слово с 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чередующейся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гласной в корне.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4191000" cy="28194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под..вилась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вкл..нилась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прил..гать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нап..сал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248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А2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ru-RU" sz="3600" dirty="0" smtClean="0">
                <a:latin typeface="Arial" charset="0"/>
                <a:cs typeface="Arial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Укажите слово, в котором пропущена буква 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4191000" cy="28194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предл..жение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пол..гаться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изл..жение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предл..жить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9248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А3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ru-RU" sz="3600" dirty="0" smtClean="0">
                <a:latin typeface="Arial" charset="0"/>
                <a:cs typeface="Arial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Укажите слово </a:t>
            </a:r>
            <a:b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с 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орфографической ошибкой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4191000" cy="28194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возлагать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слагать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возложение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слажение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24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А4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ru-RU" sz="3600" dirty="0" smtClean="0">
                <a:latin typeface="Arial" charset="0"/>
                <a:cs typeface="Arial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Найдите лишнее слово.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4191000" cy="28194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изл..гать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л..жный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изл..жение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распол..гаться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9248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А5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ru-RU" sz="3600" dirty="0" smtClean="0">
                <a:latin typeface="Arial" charset="0"/>
                <a:cs typeface="Arial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Укажите слово </a:t>
            </a:r>
            <a:b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с 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грамматической ошибкой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5448300" cy="28194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поклади в сумку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сложи в портфель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разложи товар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отложи в сторону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357188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effectLst>
                  <a:glow rad="63500">
                    <a:srgbClr val="FDE8D7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Проверка</a:t>
            </a:r>
          </a:p>
        </p:txBody>
      </p:sp>
      <p:pic>
        <p:nvPicPr>
          <p:cNvPr id="5" name="Picture 5" descr="C:\Users\LUDA\Pictures\MH90028093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57554" y="1928802"/>
            <a:ext cx="2357454" cy="3095625"/>
          </a:xfrm>
          <a:prstGeom prst="rect">
            <a:avLst/>
          </a:prstGeom>
          <a:noFill/>
          <a:effectLst>
            <a:softEdge rad="127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248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А1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ru-RU" sz="3600" dirty="0" smtClean="0">
                <a:latin typeface="Arial" charset="0"/>
                <a:cs typeface="Arial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Укажите слово с 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чередующейся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гласной в корне.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4191000" cy="2819400"/>
          </a:xfrm>
        </p:spPr>
        <p:txBody>
          <a:bodyPr rtlCol="0">
            <a:normAutofit/>
          </a:bodyPr>
          <a:lstStyle/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под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И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вилась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вкл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И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нилась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прил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А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гать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нап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И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сал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85813" y="3429000"/>
            <a:ext cx="609600" cy="609600"/>
          </a:xfrm>
          <a:prstGeom prst="ellipse">
            <a:avLst/>
          </a:prstGeom>
          <a:noFill/>
          <a:ln w="508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143375" y="2071688"/>
            <a:ext cx="2928938" cy="2819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09600" indent="-609600" fontAlgn="auto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ru-RU" sz="3600" dirty="0">
                <a:solidFill>
                  <a:schemeClr val="accent4">
                    <a:lumMod val="50000"/>
                  </a:schemeClr>
                </a:solidFill>
              </a:rPr>
              <a:t>—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</a:rPr>
              <a:t>д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И</a:t>
            </a:r>
            <a:r>
              <a:rPr lang="ru-RU" sz="3600" dirty="0">
                <a:solidFill>
                  <a:schemeClr val="accent4">
                    <a:lumMod val="50000"/>
                  </a:schemeClr>
                </a:solidFill>
              </a:rPr>
              <a:t>во</a:t>
            </a:r>
          </a:p>
          <a:p>
            <a:pPr marL="609600" indent="-609600" fontAlgn="auto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ru-RU" sz="3600" dirty="0">
                <a:solidFill>
                  <a:schemeClr val="accent4">
                    <a:lumMod val="50000"/>
                  </a:schemeClr>
                </a:solidFill>
              </a:rPr>
              <a:t>—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</a:rPr>
              <a:t>кл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И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</a:rPr>
              <a:t>н</a:t>
            </a:r>
            <a:endParaRPr lang="ru-RU" sz="3600" dirty="0">
              <a:solidFill>
                <a:schemeClr val="accent4">
                  <a:lumMod val="50000"/>
                </a:schemeClr>
              </a:solidFill>
            </a:endParaRPr>
          </a:p>
          <a:p>
            <a:pPr marL="609600" indent="-609600" fontAlgn="auto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ru-RU" sz="3600" dirty="0">
                <a:solidFill>
                  <a:schemeClr val="accent4">
                    <a:lumMod val="50000"/>
                  </a:schemeClr>
                </a:solidFill>
              </a:rPr>
              <a:t>—</a:t>
            </a:r>
          </a:p>
          <a:p>
            <a:pPr marL="609600" indent="-609600" fontAlgn="auto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ru-RU" sz="3600" dirty="0">
                <a:solidFill>
                  <a:schemeClr val="accent4">
                    <a:lumMod val="50000"/>
                  </a:schemeClr>
                </a:solidFill>
              </a:rPr>
              <a:t>— 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</a:rPr>
              <a:t>нап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И</a:t>
            </a:r>
            <a:r>
              <a:rPr lang="ru-RU" sz="3600" dirty="0" err="1">
                <a:solidFill>
                  <a:schemeClr val="accent4">
                    <a:lumMod val="50000"/>
                  </a:schemeClr>
                </a:solidFill>
              </a:rPr>
              <a:t>шет</a:t>
            </a:r>
            <a:endParaRPr lang="ru-RU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248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А2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ru-RU" sz="3600" dirty="0" smtClean="0">
                <a:latin typeface="Arial" charset="0"/>
                <a:cs typeface="Arial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Укажите слово, в котором пропущена буква 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4191000" cy="2819400"/>
          </a:xfrm>
        </p:spPr>
        <p:txBody>
          <a:bodyPr rtlCol="0">
            <a:normAutofit/>
          </a:bodyPr>
          <a:lstStyle/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предл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О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жение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пол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А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гаться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изл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О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жение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предл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О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жить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14375" y="2714625"/>
            <a:ext cx="609600" cy="609600"/>
          </a:xfrm>
          <a:prstGeom prst="ellipse">
            <a:avLst/>
          </a:prstGeom>
          <a:noFill/>
          <a:ln w="508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9248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А3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ru-RU" sz="3600" dirty="0" smtClean="0">
                <a:latin typeface="Arial" charset="0"/>
                <a:cs typeface="Arial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Укажите слово с 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орфографической ошибкой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4191000" cy="2819400"/>
          </a:xfrm>
        </p:spPr>
        <p:txBody>
          <a:bodyPr rtlCol="0">
            <a:normAutofit/>
          </a:bodyPr>
          <a:lstStyle/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возлагать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слагать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возложение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сл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а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жение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85813" y="4071938"/>
            <a:ext cx="609600" cy="609600"/>
          </a:xfrm>
          <a:prstGeom prst="ellipse">
            <a:avLst/>
          </a:prstGeom>
          <a:noFill/>
          <a:ln w="508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Line 23"/>
          <p:cNvSpPr>
            <a:spLocks noChangeShapeType="1"/>
          </p:cNvSpPr>
          <p:nvPr/>
        </p:nvSpPr>
        <p:spPr bwMode="auto">
          <a:xfrm flipH="1">
            <a:off x="2071688" y="4071938"/>
            <a:ext cx="285750" cy="500062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857375" y="3786188"/>
            <a:ext cx="471488" cy="61436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0000"/>
                </a:solidFill>
              </a:rPr>
              <a:t>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24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А4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ru-RU" sz="3600" dirty="0" smtClean="0">
                <a:latin typeface="Arial" charset="0"/>
                <a:cs typeface="Arial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Найдите лишнее слово.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4191000" cy="2819400"/>
          </a:xfrm>
        </p:spPr>
        <p:txBody>
          <a:bodyPr rtlCol="0">
            <a:normAutofit/>
          </a:bodyPr>
          <a:lstStyle/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изл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А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гать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л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О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жный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изл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О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жение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tx1"/>
              </a:buClr>
              <a:buFontTx/>
              <a:buAutoNum type="arabicParenR"/>
              <a:defRPr/>
            </a:pP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распол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А</a:t>
            </a:r>
            <a:r>
              <a:rPr lang="ru-RU" sz="3600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гаться</a:t>
            </a:r>
            <a:endParaRPr lang="ru-RU" sz="36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14375" y="2714625"/>
            <a:ext cx="609600" cy="609600"/>
          </a:xfrm>
          <a:prstGeom prst="ellipse">
            <a:avLst/>
          </a:prstGeom>
          <a:noFill/>
          <a:ln w="508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u="sng" dirty="0" smtClean="0">
                <a:effectLst>
                  <a:glow rad="63500">
                    <a:srgbClr val="FDE8D7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Карточка № 1</a:t>
            </a:r>
            <a:endParaRPr lang="ru-RU" dirty="0">
              <a:effectLst>
                <a:glow rad="63500">
                  <a:srgbClr val="FDE8D7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285750" y="1600200"/>
            <a:ext cx="8643938" cy="45259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ru-RU" sz="5400" smtClean="0">
                <a:latin typeface="Arial" charset="0"/>
                <a:cs typeface="Arial" charset="0"/>
              </a:rPr>
              <a:t>Предл. .гать, предл. .жить, сл. .гать, сл. . жить,     прил. .гать,    прил. .жить</a:t>
            </a:r>
          </a:p>
        </p:txBody>
      </p:sp>
      <p:grpSp>
        <p:nvGrpSpPr>
          <p:cNvPr id="3" name="Группа 5"/>
          <p:cNvGrpSpPr>
            <a:grpSpLocks/>
          </p:cNvGrpSpPr>
          <p:nvPr/>
        </p:nvGrpSpPr>
        <p:grpSpPr bwMode="auto">
          <a:xfrm>
            <a:off x="2428875" y="2143125"/>
            <a:ext cx="571500" cy="500063"/>
            <a:chOff x="1785918" y="642918"/>
            <a:chExt cx="5000660" cy="5214974"/>
          </a:xfrm>
        </p:grpSpPr>
        <p:pic>
          <p:nvPicPr>
            <p:cNvPr id="9230" name="Picture 2" descr="E:\Анимашки\Живые буквы\Алфавит 3\5f9a14616c77t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1785918" y="642918"/>
              <a:ext cx="5000660" cy="5214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Равнобедренный треугольник 4"/>
            <p:cNvSpPr/>
            <p:nvPr/>
          </p:nvSpPr>
          <p:spPr>
            <a:xfrm>
              <a:off x="3494481" y="4566566"/>
              <a:ext cx="2430872" cy="1291326"/>
            </a:xfrm>
            <a:prstGeom prst="triangle">
              <a:avLst>
                <a:gd name="adj" fmla="val 57915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" name="Группа 6"/>
          <p:cNvGrpSpPr>
            <a:grpSpLocks/>
          </p:cNvGrpSpPr>
          <p:nvPr/>
        </p:nvGrpSpPr>
        <p:grpSpPr bwMode="auto">
          <a:xfrm>
            <a:off x="1143000" y="3357563"/>
            <a:ext cx="571500" cy="500062"/>
            <a:chOff x="1785918" y="642918"/>
            <a:chExt cx="5000660" cy="5214974"/>
          </a:xfrm>
        </p:grpSpPr>
        <p:pic>
          <p:nvPicPr>
            <p:cNvPr id="9228" name="Picture 2" descr="E:\Анимашки\Живые буквы\Алфавит 3\5f9a14616c77t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1785918" y="642918"/>
              <a:ext cx="5000660" cy="5214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Равнобедренный треугольник 8"/>
            <p:cNvSpPr/>
            <p:nvPr/>
          </p:nvSpPr>
          <p:spPr>
            <a:xfrm>
              <a:off x="3494481" y="4566564"/>
              <a:ext cx="2430872" cy="1291328"/>
            </a:xfrm>
            <a:prstGeom prst="triangle">
              <a:avLst>
                <a:gd name="adj" fmla="val 57915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" name="Группа 9"/>
          <p:cNvGrpSpPr>
            <a:grpSpLocks/>
          </p:cNvGrpSpPr>
          <p:nvPr/>
        </p:nvGrpSpPr>
        <p:grpSpPr bwMode="auto">
          <a:xfrm>
            <a:off x="1928813" y="4572000"/>
            <a:ext cx="571500" cy="500063"/>
            <a:chOff x="1785918" y="642918"/>
            <a:chExt cx="5000660" cy="5214974"/>
          </a:xfrm>
        </p:grpSpPr>
        <p:pic>
          <p:nvPicPr>
            <p:cNvPr id="9226" name="Picture 2" descr="E:\Анимашки\Живые буквы\Алфавит 3\5f9a14616c77t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1785918" y="642918"/>
              <a:ext cx="5000660" cy="5214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Равнобедренный треугольник 11"/>
            <p:cNvSpPr/>
            <p:nvPr/>
          </p:nvSpPr>
          <p:spPr>
            <a:xfrm>
              <a:off x="3494472" y="4566566"/>
              <a:ext cx="2430881" cy="1291326"/>
            </a:xfrm>
            <a:prstGeom prst="triangle">
              <a:avLst>
                <a:gd name="adj" fmla="val 57915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pic>
        <p:nvPicPr>
          <p:cNvPr id="2051" name="Picture 3" descr="E:\Анимашки\Живые буквы\Алфавит 3\о16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500813" y="207168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E:\Анимашки\Живые буквы\Алфавит 3\о16.pn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143375" y="3286125"/>
            <a:ext cx="64293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 descr="E:\Анимашки\Живые буквы\Алфавит 3\о16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215063" y="4500563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9248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А5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ru-RU" sz="3600" dirty="0" smtClean="0">
                <a:latin typeface="Arial" charset="0"/>
                <a:cs typeface="Arial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Укажите слово </a:t>
            </a:r>
            <a:b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с 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грамматической ошибкой</a:t>
            </a:r>
            <a:r>
              <a:rPr 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57400"/>
            <a:ext cx="5448300" cy="28194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по</a:t>
            </a:r>
            <a:r>
              <a:rPr lang="ru-RU" sz="3600" smtClean="0">
                <a:latin typeface="Arial" charset="0"/>
                <a:cs typeface="Arial" charset="0"/>
              </a:rPr>
              <a:t>клади в сумку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сложи в портфель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разложи товар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ru-RU" sz="3600" smtClean="0">
                <a:latin typeface="Arial" charset="0"/>
                <a:cs typeface="Arial" charset="0"/>
              </a:rPr>
              <a:t>отложи в сторону</a:t>
            </a:r>
          </a:p>
        </p:txBody>
      </p:sp>
      <p:sp>
        <p:nvSpPr>
          <p:cNvPr id="4" name="Line 23"/>
          <p:cNvSpPr>
            <a:spLocks noChangeShapeType="1"/>
          </p:cNvSpPr>
          <p:nvPr/>
        </p:nvSpPr>
        <p:spPr bwMode="auto">
          <a:xfrm flipH="1">
            <a:off x="1500188" y="2286000"/>
            <a:ext cx="571500" cy="28575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785813" y="2071688"/>
            <a:ext cx="609600" cy="609600"/>
          </a:xfrm>
          <a:prstGeom prst="ellipse">
            <a:avLst/>
          </a:prstGeom>
          <a:noFill/>
          <a:ln w="508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Ответы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1C90B32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1563" y="1071563"/>
            <a:ext cx="7221537" cy="5429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Line 22"/>
          <p:cNvSpPr>
            <a:spLocks noChangeShapeType="1"/>
          </p:cNvSpPr>
          <p:nvPr/>
        </p:nvSpPr>
        <p:spPr bwMode="auto">
          <a:xfrm>
            <a:off x="2928938" y="2714625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Line 23"/>
          <p:cNvSpPr>
            <a:spLocks noChangeShapeType="1"/>
          </p:cNvSpPr>
          <p:nvPr/>
        </p:nvSpPr>
        <p:spPr bwMode="auto">
          <a:xfrm flipH="1">
            <a:off x="2928938" y="2714625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Line 22"/>
          <p:cNvSpPr>
            <a:spLocks noChangeShapeType="1"/>
          </p:cNvSpPr>
          <p:nvPr/>
        </p:nvSpPr>
        <p:spPr bwMode="auto">
          <a:xfrm>
            <a:off x="4214813" y="3357563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Line 23"/>
          <p:cNvSpPr>
            <a:spLocks noChangeShapeType="1"/>
          </p:cNvSpPr>
          <p:nvPr/>
        </p:nvSpPr>
        <p:spPr bwMode="auto">
          <a:xfrm flipH="1">
            <a:off x="4214813" y="3357563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22"/>
          <p:cNvSpPr>
            <a:spLocks noChangeShapeType="1"/>
          </p:cNvSpPr>
          <p:nvPr/>
        </p:nvSpPr>
        <p:spPr bwMode="auto">
          <a:xfrm>
            <a:off x="3571875" y="2071688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Line 23"/>
          <p:cNvSpPr>
            <a:spLocks noChangeShapeType="1"/>
          </p:cNvSpPr>
          <p:nvPr/>
        </p:nvSpPr>
        <p:spPr bwMode="auto">
          <a:xfrm flipH="1">
            <a:off x="3571875" y="2071688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Line 22"/>
          <p:cNvSpPr>
            <a:spLocks noChangeShapeType="1"/>
          </p:cNvSpPr>
          <p:nvPr/>
        </p:nvSpPr>
        <p:spPr bwMode="auto">
          <a:xfrm>
            <a:off x="2928938" y="400050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2928938" y="4000500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" name="Line 22"/>
          <p:cNvSpPr>
            <a:spLocks noChangeShapeType="1"/>
          </p:cNvSpPr>
          <p:nvPr/>
        </p:nvSpPr>
        <p:spPr bwMode="auto">
          <a:xfrm>
            <a:off x="2286000" y="4643438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" name="Line 23"/>
          <p:cNvSpPr>
            <a:spLocks noChangeShapeType="1"/>
          </p:cNvSpPr>
          <p:nvPr/>
        </p:nvSpPr>
        <p:spPr bwMode="auto">
          <a:xfrm flipH="1">
            <a:off x="2286000" y="4643438"/>
            <a:ext cx="228600" cy="228600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6"/>
          <p:cNvGrpSpPr>
            <a:grpSpLocks/>
          </p:cNvGrpSpPr>
          <p:nvPr/>
        </p:nvGrpSpPr>
        <p:grpSpPr bwMode="auto">
          <a:xfrm>
            <a:off x="3398838" y="765175"/>
            <a:ext cx="2306637" cy="3133725"/>
            <a:chOff x="2141" y="482"/>
            <a:chExt cx="1453" cy="1974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7184" name="Puzzle3"/>
            <p:cNvSpPr>
              <a:spLocks noChangeAspect="1" noEditPoints="1" noChangeArrowheads="1"/>
            </p:cNvSpPr>
            <p:nvPr/>
          </p:nvSpPr>
          <p:spPr bwMode="auto">
            <a:xfrm>
              <a:off x="2141" y="482"/>
              <a:ext cx="1453" cy="1974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FFCC99">
                <a:alpha val="75000"/>
              </a:srgbClr>
            </a:solidFill>
            <a:ln w="2857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b="1">
                <a:solidFill>
                  <a:srgbClr val="284C6A"/>
                </a:solidFill>
                <a:latin typeface="Verdana" pitchFamily="34" charset="0"/>
                <a:cs typeface="+mn-cs"/>
              </a:endParaRPr>
            </a:p>
          </p:txBody>
        </p:sp>
        <p:sp>
          <p:nvSpPr>
            <p:cNvPr id="7185" name="Text Box 17"/>
            <p:cNvSpPr txBox="1">
              <a:spLocks noChangeAspect="1" noChangeArrowheads="1"/>
            </p:cNvSpPr>
            <p:nvPr/>
          </p:nvSpPr>
          <p:spPr bwMode="blackWhite">
            <a:xfrm>
              <a:off x="2475" y="1125"/>
              <a:ext cx="85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  <a:flatTx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284C6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  <a:cs typeface="+mn-cs"/>
                </a:rPr>
                <a:t>понял</a:t>
              </a:r>
            </a:p>
          </p:txBody>
        </p:sp>
      </p:grpSp>
      <p:grpSp>
        <p:nvGrpSpPr>
          <p:cNvPr id="3" name="Group 72"/>
          <p:cNvGrpSpPr>
            <a:grpSpLocks noChangeAspect="1"/>
          </p:cNvGrpSpPr>
          <p:nvPr/>
        </p:nvGrpSpPr>
        <p:grpSpPr bwMode="auto">
          <a:xfrm>
            <a:off x="2724150" y="3048000"/>
            <a:ext cx="3684588" cy="2852738"/>
            <a:chOff x="1190" y="2111"/>
            <a:chExt cx="2253" cy="174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187" name="Puzzle2"/>
            <p:cNvSpPr>
              <a:spLocks noChangeAspect="1" noEditPoints="1" noChangeArrowheads="1"/>
            </p:cNvSpPr>
            <p:nvPr/>
          </p:nvSpPr>
          <p:spPr bwMode="auto">
            <a:xfrm>
              <a:off x="1190" y="2111"/>
              <a:ext cx="2253" cy="1745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A6D1D0"/>
            </a:solidFill>
            <a:ln w="1587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7188" name="Text Box 20"/>
            <p:cNvSpPr txBox="1">
              <a:spLocks noChangeAspect="1" noChangeArrowheads="1"/>
            </p:cNvSpPr>
            <p:nvPr/>
          </p:nvSpPr>
          <p:spPr bwMode="blackWhite">
            <a:xfrm>
              <a:off x="1752" y="2694"/>
              <a:ext cx="1218" cy="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  <a:flatTx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284C6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  <a:cs typeface="+mn-cs"/>
                </a:rPr>
                <a:t>открыл для себя</a:t>
              </a:r>
            </a:p>
          </p:txBody>
        </p:sp>
      </p:grp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4767263" y="1712913"/>
            <a:ext cx="3725862" cy="2173287"/>
            <a:chOff x="3003" y="1079"/>
            <a:chExt cx="2347" cy="1369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7190" name="Puzzle1"/>
            <p:cNvSpPr>
              <a:spLocks noChangeAspect="1" noEditPoints="1" noChangeArrowheads="1"/>
            </p:cNvSpPr>
            <p:nvPr/>
          </p:nvSpPr>
          <p:spPr bwMode="auto">
            <a:xfrm>
              <a:off x="3003" y="1079"/>
              <a:ext cx="2347" cy="1369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E1E4D1"/>
            </a:solidFill>
            <a:ln w="28575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>
                  <a:solidFill>
                    <a:srgbClr val="284C6A"/>
                  </a:solidFill>
                  <a:latin typeface="Verdana" pitchFamily="34" charset="0"/>
                  <a:cs typeface="+mn-cs"/>
                </a:rPr>
                <a:t> </a:t>
              </a:r>
              <a:endParaRPr lang="ru-RU" sz="1200" b="1">
                <a:solidFill>
                  <a:srgbClr val="284C6A"/>
                </a:solidFill>
                <a:latin typeface="Verdana" pitchFamily="34" charset="0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>
                  <a:solidFill>
                    <a:srgbClr val="284C6A"/>
                  </a:solidFill>
                  <a:latin typeface="Verdana" pitchFamily="34" charset="0"/>
                  <a:cs typeface="+mn-cs"/>
                </a:rPr>
                <a:t> </a:t>
              </a:r>
            </a:p>
          </p:txBody>
        </p:sp>
        <p:sp>
          <p:nvSpPr>
            <p:cNvPr id="7191" name="Text Box 23"/>
            <p:cNvSpPr txBox="1">
              <a:spLocks noChangeAspect="1" noChangeArrowheads="1"/>
            </p:cNvSpPr>
            <p:nvPr/>
          </p:nvSpPr>
          <p:spPr bwMode="blackWhite">
            <a:xfrm>
              <a:off x="3597" y="1596"/>
              <a:ext cx="12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  <a:flatTx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284C6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  <a:cs typeface="+mn-cs"/>
                </a:rPr>
                <a:t>запомнил</a:t>
              </a:r>
            </a:p>
          </p:txBody>
        </p:sp>
      </p:grpSp>
      <p:grpSp>
        <p:nvGrpSpPr>
          <p:cNvPr id="5" name="Group 73"/>
          <p:cNvGrpSpPr>
            <a:grpSpLocks noChangeAspect="1"/>
          </p:cNvGrpSpPr>
          <p:nvPr/>
        </p:nvGrpSpPr>
        <p:grpSpPr bwMode="auto">
          <a:xfrm>
            <a:off x="5561014" y="3011488"/>
            <a:ext cx="2220178" cy="3648075"/>
            <a:chOff x="2925" y="2089"/>
            <a:chExt cx="1358" cy="223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193" name="Puzzle4"/>
            <p:cNvSpPr>
              <a:spLocks noChangeAspect="1" noEditPoints="1" noChangeArrowheads="1"/>
            </p:cNvSpPr>
            <p:nvPr/>
          </p:nvSpPr>
          <p:spPr bwMode="auto">
            <a:xfrm>
              <a:off x="2925" y="2089"/>
              <a:ext cx="1358" cy="2231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7FA9C3">
                <a:alpha val="57001"/>
              </a:srgbClr>
            </a:solidFill>
            <a:ln w="1587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7194" name="Text Box 26"/>
            <p:cNvSpPr txBox="1">
              <a:spLocks noChangeAspect="1" noChangeArrowheads="1"/>
            </p:cNvSpPr>
            <p:nvPr/>
          </p:nvSpPr>
          <p:spPr bwMode="blackWhite">
            <a:xfrm>
              <a:off x="2975" y="2650"/>
              <a:ext cx="1230" cy="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  <a:flatTx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284C6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  <a:cs typeface="+mn-cs"/>
                </a:rPr>
                <a:t>научился</a:t>
              </a:r>
            </a:p>
          </p:txBody>
        </p:sp>
      </p:grpSp>
      <p:grpSp>
        <p:nvGrpSpPr>
          <p:cNvPr id="6" name="Group 75"/>
          <p:cNvGrpSpPr>
            <a:grpSpLocks/>
          </p:cNvGrpSpPr>
          <p:nvPr/>
        </p:nvGrpSpPr>
        <p:grpSpPr bwMode="auto">
          <a:xfrm>
            <a:off x="539750" y="1712913"/>
            <a:ext cx="3725863" cy="2173287"/>
            <a:chOff x="340" y="1079"/>
            <a:chExt cx="2347" cy="1369"/>
          </a:xfrm>
        </p:grpSpPr>
        <p:sp>
          <p:nvSpPr>
            <p:cNvPr id="7202" name="Puzzle1"/>
            <p:cNvSpPr>
              <a:spLocks noChangeAspect="1" noEditPoints="1" noChangeArrowheads="1"/>
            </p:cNvSpPr>
            <p:nvPr/>
          </p:nvSpPr>
          <p:spPr bwMode="auto">
            <a:xfrm>
              <a:off x="340" y="1079"/>
              <a:ext cx="2347" cy="1369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7FA9C3">
                <a:alpha val="57001"/>
              </a:srgbClr>
            </a:solidFill>
            <a:ln w="28575">
              <a:solidFill>
                <a:srgbClr val="808080"/>
              </a:solidFill>
              <a:miter lim="800000"/>
              <a:headEnd/>
              <a:tailEnd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38922" name="Text Box 35"/>
            <p:cNvSpPr txBox="1">
              <a:spLocks noChangeAspect="1" noChangeArrowheads="1"/>
            </p:cNvSpPr>
            <p:nvPr/>
          </p:nvSpPr>
          <p:spPr bwMode="blackWhite">
            <a:xfrm>
              <a:off x="1074" y="1596"/>
              <a:ext cx="108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284C6A"/>
                  </a:solidFill>
                  <a:latin typeface="Verdana" pitchFamily="34" charset="0"/>
                </a:rPr>
                <a:t>узнал</a:t>
              </a:r>
            </a:p>
          </p:txBody>
        </p:sp>
      </p:grpSp>
      <p:grpSp>
        <p:nvGrpSpPr>
          <p:cNvPr id="7" name="Group 78"/>
          <p:cNvGrpSpPr>
            <a:grpSpLocks/>
          </p:cNvGrpSpPr>
          <p:nvPr/>
        </p:nvGrpSpPr>
        <p:grpSpPr bwMode="auto">
          <a:xfrm>
            <a:off x="1301750" y="3011488"/>
            <a:ext cx="2222500" cy="3648075"/>
            <a:chOff x="820" y="1897"/>
            <a:chExt cx="1400" cy="2298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7205" name="Puzzle4"/>
            <p:cNvSpPr>
              <a:spLocks noChangeAspect="1" noEditPoints="1" noChangeArrowheads="1"/>
            </p:cNvSpPr>
            <p:nvPr/>
          </p:nvSpPr>
          <p:spPr bwMode="auto">
            <a:xfrm>
              <a:off x="820" y="1897"/>
              <a:ext cx="1400" cy="2298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E1E4D1"/>
            </a:solidFill>
            <a:ln w="2857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7206" name="Text Box 38"/>
            <p:cNvSpPr txBox="1">
              <a:spLocks noChangeAspect="1" noChangeArrowheads="1"/>
            </p:cNvSpPr>
            <p:nvPr/>
          </p:nvSpPr>
          <p:spPr bwMode="blackWhite">
            <a:xfrm>
              <a:off x="1027" y="2578"/>
              <a:ext cx="1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  <a:flatTx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284C6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  <a:cs typeface="+mn-cs"/>
                </a:rPr>
                <a:t>выяснил</a:t>
              </a:r>
            </a:p>
          </p:txBody>
        </p:sp>
      </p:grpSp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>
          <a:xfrm>
            <a:off x="1763713" y="260350"/>
            <a:ext cx="5616575" cy="574675"/>
          </a:xfrm>
        </p:spPr>
        <p:txBody>
          <a:bodyPr>
            <a:no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dirty="0" smtClean="0"/>
              <a:t>На этом уроке я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357188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effectLst>
                  <a:glow rad="63500">
                    <a:srgbClr val="FDE8D7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Осмысление домашнего задания</a:t>
            </a:r>
          </a:p>
        </p:txBody>
      </p:sp>
      <p:pic>
        <p:nvPicPr>
          <p:cNvPr id="5" name="Picture 5" descr="C:\Users\LUDA\Pictures\MH90028093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57554" y="2143116"/>
            <a:ext cx="2357454" cy="3095625"/>
          </a:xfrm>
          <a:prstGeom prst="rect">
            <a:avLst/>
          </a:prstGeom>
          <a:noFill/>
          <a:effectLst>
            <a:softEdge rad="127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Выполните упражнения 591 (1):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63" name="Содержимое 2"/>
          <p:cNvSpPr>
            <a:spLocks noGrp="1"/>
          </p:cNvSpPr>
          <p:nvPr>
            <p:ph idx="1"/>
          </p:nvPr>
        </p:nvSpPr>
        <p:spPr>
          <a:xfrm>
            <a:off x="285750" y="1214438"/>
            <a:ext cx="8572500" cy="1757362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ru-RU" smtClean="0">
                <a:latin typeface="Arial" charset="0"/>
                <a:cs typeface="Arial" charset="0"/>
              </a:rPr>
              <a:t>составьте и запишите словосочетания с данными словами, объяснить написание гласных  в корнях с чередованием.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1285875" y="2571750"/>
            <a:ext cx="6900863" cy="757238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u="sng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3"/>
              </a:rPr>
              <a:t>http://smallbay.ru/kustodiev.html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2547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Б.М.Кустодиев. Ярмарка. 1906</a:t>
            </a:r>
            <a:endParaRPr lang="ru-RU" dirty="0"/>
          </a:p>
        </p:txBody>
      </p:sp>
      <p:pic>
        <p:nvPicPr>
          <p:cNvPr id="1026" name="Picture 2" descr="C:\Users\LUDA\Desktop\Кустодиев. Ярмарка. 190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57250" y="785813"/>
            <a:ext cx="7716838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err="1" smtClean="0"/>
              <a:t>Интернет-источники</a:t>
            </a:r>
            <a:endParaRPr lang="ru-RU" dirty="0"/>
          </a:p>
        </p:txBody>
      </p:sp>
      <p:sp>
        <p:nvSpPr>
          <p:cNvPr id="430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  <a:hlinkClick r:id="rId2"/>
              </a:rPr>
              <a:t>http://gotowall.ru/f/3/masha_i_medved_1920x1200.jpg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  <a:hlinkClick r:id="rId3"/>
              </a:rPr>
              <a:t>http://office.microsoft.com/ru-ru/images/results.aspx?qu=%D0%BF%D1%82%D0%B8%D1%86%D1%8B&amp;ex=1#ai:MC900280936|mt:1|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defRPr/>
            </a:pPr>
            <a:r>
              <a:rPr lang="ru-RU" u="sng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4"/>
              </a:rPr>
              <a:t>http://smallbay.ru/kustodiev.html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Oval 2"/>
          <p:cNvSpPr>
            <a:spLocks noChangeArrowheads="1"/>
          </p:cNvSpPr>
          <p:nvPr/>
        </p:nvSpPr>
        <p:spPr bwMode="auto">
          <a:xfrm>
            <a:off x="2786063" y="4500563"/>
            <a:ext cx="3600450" cy="1368425"/>
          </a:xfrm>
          <a:prstGeom prst="ellipse">
            <a:avLst/>
          </a:prstGeom>
          <a:gradFill rotWithShape="1">
            <a:gsLst>
              <a:gs pos="0">
                <a:srgbClr val="E1FFFF">
                  <a:alpha val="62999"/>
                </a:srgbClr>
              </a:gs>
              <a:gs pos="100000">
                <a:srgbClr val="F3EBDD">
                  <a:alpha val="50000"/>
                </a:srgbClr>
              </a:gs>
            </a:gsLst>
            <a:lin ang="5400000" scaled="1"/>
          </a:gradFill>
          <a:ln w="952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8708" name="Oval 4"/>
          <p:cNvSpPr>
            <a:spLocks noChangeArrowheads="1"/>
          </p:cNvSpPr>
          <p:nvPr/>
        </p:nvSpPr>
        <p:spPr bwMode="auto">
          <a:xfrm>
            <a:off x="4786313" y="2714625"/>
            <a:ext cx="4103687" cy="1368425"/>
          </a:xfrm>
          <a:prstGeom prst="ellipse">
            <a:avLst/>
          </a:prstGeom>
          <a:gradFill rotWithShape="1">
            <a:gsLst>
              <a:gs pos="0">
                <a:srgbClr val="E1FFFF">
                  <a:alpha val="62999"/>
                </a:srgbClr>
              </a:gs>
              <a:gs pos="100000">
                <a:srgbClr val="F3EBDD">
                  <a:alpha val="50000"/>
                </a:srgbClr>
              </a:gs>
            </a:gsLst>
            <a:path path="rect">
              <a:fillToRect t="100000" r="100000"/>
            </a:path>
          </a:gradFill>
          <a:ln w="952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8709" name="Oval 5"/>
          <p:cNvSpPr>
            <a:spLocks noChangeArrowheads="1"/>
          </p:cNvSpPr>
          <p:nvPr/>
        </p:nvSpPr>
        <p:spPr bwMode="auto">
          <a:xfrm>
            <a:off x="500063" y="2714625"/>
            <a:ext cx="3816350" cy="1368425"/>
          </a:xfrm>
          <a:prstGeom prst="ellipse">
            <a:avLst/>
          </a:prstGeom>
          <a:gradFill rotWithShape="1">
            <a:gsLst>
              <a:gs pos="0">
                <a:srgbClr val="E1FFFF">
                  <a:alpha val="62999"/>
                </a:srgbClr>
              </a:gs>
              <a:gs pos="100000">
                <a:srgbClr val="F3EBDD">
                  <a:alpha val="50000"/>
                </a:srgbClr>
              </a:gs>
            </a:gsLst>
            <a:path path="rect">
              <a:fillToRect l="100000" t="100000"/>
            </a:path>
          </a:gradFill>
          <a:ln w="9525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8710" name="Rectangle 6"/>
          <p:cNvSpPr>
            <a:spLocks noGrp="1" noChangeArrowheads="1"/>
          </p:cNvSpPr>
          <p:nvPr>
            <p:ph type="title"/>
          </p:nvPr>
        </p:nvSpPr>
        <p:spPr>
          <a:xfrm>
            <a:off x="642910" y="571480"/>
            <a:ext cx="8077200" cy="914400"/>
          </a:xfrm>
        </p:spPr>
        <p:txBody>
          <a:bodyPr>
            <a:normAutofit fontScale="9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Безударная гласная в корне слова </a:t>
            </a:r>
          </a:p>
        </p:txBody>
      </p:sp>
      <p:sp>
        <p:nvSpPr>
          <p:cNvPr id="32871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857500" y="4714875"/>
            <a:ext cx="3457575" cy="1000125"/>
          </a:xfrm>
        </p:spPr>
        <p:txBody>
          <a:bodyPr rtlCol="0">
            <a:normAutofit lnSpcReduction="10000"/>
          </a:bodyPr>
          <a:lstStyle/>
          <a:p>
            <a:pPr marL="0" indent="0" algn="ctr" eaLnBrk="1" fontAlgn="auto" hangingPunct="1">
              <a:lnSpc>
                <a:spcPct val="85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корне </a:t>
            </a:r>
          </a:p>
          <a:p>
            <a:pPr marL="0" indent="0" algn="ctr" eaLnBrk="1" fontAlgn="auto" hangingPunct="1">
              <a:lnSpc>
                <a:spcPct val="85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чередованием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8713" name="Rectangle 9"/>
          <p:cNvSpPr>
            <a:spLocks noChangeArrowheads="1"/>
          </p:cNvSpPr>
          <p:nvPr/>
        </p:nvSpPr>
        <p:spPr bwMode="auto">
          <a:xfrm>
            <a:off x="571500" y="2928938"/>
            <a:ext cx="36703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lnSpc>
                <a:spcPct val="85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Проверяемая</a:t>
            </a:r>
          </a:p>
          <a:p>
            <a:pPr algn="ctr" fontAlgn="auto">
              <a:lnSpc>
                <a:spcPct val="85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ударением</a:t>
            </a:r>
          </a:p>
        </p:txBody>
      </p:sp>
      <p:sp>
        <p:nvSpPr>
          <p:cNvPr id="328714" name="Rectangle 10"/>
          <p:cNvSpPr>
            <a:spLocks noChangeArrowheads="1"/>
          </p:cNvSpPr>
          <p:nvPr/>
        </p:nvSpPr>
        <p:spPr bwMode="auto">
          <a:xfrm>
            <a:off x="5214938" y="3143250"/>
            <a:ext cx="33845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/>
            </a:pPr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Непроверяемая </a:t>
            </a:r>
          </a:p>
        </p:txBody>
      </p:sp>
      <p:sp>
        <p:nvSpPr>
          <p:cNvPr id="328715" name="Line 11"/>
          <p:cNvSpPr>
            <a:spLocks noChangeShapeType="1"/>
          </p:cNvSpPr>
          <p:nvPr/>
        </p:nvSpPr>
        <p:spPr bwMode="auto">
          <a:xfrm flipH="1">
            <a:off x="2428875" y="1571625"/>
            <a:ext cx="1400175" cy="1071563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328716" name="Line 12"/>
          <p:cNvSpPr>
            <a:spLocks noChangeShapeType="1"/>
          </p:cNvSpPr>
          <p:nvPr/>
        </p:nvSpPr>
        <p:spPr bwMode="auto">
          <a:xfrm>
            <a:off x="5286375" y="1571625"/>
            <a:ext cx="1428750" cy="1071563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328718" name="Line 14"/>
          <p:cNvSpPr>
            <a:spLocks noChangeShapeType="1"/>
          </p:cNvSpPr>
          <p:nvPr/>
        </p:nvSpPr>
        <p:spPr bwMode="auto">
          <a:xfrm flipH="1">
            <a:off x="4572000" y="1571625"/>
            <a:ext cx="0" cy="2555875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28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8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8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8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8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8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8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8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8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8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8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8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8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8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8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8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8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28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28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28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28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28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28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8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8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28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28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28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28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28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3" dur="500" fill="hold"/>
                                        <p:tgtEl>
                                          <p:spTgt spid="328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328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328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328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500" fill="hold"/>
                                        <p:tgtEl>
                                          <p:spTgt spid="328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328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328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328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3287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3287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3287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3287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9" dur="2000" fill="hold"/>
                                        <p:tgtEl>
                                          <p:spTgt spid="328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1" dur="2000" fill="hold"/>
                                        <p:tgtEl>
                                          <p:spTgt spid="328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2000" fill="hold"/>
                                        <p:tgtEl>
                                          <p:spTgt spid="32870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06" grpId="0" animBg="1"/>
      <p:bldP spid="328706" grpId="1" animBg="1"/>
      <p:bldP spid="328706" grpId="2" animBg="1"/>
      <p:bldP spid="328708" grpId="0" animBg="1"/>
      <p:bldP spid="328709" grpId="0" animBg="1"/>
      <p:bldP spid="328711" grpId="0" build="p"/>
      <p:bldP spid="328711" grpId="1" build="p"/>
      <p:bldP spid="328711" grpId="2" build="p"/>
      <p:bldP spid="328713" grpId="0"/>
      <p:bldP spid="3287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8439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900" b="1" i="1" u="sng" dirty="0" smtClean="0">
                <a:latin typeface="Arial" pitchFamily="34" charset="0"/>
                <a:cs typeface="Arial" pitchFamily="34" charset="0"/>
              </a:rPr>
              <a:t>Правописание</a:t>
            </a:r>
            <a:r>
              <a:rPr lang="ru-RU" b="1" i="1" u="sng" dirty="0" smtClean="0"/>
              <a:t> чередующих гласных в корне  </a:t>
            </a:r>
            <a:br>
              <a:rPr lang="ru-RU" b="1" i="1" u="sng" dirty="0" smtClean="0"/>
            </a:br>
            <a:r>
              <a:rPr lang="ru-RU" b="1" i="1" u="sng" dirty="0" smtClean="0"/>
              <a:t>-лаг- — -лож-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500306"/>
            <a:ext cx="7072362" cy="3000396"/>
          </a:xfrm>
        </p:spPr>
        <p:txBody>
          <a:bodyPr>
            <a:noAutofit/>
          </a:bodyPr>
          <a:lstStyle/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Предлагать, предложить,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слагать, сложение, 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прилагать, приложить.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428625" y="285750"/>
            <a:ext cx="8229600" cy="2214563"/>
          </a:xfrm>
        </p:spPr>
        <p:txBody>
          <a:bodyPr/>
          <a:lstStyle/>
          <a:p>
            <a:pPr algn="just" eaLnBrk="1" hangingPunct="1"/>
            <a:r>
              <a:rPr lang="ru-RU" sz="2400" smtClean="0">
                <a:latin typeface="Arial" charset="0"/>
                <a:cs typeface="Arial" charset="0"/>
              </a:rPr>
              <a:t>Выделите в словах корни.</a:t>
            </a:r>
          </a:p>
          <a:p>
            <a:pPr algn="just" eaLnBrk="1" hangingPunct="1"/>
            <a:r>
              <a:rPr lang="ru-RU" sz="2400" smtClean="0">
                <a:latin typeface="Arial" charset="0"/>
                <a:cs typeface="Arial" charset="0"/>
              </a:rPr>
              <a:t>Распределите слова в два столбика.</a:t>
            </a:r>
          </a:p>
          <a:p>
            <a:pPr algn="just" eaLnBrk="1" hangingPunct="1"/>
            <a:r>
              <a:rPr lang="ru-RU" sz="2400" smtClean="0">
                <a:latin typeface="Arial" charset="0"/>
                <a:cs typeface="Arial" charset="0"/>
              </a:rPr>
              <a:t>Выделите суффиксы после корня, подчеркните конечный согласный корня.</a:t>
            </a:r>
          </a:p>
          <a:p>
            <a:pPr algn="just" eaLnBrk="1" hangingPunct="1"/>
            <a:r>
              <a:rPr lang="ru-RU" sz="2400" smtClean="0">
                <a:latin typeface="Arial" charset="0"/>
                <a:cs typeface="Arial" charset="0"/>
              </a:rPr>
              <a:t>Выявите закономерность.</a:t>
            </a:r>
          </a:p>
          <a:p>
            <a:pPr algn="just" eaLnBrk="1" hangingPunct="1"/>
            <a:endParaRPr lang="ru-RU" sz="2400" smtClean="0"/>
          </a:p>
        </p:txBody>
      </p:sp>
      <p:sp>
        <p:nvSpPr>
          <p:cNvPr id="4" name="AutoShape 7">
            <a:hlinkClick r:id="rId3" action="ppaction://hlinksldjump" highlightClick="1"/>
          </p:cNvPr>
          <p:cNvSpPr>
            <a:spLocks noChangeAspect="1" noChangeArrowheads="1"/>
          </p:cNvSpPr>
          <p:nvPr/>
        </p:nvSpPr>
        <p:spPr bwMode="auto">
          <a:xfrm>
            <a:off x="8172450" y="5876925"/>
            <a:ext cx="677863" cy="669925"/>
          </a:xfrm>
          <a:prstGeom prst="actionButtonBlank">
            <a:avLst/>
          </a:prstGeom>
          <a:solidFill>
            <a:srgbClr val="E2D0B0"/>
          </a:solidFill>
          <a:ln w="9525">
            <a:solidFill>
              <a:srgbClr val="DECAA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B7A17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►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5875" name="Picture 3" descr="2yellow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25" y="2071688"/>
            <a:ext cx="50768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5876" name="Picture 4" descr="1yellow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25" y="2071688"/>
            <a:ext cx="50768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5877" name="Picture 5" descr="30seconds_yellow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43125" y="2071688"/>
            <a:ext cx="50768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5878" name="Picture 6" descr="00seconds_yellow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143125" y="2071688"/>
            <a:ext cx="50768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5879" name="AutoShape 7">
            <a:hlinkClick r:id="" action="ppaction://hlinkshowjump?jump=previousslide" highlightClick="1"/>
          </p:cNvPr>
          <p:cNvSpPr>
            <a:spLocks noChangeAspect="1" noChangeArrowheads="1"/>
          </p:cNvSpPr>
          <p:nvPr/>
        </p:nvSpPr>
        <p:spPr bwMode="auto">
          <a:xfrm>
            <a:off x="8172450" y="5876925"/>
            <a:ext cx="677863" cy="669925"/>
          </a:xfrm>
          <a:prstGeom prst="actionButtonBlank">
            <a:avLst/>
          </a:prstGeom>
          <a:solidFill>
            <a:srgbClr val="E2D0B0"/>
          </a:solidFill>
          <a:ln w="9525">
            <a:solidFill>
              <a:srgbClr val="DECAA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B7A17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14620"/>
            <a:ext cx="8229600" cy="3000396"/>
          </a:xfrm>
        </p:spPr>
        <p:txBody>
          <a:bodyPr>
            <a:noAutofit/>
          </a:bodyPr>
          <a:lstStyle/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Предлагать — предложить,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слагать — сложение, 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прилагать — приложить.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428625" y="285750"/>
            <a:ext cx="8229600" cy="2214563"/>
          </a:xfrm>
        </p:spPr>
        <p:txBody>
          <a:bodyPr/>
          <a:lstStyle/>
          <a:p>
            <a:pPr algn="just" eaLnBrk="1" hangingPunct="1"/>
            <a:r>
              <a:rPr lang="ru-RU" sz="2400" smtClean="0">
                <a:latin typeface="Arial" charset="0"/>
                <a:cs typeface="Arial" charset="0"/>
              </a:rPr>
              <a:t>Выделите в словах корни.</a:t>
            </a:r>
          </a:p>
          <a:p>
            <a:pPr algn="just" eaLnBrk="1" hangingPunct="1"/>
            <a:r>
              <a:rPr lang="ru-RU" sz="2400" smtClean="0">
                <a:latin typeface="Arial" charset="0"/>
                <a:cs typeface="Arial" charset="0"/>
              </a:rPr>
              <a:t>Распределите слова в два столбика.</a:t>
            </a:r>
          </a:p>
          <a:p>
            <a:pPr algn="just" eaLnBrk="1" hangingPunct="1"/>
            <a:r>
              <a:rPr lang="ru-RU" sz="2400" smtClean="0">
                <a:latin typeface="Arial" charset="0"/>
                <a:cs typeface="Arial" charset="0"/>
              </a:rPr>
              <a:t>Выделите суффиксы после корня, подчеркните конечный согласный корня.</a:t>
            </a:r>
          </a:p>
          <a:p>
            <a:pPr algn="just" eaLnBrk="1" hangingPunct="1"/>
            <a:r>
              <a:rPr lang="ru-RU" sz="2400" smtClean="0">
                <a:latin typeface="Arial" charset="0"/>
                <a:cs typeface="Arial" charset="0"/>
              </a:rPr>
              <a:t>Выявите закономерность.</a:t>
            </a:r>
          </a:p>
          <a:p>
            <a:pPr algn="just" eaLnBrk="1" hangingPunct="1"/>
            <a:endParaRPr lang="ru-RU" sz="2400" smtClean="0"/>
          </a:p>
        </p:txBody>
      </p:sp>
      <p:sp>
        <p:nvSpPr>
          <p:cNvPr id="4" name="Arc 108"/>
          <p:cNvSpPr>
            <a:spLocks noChangeAspect="1"/>
          </p:cNvSpPr>
          <p:nvPr/>
        </p:nvSpPr>
        <p:spPr bwMode="auto">
          <a:xfrm rot="18358647">
            <a:off x="2183607" y="2709069"/>
            <a:ext cx="531812" cy="723900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rc 108"/>
          <p:cNvSpPr>
            <a:spLocks noChangeAspect="1"/>
          </p:cNvSpPr>
          <p:nvPr/>
        </p:nvSpPr>
        <p:spPr bwMode="auto">
          <a:xfrm rot="18358647">
            <a:off x="1173957" y="3713956"/>
            <a:ext cx="533400" cy="703263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6" name="Arc 108"/>
          <p:cNvSpPr>
            <a:spLocks noChangeAspect="1"/>
          </p:cNvSpPr>
          <p:nvPr/>
        </p:nvSpPr>
        <p:spPr bwMode="auto">
          <a:xfrm rot="18358647">
            <a:off x="1745457" y="4714081"/>
            <a:ext cx="533400" cy="703263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7" name="Arc 108"/>
          <p:cNvSpPr>
            <a:spLocks noChangeAspect="1"/>
          </p:cNvSpPr>
          <p:nvPr/>
        </p:nvSpPr>
        <p:spPr bwMode="auto">
          <a:xfrm rot="18358647">
            <a:off x="6031707" y="2713831"/>
            <a:ext cx="533400" cy="703263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8" name="Arc 108"/>
          <p:cNvSpPr>
            <a:spLocks noChangeAspect="1"/>
          </p:cNvSpPr>
          <p:nvPr/>
        </p:nvSpPr>
        <p:spPr bwMode="auto">
          <a:xfrm rot="18358647">
            <a:off x="4031457" y="3785393"/>
            <a:ext cx="533400" cy="703263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9" name="Arc 108"/>
          <p:cNvSpPr>
            <a:spLocks noChangeAspect="1"/>
          </p:cNvSpPr>
          <p:nvPr/>
        </p:nvSpPr>
        <p:spPr bwMode="auto">
          <a:xfrm rot="18358647">
            <a:off x="5317332" y="4714081"/>
            <a:ext cx="533400" cy="703263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3" name="Group 100"/>
          <p:cNvGrpSpPr>
            <a:grpSpLocks/>
          </p:cNvGrpSpPr>
          <p:nvPr/>
        </p:nvGrpSpPr>
        <p:grpSpPr bwMode="auto">
          <a:xfrm>
            <a:off x="2857500" y="2786063"/>
            <a:ext cx="285750" cy="287337"/>
            <a:chOff x="1610" y="1888"/>
            <a:chExt cx="545" cy="181"/>
          </a:xfrm>
        </p:grpSpPr>
        <p:sp>
          <p:nvSpPr>
            <p:cNvPr id="14374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375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10" name="Group 100"/>
          <p:cNvGrpSpPr>
            <a:grpSpLocks/>
          </p:cNvGrpSpPr>
          <p:nvPr/>
        </p:nvGrpSpPr>
        <p:grpSpPr bwMode="auto">
          <a:xfrm>
            <a:off x="1785938" y="3857625"/>
            <a:ext cx="285750" cy="287338"/>
            <a:chOff x="1610" y="1888"/>
            <a:chExt cx="545" cy="181"/>
          </a:xfrm>
        </p:grpSpPr>
        <p:sp>
          <p:nvSpPr>
            <p:cNvPr id="14372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373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11" name="Group 100"/>
          <p:cNvGrpSpPr>
            <a:grpSpLocks/>
          </p:cNvGrpSpPr>
          <p:nvPr/>
        </p:nvGrpSpPr>
        <p:grpSpPr bwMode="auto">
          <a:xfrm>
            <a:off x="2428875" y="4857750"/>
            <a:ext cx="285750" cy="287338"/>
            <a:chOff x="1610" y="1888"/>
            <a:chExt cx="545" cy="181"/>
          </a:xfrm>
        </p:grpSpPr>
        <p:sp>
          <p:nvSpPr>
            <p:cNvPr id="14370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371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12" name="Group 100"/>
          <p:cNvGrpSpPr>
            <a:grpSpLocks/>
          </p:cNvGrpSpPr>
          <p:nvPr/>
        </p:nvGrpSpPr>
        <p:grpSpPr bwMode="auto">
          <a:xfrm>
            <a:off x="6786563" y="2786063"/>
            <a:ext cx="285750" cy="287337"/>
            <a:chOff x="1610" y="1888"/>
            <a:chExt cx="545" cy="181"/>
          </a:xfrm>
        </p:grpSpPr>
        <p:sp>
          <p:nvSpPr>
            <p:cNvPr id="14368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369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13" name="Group 100"/>
          <p:cNvGrpSpPr>
            <a:grpSpLocks/>
          </p:cNvGrpSpPr>
          <p:nvPr/>
        </p:nvGrpSpPr>
        <p:grpSpPr bwMode="auto">
          <a:xfrm>
            <a:off x="4857750" y="3857625"/>
            <a:ext cx="785813" cy="287338"/>
            <a:chOff x="1610" y="1888"/>
            <a:chExt cx="545" cy="181"/>
          </a:xfrm>
        </p:grpSpPr>
        <p:sp>
          <p:nvSpPr>
            <p:cNvPr id="14366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367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14" name="Group 100"/>
          <p:cNvGrpSpPr>
            <a:grpSpLocks/>
          </p:cNvGrpSpPr>
          <p:nvPr/>
        </p:nvGrpSpPr>
        <p:grpSpPr bwMode="auto">
          <a:xfrm>
            <a:off x="6072188" y="4857750"/>
            <a:ext cx="285750" cy="287338"/>
            <a:chOff x="1610" y="1888"/>
            <a:chExt cx="545" cy="181"/>
          </a:xfrm>
        </p:grpSpPr>
        <p:sp>
          <p:nvSpPr>
            <p:cNvPr id="14364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365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29" name="Прямая соединительная линия 28"/>
          <p:cNvCxnSpPr/>
          <p:nvPr/>
        </p:nvCxnSpPr>
        <p:spPr>
          <a:xfrm>
            <a:off x="2643188" y="3571875"/>
            <a:ext cx="500062" cy="1588"/>
          </a:xfrm>
          <a:prstGeom prst="line">
            <a:avLst/>
          </a:prstGeom>
          <a:ln w="1016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571625" y="4572000"/>
            <a:ext cx="500063" cy="1588"/>
          </a:xfrm>
          <a:prstGeom prst="line">
            <a:avLst/>
          </a:prstGeom>
          <a:ln w="1016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214563" y="5572125"/>
            <a:ext cx="500062" cy="1588"/>
          </a:xfrm>
          <a:prstGeom prst="line">
            <a:avLst/>
          </a:prstGeom>
          <a:ln w="1016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429375" y="3571875"/>
            <a:ext cx="428625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429125" y="4572000"/>
            <a:ext cx="428625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715000" y="5572125"/>
            <a:ext cx="428625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286000" y="3500438"/>
            <a:ext cx="357188" cy="1587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285875" y="4500563"/>
            <a:ext cx="357188" cy="1587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928813" y="5500688"/>
            <a:ext cx="357187" cy="1587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6072188" y="3500438"/>
            <a:ext cx="357187" cy="1587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071938" y="4500563"/>
            <a:ext cx="357187" cy="1587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5429250" y="5500688"/>
            <a:ext cx="357188" cy="1587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latin typeface="Arial" pitchFamily="34" charset="0"/>
                <a:cs typeface="Arial" pitchFamily="34" charset="0"/>
              </a:rPr>
              <a:t>Правописание чередующих гласных в корне  -лаг- — -лож-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3" name="Picture 2" descr="E:\Анимашки\Живые буквы\Алфавит 2\alf161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43250" y="2286000"/>
            <a:ext cx="123825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E:\Анимашки\Живые буквы\Алфавит 2\alf161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6313" y="2357438"/>
            <a:ext cx="123825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rc 108"/>
          <p:cNvSpPr>
            <a:spLocks noChangeAspect="1"/>
          </p:cNvSpPr>
          <p:nvPr/>
        </p:nvSpPr>
        <p:spPr bwMode="auto">
          <a:xfrm rot="18358647">
            <a:off x="2948781" y="1404145"/>
            <a:ext cx="1514475" cy="2055812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100"/>
          <p:cNvGrpSpPr>
            <a:grpSpLocks/>
          </p:cNvGrpSpPr>
          <p:nvPr/>
        </p:nvGrpSpPr>
        <p:grpSpPr bwMode="auto">
          <a:xfrm>
            <a:off x="5000625" y="1928813"/>
            <a:ext cx="785813" cy="571500"/>
            <a:chOff x="1610" y="1888"/>
            <a:chExt cx="545" cy="181"/>
          </a:xfrm>
        </p:grpSpPr>
        <p:sp>
          <p:nvSpPr>
            <p:cNvPr id="15382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5383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10" name="Прямая соединительная линия 9"/>
          <p:cNvCxnSpPr/>
          <p:nvPr/>
        </p:nvCxnSpPr>
        <p:spPr>
          <a:xfrm>
            <a:off x="5214938" y="3643313"/>
            <a:ext cx="500062" cy="1587"/>
          </a:xfrm>
          <a:prstGeom prst="line">
            <a:avLst/>
          </a:prstGeom>
          <a:ln w="1016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500438" y="3571875"/>
            <a:ext cx="57150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utoShape 7">
            <a:hlinkClick r:id="" action="ppaction://hlinkshowjump?jump=previousslide" highlightClick="1"/>
          </p:cNvPr>
          <p:cNvSpPr>
            <a:spLocks noChangeAspect="1" noChangeArrowheads="1"/>
          </p:cNvSpPr>
          <p:nvPr/>
        </p:nvSpPr>
        <p:spPr bwMode="auto">
          <a:xfrm>
            <a:off x="8172450" y="5876925"/>
            <a:ext cx="677863" cy="669925"/>
          </a:xfrm>
          <a:prstGeom prst="actionButtonBlank">
            <a:avLst/>
          </a:prstGeom>
          <a:solidFill>
            <a:srgbClr val="E2D0B0"/>
          </a:solidFill>
          <a:ln w="9525">
            <a:solidFill>
              <a:srgbClr val="DECAA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B7A17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►</a:t>
            </a:r>
          </a:p>
        </p:txBody>
      </p:sp>
      <p:sp>
        <p:nvSpPr>
          <p:cNvPr id="15" name="Arc 108"/>
          <p:cNvSpPr>
            <a:spLocks noChangeAspect="1"/>
          </p:cNvSpPr>
          <p:nvPr/>
        </p:nvSpPr>
        <p:spPr bwMode="auto">
          <a:xfrm rot="18358647">
            <a:off x="3091656" y="3475832"/>
            <a:ext cx="1514475" cy="2055812"/>
          </a:xfrm>
          <a:custGeom>
            <a:avLst/>
            <a:gdLst>
              <a:gd name="G0" fmla="+- 1024 0 0"/>
              <a:gd name="G1" fmla="+- 21600 0 0"/>
              <a:gd name="G2" fmla="+- 21600 0 0"/>
              <a:gd name="T0" fmla="*/ 0 w 22624"/>
              <a:gd name="T1" fmla="*/ 24 h 31139"/>
              <a:gd name="T2" fmla="*/ 20403 w 22624"/>
              <a:gd name="T3" fmla="*/ 31139 h 31139"/>
              <a:gd name="T4" fmla="*/ 1024 w 22624"/>
              <a:gd name="T5" fmla="*/ 21600 h 3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624" h="31139" fill="none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</a:path>
              <a:path w="22624" h="31139" stroke="0" extrusionOk="0">
                <a:moveTo>
                  <a:pt x="0" y="24"/>
                </a:moveTo>
                <a:cubicBezTo>
                  <a:pt x="341" y="8"/>
                  <a:pt x="682" y="-1"/>
                  <a:pt x="1024" y="0"/>
                </a:cubicBezTo>
                <a:cubicBezTo>
                  <a:pt x="12953" y="0"/>
                  <a:pt x="22624" y="9670"/>
                  <a:pt x="22624" y="21600"/>
                </a:cubicBezTo>
                <a:cubicBezTo>
                  <a:pt x="22624" y="24907"/>
                  <a:pt x="21864" y="28171"/>
                  <a:pt x="20403" y="31139"/>
                </a:cubicBezTo>
                <a:lnTo>
                  <a:pt x="1024" y="21600"/>
                </a:lnTo>
                <a:close/>
              </a:path>
            </a:pathLst>
          </a:custGeom>
          <a:noFill/>
          <a:ln w="57150">
            <a:solidFill>
              <a:schemeClr val="accent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100"/>
          <p:cNvGrpSpPr>
            <a:grpSpLocks/>
          </p:cNvGrpSpPr>
          <p:nvPr/>
        </p:nvGrpSpPr>
        <p:grpSpPr bwMode="auto">
          <a:xfrm>
            <a:off x="5143500" y="4000500"/>
            <a:ext cx="785813" cy="571500"/>
            <a:chOff x="1610" y="1888"/>
            <a:chExt cx="545" cy="181"/>
          </a:xfrm>
        </p:grpSpPr>
        <p:sp>
          <p:nvSpPr>
            <p:cNvPr id="15380" name="Line 101"/>
            <p:cNvSpPr>
              <a:spLocks noChangeShapeType="1"/>
            </p:cNvSpPr>
            <p:nvPr/>
          </p:nvSpPr>
          <p:spPr bwMode="auto">
            <a:xfrm flipV="1">
              <a:off x="1610" y="1888"/>
              <a:ext cx="272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5381" name="Line 102"/>
            <p:cNvSpPr>
              <a:spLocks noChangeShapeType="1"/>
            </p:cNvSpPr>
            <p:nvPr/>
          </p:nvSpPr>
          <p:spPr bwMode="auto">
            <a:xfrm>
              <a:off x="1882" y="1888"/>
              <a:ext cx="273" cy="181"/>
            </a:xfrm>
            <a:prstGeom prst="line">
              <a:avLst/>
            </a:prstGeom>
            <a:noFill/>
            <a:ln w="57150">
              <a:solidFill>
                <a:srgbClr val="7030A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</p:grpSp>
      <p:cxnSp>
        <p:nvCxnSpPr>
          <p:cNvPr id="19" name="Прямая соединительная линия 18"/>
          <p:cNvCxnSpPr/>
          <p:nvPr/>
        </p:nvCxnSpPr>
        <p:spPr>
          <a:xfrm>
            <a:off x="5357813" y="5572125"/>
            <a:ext cx="500062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571875" y="5572125"/>
            <a:ext cx="571500" cy="1588"/>
          </a:xfrm>
          <a:prstGeom prst="line">
            <a:avLst/>
          </a:prstGeom>
          <a:ln w="38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одержимое 2"/>
          <p:cNvSpPr>
            <a:spLocks noGrp="1"/>
          </p:cNvSpPr>
          <p:nvPr>
            <p:ph idx="1"/>
          </p:nvPr>
        </p:nvSpPr>
        <p:spPr>
          <a:xfrm>
            <a:off x="4214813" y="2357438"/>
            <a:ext cx="614362" cy="9715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7200" b="1" smtClean="0">
                <a:solidFill>
                  <a:schemeClr val="accent1"/>
                </a:solidFill>
                <a:latin typeface="Arial" charset="0"/>
                <a:cs typeface="Arial" charset="0"/>
              </a:rPr>
              <a:t>Г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4357688" y="3643313"/>
            <a:ext cx="500062" cy="1587"/>
          </a:xfrm>
          <a:prstGeom prst="line">
            <a:avLst/>
          </a:prstGeom>
          <a:ln w="1016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одержимое 2"/>
          <p:cNvSpPr txBox="1">
            <a:spLocks/>
          </p:cNvSpPr>
          <p:nvPr/>
        </p:nvSpPr>
        <p:spPr bwMode="auto">
          <a:xfrm>
            <a:off x="4357688" y="4357688"/>
            <a:ext cx="785812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7200" b="1">
                <a:solidFill>
                  <a:srgbClr val="7030A0"/>
                </a:solidFill>
              </a:rPr>
              <a:t>ж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4500563" y="5572125"/>
            <a:ext cx="642937" cy="1588"/>
          </a:xfrm>
          <a:prstGeom prst="line">
            <a:avLst/>
          </a:prstGeom>
          <a:ln w="101600" cmpd="dbl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Содержимое 2"/>
          <p:cNvSpPr txBox="1">
            <a:spLocks/>
          </p:cNvSpPr>
          <p:nvPr/>
        </p:nvSpPr>
        <p:spPr bwMode="auto">
          <a:xfrm>
            <a:off x="5143500" y="4357688"/>
            <a:ext cx="78581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7200" b="1">
                <a:solidFill>
                  <a:srgbClr val="C00000"/>
                </a:solidFill>
              </a:rPr>
              <a:t>?</a:t>
            </a:r>
          </a:p>
        </p:txBody>
      </p:sp>
      <p:pic>
        <p:nvPicPr>
          <p:cNvPr id="15379" name="Picture 3" descr="E:\Анимашки\Живые буквы\Алфавит 2\alf1629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57563" y="4214813"/>
            <a:ext cx="10001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/>
      <p:bldP spid="29" grpId="0"/>
      <p:bldP spid="32" grpId="0"/>
    </p:bldLst>
  </p:timing>
</p:sld>
</file>

<file path=ppt/theme/theme1.xml><?xml version="1.0" encoding="utf-8"?>
<a:theme xmlns:a="http://schemas.openxmlformats.org/drawingml/2006/main" name="MSC_MS_EA_Common_ID0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SC_MS_EA_Common_ID0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MSC_MS_EA_Common_ID01">
  <a:themeElements>
    <a:clrScheme name="Другая 37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F6FC6"/>
      </a:hlink>
      <a:folHlink>
        <a:srgbClr val="85DFD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1193</TotalTime>
  <Words>886</Words>
  <Application>Microsoft Office PowerPoint</Application>
  <PresentationFormat>Экран (4:3)</PresentationFormat>
  <Paragraphs>251</Paragraphs>
  <Slides>36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36</vt:i4>
      </vt:variant>
    </vt:vector>
  </HeadingPairs>
  <TitlesOfParts>
    <vt:vector size="43" baseType="lpstr">
      <vt:lpstr>Arial</vt:lpstr>
      <vt:lpstr>Century Gothic</vt:lpstr>
      <vt:lpstr>Calibri</vt:lpstr>
      <vt:lpstr>Verdana</vt:lpstr>
      <vt:lpstr>MSC_MS_EA_Common_ID01</vt:lpstr>
      <vt:lpstr>1_MSC_MS_EA_Common_ID01</vt:lpstr>
      <vt:lpstr>2_MSC_MS_EA_Common_ID01</vt:lpstr>
      <vt:lpstr>Правописание чередующих гласных в корне   -лаг- — -лож-</vt:lpstr>
      <vt:lpstr>Добро пожаловать на урок!</vt:lpstr>
      <vt:lpstr>Карточка № 1</vt:lpstr>
      <vt:lpstr>Безударная гласная в корне слова </vt:lpstr>
      <vt:lpstr>Правописание чередующих гласных в корне   -лаг- — -лож-</vt:lpstr>
      <vt:lpstr>Предлагать, предложить,  слагать, сложение,   прилагать, приложить.</vt:lpstr>
      <vt:lpstr>Слайд 7</vt:lpstr>
      <vt:lpstr>Предлагать — предложить,  слагать — сложение,   прилагать — приложить.</vt:lpstr>
      <vt:lpstr>Правописание чередующих гласных в корне  -лаг- — -лож-</vt:lpstr>
      <vt:lpstr>Правописание чередующих гласных в корне  -лаг- — -лож-</vt:lpstr>
      <vt:lpstr>Слайд 11</vt:lpstr>
      <vt:lpstr>Составьте с существительными из первого столбика и подходящими по смыслу глаголами из второго столбика словосочетания и запишите их. Объясните написание пропущенных букв.</vt:lpstr>
      <vt:lpstr>Составьте с существительными из первого столбика и подходящими по смыслу глаголами из второго столбика словосочетания и запишите их. Объясните написание пропущенных букв.</vt:lpstr>
      <vt:lpstr>Грамматические нормы</vt:lpstr>
      <vt:lpstr>Составьте два предложения с данными словосочетаниями. Объясните написание пропущенных букв.</vt:lpstr>
      <vt:lpstr>Составьте два предложения с данными словосочетаниями. Объясните написание пропущенных букв.</vt:lpstr>
      <vt:lpstr>Сравните слова в двух столбиках. Почему они распределены в две группы?</vt:lpstr>
      <vt:lpstr>Тест</vt:lpstr>
      <vt:lpstr>Работа с бланками</vt:lpstr>
      <vt:lpstr>А1. Укажите слово с чередующейся гласной в корне.</vt:lpstr>
      <vt:lpstr>А2. Укажите слово, в котором пропущена буква А.</vt:lpstr>
      <vt:lpstr>А3. Укажите слово  с орфографической ошибкой.</vt:lpstr>
      <vt:lpstr>А4. Найдите лишнее слово.</vt:lpstr>
      <vt:lpstr>А5. Укажите слово  с грамматической ошибкой.</vt:lpstr>
      <vt:lpstr>Проверка</vt:lpstr>
      <vt:lpstr>А1. Укажите слово с чередующейся гласной в корне.</vt:lpstr>
      <vt:lpstr>А2. Укажите слово, в котором пропущена буква А.</vt:lpstr>
      <vt:lpstr>А3. Укажите слово с орфографической ошибкой.</vt:lpstr>
      <vt:lpstr>А4. Найдите лишнее слово.</vt:lpstr>
      <vt:lpstr>А5. Укажите слово  с грамматической ошибкой.</vt:lpstr>
      <vt:lpstr>Ответы</vt:lpstr>
      <vt:lpstr>На этом уроке я </vt:lpstr>
      <vt:lpstr>Осмысление домашнего задания</vt:lpstr>
      <vt:lpstr>Выполните упражнения 591 (1):</vt:lpstr>
      <vt:lpstr>Б.М.Кустодиев. Ярмарка. 1906</vt:lpstr>
      <vt:lpstr>Интернет-источники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LUDA</dc:creator>
  <cp:lastModifiedBy>re</cp:lastModifiedBy>
  <cp:revision>134</cp:revision>
  <dcterms:created xsi:type="dcterms:W3CDTF">2013-08-16T06:58:33Z</dcterms:created>
  <dcterms:modified xsi:type="dcterms:W3CDTF">2014-05-05T12:13:50Z</dcterms:modified>
</cp:coreProperties>
</file>