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57" r:id="rId3"/>
    <p:sldId id="265" r:id="rId4"/>
    <p:sldId id="266" r:id="rId5"/>
    <p:sldId id="279" r:id="rId6"/>
    <p:sldId id="263" r:id="rId7"/>
    <p:sldId id="280" r:id="rId8"/>
    <p:sldId id="281" r:id="rId9"/>
    <p:sldId id="282" r:id="rId10"/>
    <p:sldId id="283" r:id="rId11"/>
    <p:sldId id="284" r:id="rId12"/>
    <p:sldId id="285" r:id="rId13"/>
    <p:sldId id="286" r:id="rId14"/>
    <p:sldId id="287" r:id="rId15"/>
    <p:sldId id="259" r:id="rId16"/>
    <p:sldId id="261" r:id="rId17"/>
    <p:sldId id="288" r:id="rId1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32" autoAdjust="0"/>
    <p:restoredTop sz="94660"/>
  </p:normalViewPr>
  <p:slideViewPr>
    <p:cSldViewPr>
      <p:cViewPr varScale="1">
        <p:scale>
          <a:sx n="104" d="100"/>
          <a:sy n="104" d="100"/>
        </p:scale>
        <p:origin x="-1110"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B2D01EB-62E4-4820-8668-DE01D1E5CAB8}" type="datetimeFigureOut">
              <a:rPr lang="ru-RU" smtClean="0"/>
              <a:t>08.12.2013</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4359D80-80B4-46A5-887D-26E5BEE27AEB}" type="slidenum">
              <a:rPr lang="ru-RU" smtClean="0"/>
              <a:t>‹#›</a:t>
            </a:fld>
            <a:endParaRPr lang="ru-RU"/>
          </a:p>
        </p:txBody>
      </p:sp>
    </p:spTree>
    <p:extLst>
      <p:ext uri="{BB962C8B-B14F-4D97-AF65-F5344CB8AC3E}">
        <p14:creationId xmlns:p14="http://schemas.microsoft.com/office/powerpoint/2010/main" val="8439165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54359D80-80B4-46A5-887D-26E5BEE27AEB}" type="slidenum">
              <a:rPr lang="ru-RU" smtClean="0"/>
              <a:t>16</a:t>
            </a:fld>
            <a:endParaRPr lang="ru-RU"/>
          </a:p>
        </p:txBody>
      </p:sp>
    </p:spTree>
    <p:extLst>
      <p:ext uri="{BB962C8B-B14F-4D97-AF65-F5344CB8AC3E}">
        <p14:creationId xmlns:p14="http://schemas.microsoft.com/office/powerpoint/2010/main" val="28041963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08.12.2013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08.12.2013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08.12.2013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08.12.2013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08.12.2013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t>08.12.2013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t>08.12.2013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t>08.12.2013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08.12.2013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08.12.2013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08.12.2013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08.12.2013</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3568" y="476672"/>
            <a:ext cx="7772400" cy="1470025"/>
          </a:xfrm>
        </p:spPr>
        <p:txBody>
          <a:bodyPr>
            <a:normAutofit fontScale="90000"/>
          </a:bodyPr>
          <a:lstStyle/>
          <a:p>
            <a:r>
              <a:rPr lang="ru-RU" dirty="0" smtClean="0"/>
              <a:t>УРОК РАЗВИТИЯ РЕЧИ в 6 классе</a:t>
            </a:r>
            <a:br>
              <a:rPr lang="ru-RU" dirty="0" smtClean="0"/>
            </a:br>
            <a:r>
              <a:rPr lang="ru-RU" dirty="0" smtClean="0"/>
              <a:t>Сочинение по картине </a:t>
            </a:r>
            <a:br>
              <a:rPr lang="ru-RU" dirty="0" smtClean="0"/>
            </a:br>
            <a:r>
              <a:rPr lang="ru-RU" sz="4000" b="1" dirty="0" smtClean="0"/>
              <a:t>В.М. Васнецова «Витязь на распутье»</a:t>
            </a:r>
            <a:endParaRPr lang="ru-RU" sz="4000" b="1" dirty="0"/>
          </a:p>
        </p:txBody>
      </p:sp>
      <p:pic>
        <p:nvPicPr>
          <p:cNvPr id="1026" name="Picture 2" descr="C:\Users\Larisa\Pictures\________________________________________188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6787" y="2348880"/>
            <a:ext cx="7143750" cy="40195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038629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1560" y="332656"/>
            <a:ext cx="8229600" cy="1143000"/>
          </a:xfrm>
        </p:spPr>
        <p:txBody>
          <a:bodyPr>
            <a:normAutofit fontScale="90000"/>
          </a:bodyPr>
          <a:lstStyle/>
          <a:p>
            <a:r>
              <a:rPr lang="ru-RU" sz="2200" u="sng" dirty="0" smtClean="0"/>
              <a:t/>
            </a:r>
            <a:br>
              <a:rPr lang="ru-RU" sz="2200" u="sng" dirty="0" smtClean="0"/>
            </a:br>
            <a:r>
              <a:rPr lang="ru-RU" sz="2200" u="sng" dirty="0"/>
              <a:t/>
            </a:r>
            <a:br>
              <a:rPr lang="ru-RU" sz="2200" u="sng" dirty="0"/>
            </a:br>
            <a:r>
              <a:rPr lang="ru-RU" sz="2200" u="sng" dirty="0" smtClean="0"/>
              <a:t/>
            </a:r>
            <a:br>
              <a:rPr lang="ru-RU" sz="2200" u="sng" dirty="0" smtClean="0"/>
            </a:br>
            <a:r>
              <a:rPr lang="ru-RU" sz="2200" u="sng" dirty="0"/>
              <a:t/>
            </a:r>
            <a:br>
              <a:rPr lang="ru-RU" sz="2200" u="sng" dirty="0"/>
            </a:br>
            <a:r>
              <a:rPr lang="ru-RU" b="1" u="sng" dirty="0" smtClean="0"/>
              <a:t>Описание воина</a:t>
            </a:r>
            <a:br>
              <a:rPr lang="ru-RU" b="1" u="sng" dirty="0" smtClean="0"/>
            </a:br>
            <a:r>
              <a:rPr lang="ru-RU" sz="2200" u="sng" dirty="0"/>
              <a:t/>
            </a:r>
            <a:br>
              <a:rPr lang="ru-RU" sz="2200" u="sng" dirty="0"/>
            </a:br>
            <a:r>
              <a:rPr lang="ru-RU" sz="2200" u="sng" dirty="0" smtClean="0"/>
              <a:t/>
            </a:r>
            <a:br>
              <a:rPr lang="ru-RU" sz="2200" u="sng" dirty="0" smtClean="0"/>
            </a:br>
            <a:r>
              <a:rPr lang="ru-RU" sz="2200" u="sng" dirty="0"/>
              <a:t/>
            </a:r>
            <a:br>
              <a:rPr lang="ru-RU" sz="2200" u="sng" dirty="0"/>
            </a:br>
            <a:r>
              <a:rPr lang="ru-RU" sz="2200" u="sng" dirty="0" smtClean="0"/>
              <a:t/>
            </a:r>
            <a:br>
              <a:rPr lang="ru-RU" sz="2200" u="sng" dirty="0" smtClean="0"/>
            </a:br>
            <a:endParaRPr lang="ru-RU" dirty="0"/>
          </a:p>
        </p:txBody>
      </p:sp>
      <p:pic>
        <p:nvPicPr>
          <p:cNvPr id="4" name="Picture 2" descr="C:\Users\Larisa\Pictures\________________________________________1882.jpg"/>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tretch>
            <a:fillRect/>
          </a:stretch>
        </p:blipFill>
        <p:spPr bwMode="auto">
          <a:xfrm>
            <a:off x="1907704" y="3789040"/>
            <a:ext cx="5046712" cy="2839616"/>
          </a:xfrm>
          <a:prstGeom prst="rect">
            <a:avLst/>
          </a:prstGeom>
          <a:noFill/>
          <a:extLst>
            <a:ext uri="{909E8E84-426E-40DD-AFC4-6F175D3DCCD1}">
              <a14:hiddenFill xmlns:a14="http://schemas.microsoft.com/office/drawing/2010/main">
                <a:solidFill>
                  <a:srgbClr val="FFFFFF"/>
                </a:solidFill>
              </a14:hiddenFill>
            </a:ext>
          </a:extLst>
        </p:spPr>
      </p:pic>
      <p:sp>
        <p:nvSpPr>
          <p:cNvPr id="5" name="Объект 4"/>
          <p:cNvSpPr>
            <a:spLocks noGrp="1"/>
          </p:cNvSpPr>
          <p:nvPr>
            <p:ph sz="half" idx="2"/>
          </p:nvPr>
        </p:nvSpPr>
        <p:spPr>
          <a:xfrm>
            <a:off x="755576" y="1124744"/>
            <a:ext cx="7931224" cy="2520281"/>
          </a:xfrm>
        </p:spPr>
        <p:txBody>
          <a:bodyPr>
            <a:normAutofit fontScale="92500" lnSpcReduction="20000"/>
          </a:bodyPr>
          <a:lstStyle/>
          <a:p>
            <a:r>
              <a:rPr lang="ru-RU" u="sng" dirty="0"/>
              <a:t>Одежда</a:t>
            </a:r>
            <a:r>
              <a:rPr lang="ru-RU" dirty="0"/>
              <a:t>: тяжёлый шлем, стальные рукавицы, тяжёлая кольчуга.</a:t>
            </a:r>
          </a:p>
          <a:p>
            <a:r>
              <a:rPr lang="ru-RU" u="sng" dirty="0"/>
              <a:t>Оружие</a:t>
            </a:r>
            <a:r>
              <a:rPr lang="ru-RU" dirty="0"/>
              <a:t>: узорчатый меч, щит, богатырский меч, колчан с калёными стрелами, </a:t>
            </a:r>
            <a:r>
              <a:rPr lang="ru-RU" dirty="0" smtClean="0"/>
              <a:t>длинное копьё, булава.</a:t>
            </a:r>
            <a:endParaRPr lang="ru-RU" dirty="0"/>
          </a:p>
          <a:p>
            <a:r>
              <a:rPr lang="ru-RU" dirty="0"/>
              <a:t> </a:t>
            </a:r>
            <a:r>
              <a:rPr lang="ru-RU" u="sng" dirty="0" smtClean="0"/>
              <a:t>Поза витязя</a:t>
            </a:r>
            <a:r>
              <a:rPr lang="ru-RU" dirty="0" smtClean="0"/>
              <a:t>: задумчивая поза, склонённая голова, усталая решимость.</a:t>
            </a:r>
            <a:endParaRPr lang="ru-RU" dirty="0"/>
          </a:p>
          <a:p>
            <a:endParaRPr lang="ru-RU" dirty="0"/>
          </a:p>
        </p:txBody>
      </p:sp>
    </p:spTree>
    <p:extLst>
      <p:ext uri="{BB962C8B-B14F-4D97-AF65-F5344CB8AC3E}">
        <p14:creationId xmlns:p14="http://schemas.microsoft.com/office/powerpoint/2010/main" val="3890564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3600" b="1" u="sng" dirty="0" smtClean="0"/>
              <a:t>Описание коня</a:t>
            </a:r>
            <a:br>
              <a:rPr lang="ru-RU" sz="3600" b="1" u="sng" dirty="0" smtClean="0"/>
            </a:br>
            <a:endParaRPr lang="ru-RU" sz="3600" b="1" u="sng" dirty="0"/>
          </a:p>
        </p:txBody>
      </p:sp>
      <p:pic>
        <p:nvPicPr>
          <p:cNvPr id="4" name="Picture 2" descr="C:\Users\Larisa\Pictures\________________________________________1882.jpg"/>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tretch>
            <a:fillRect/>
          </a:stretch>
        </p:blipFill>
        <p:spPr bwMode="auto">
          <a:xfrm>
            <a:off x="1763688" y="3645024"/>
            <a:ext cx="5382181" cy="3028374"/>
          </a:xfrm>
          <a:prstGeom prst="rect">
            <a:avLst/>
          </a:prstGeom>
          <a:noFill/>
          <a:extLst>
            <a:ext uri="{909E8E84-426E-40DD-AFC4-6F175D3DCCD1}">
              <a14:hiddenFill xmlns:a14="http://schemas.microsoft.com/office/drawing/2010/main">
                <a:solidFill>
                  <a:srgbClr val="FFFFFF"/>
                </a:solidFill>
              </a14:hiddenFill>
            </a:ext>
          </a:extLst>
        </p:spPr>
      </p:pic>
      <p:sp>
        <p:nvSpPr>
          <p:cNvPr id="5" name="Объект 4"/>
          <p:cNvSpPr>
            <a:spLocks noGrp="1"/>
          </p:cNvSpPr>
          <p:nvPr>
            <p:ph sz="half" idx="2"/>
          </p:nvPr>
        </p:nvSpPr>
        <p:spPr>
          <a:xfrm>
            <a:off x="611560" y="980728"/>
            <a:ext cx="8352928" cy="2520279"/>
          </a:xfrm>
        </p:spPr>
        <p:txBody>
          <a:bodyPr/>
          <a:lstStyle/>
          <a:p>
            <a:r>
              <a:rPr lang="ru-RU" u="sng" dirty="0" smtClean="0"/>
              <a:t>Внешний вид</a:t>
            </a:r>
            <a:r>
              <a:rPr lang="ru-RU" dirty="0" smtClean="0"/>
              <a:t>: мощный боевой конь, бравый конь, крепкие ноги.</a:t>
            </a:r>
          </a:p>
          <a:p>
            <a:r>
              <a:rPr lang="ru-RU" u="sng" dirty="0" smtClean="0"/>
              <a:t>Поза</a:t>
            </a:r>
            <a:r>
              <a:rPr lang="ru-RU" dirty="0" smtClean="0"/>
              <a:t>: уверенно стоит.</a:t>
            </a:r>
          </a:p>
          <a:p>
            <a:r>
              <a:rPr lang="ru-RU" u="sng" dirty="0" smtClean="0"/>
              <a:t>Единство с фигурой наездника</a:t>
            </a:r>
            <a:r>
              <a:rPr lang="ru-RU" dirty="0" smtClean="0"/>
              <a:t>: автор желает показать единство помыслов.</a:t>
            </a:r>
            <a:endParaRPr lang="ru-RU" dirty="0"/>
          </a:p>
        </p:txBody>
      </p:sp>
    </p:spTree>
    <p:extLst>
      <p:ext uri="{BB962C8B-B14F-4D97-AF65-F5344CB8AC3E}">
        <p14:creationId xmlns:p14="http://schemas.microsoft.com/office/powerpoint/2010/main" val="268902587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t>«Камень»</a:t>
            </a:r>
            <a:endParaRPr lang="ru-RU" b="1" dirty="0"/>
          </a:p>
        </p:txBody>
      </p:sp>
      <p:sp>
        <p:nvSpPr>
          <p:cNvPr id="4" name="Объект 3"/>
          <p:cNvSpPr>
            <a:spLocks noGrp="1"/>
          </p:cNvSpPr>
          <p:nvPr>
            <p:ph sz="half" idx="2"/>
          </p:nvPr>
        </p:nvSpPr>
        <p:spPr>
          <a:xfrm>
            <a:off x="323528" y="1196752"/>
            <a:ext cx="8363272" cy="2592289"/>
          </a:xfrm>
        </p:spPr>
        <p:txBody>
          <a:bodyPr>
            <a:normAutofit fontScale="92500" lnSpcReduction="10000"/>
          </a:bodyPr>
          <a:lstStyle/>
          <a:p>
            <a:r>
              <a:rPr lang="ru-RU" dirty="0" smtClean="0"/>
              <a:t>Фраза на камне:</a:t>
            </a:r>
          </a:p>
          <a:p>
            <a:pPr marL="0" indent="0" algn="ctr">
              <a:buNone/>
            </a:pPr>
            <a:r>
              <a:rPr lang="ru-RU" b="1" i="1" u="sng" dirty="0" smtClean="0"/>
              <a:t>«Как </a:t>
            </a:r>
            <a:r>
              <a:rPr lang="ru-RU" b="1" i="1" u="sng" dirty="0" err="1" smtClean="0"/>
              <a:t>пряму</a:t>
            </a:r>
            <a:r>
              <a:rPr lang="ru-RU" b="1" i="1" u="sng" dirty="0" smtClean="0"/>
              <a:t> </a:t>
            </a:r>
            <a:r>
              <a:rPr lang="ru-RU" b="1" i="1" u="sng" dirty="0" err="1" smtClean="0"/>
              <a:t>ехати</a:t>
            </a:r>
            <a:r>
              <a:rPr lang="ru-RU" b="1" i="1" u="sng" dirty="0" smtClean="0"/>
              <a:t> – живу не </a:t>
            </a:r>
            <a:r>
              <a:rPr lang="ru-RU" b="1" i="1" u="sng" dirty="0" err="1" smtClean="0"/>
              <a:t>бывати</a:t>
            </a:r>
            <a:r>
              <a:rPr lang="ru-RU" b="1" i="1" u="sng" dirty="0" smtClean="0"/>
              <a:t> – нет пути ни прохожему, ни пролётному».</a:t>
            </a:r>
          </a:p>
          <a:p>
            <a:r>
              <a:rPr lang="ru-RU" dirty="0" smtClean="0"/>
              <a:t>Почему витязь стоит в задумчивости перед камнем?</a:t>
            </a:r>
          </a:p>
          <a:p>
            <a:r>
              <a:rPr lang="ru-RU" dirty="0" smtClean="0"/>
              <a:t>Предположите, о чём он может размышлять в этот момент?</a:t>
            </a:r>
            <a:endParaRPr lang="ru-RU" dirty="0"/>
          </a:p>
        </p:txBody>
      </p:sp>
      <p:pic>
        <p:nvPicPr>
          <p:cNvPr id="5" name="Picture 2" descr="C:\Users\Larisa\Pictures\________________________________________1882.jpg"/>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tretch>
            <a:fillRect/>
          </a:stretch>
        </p:blipFill>
        <p:spPr bwMode="auto">
          <a:xfrm>
            <a:off x="2051720" y="3861048"/>
            <a:ext cx="5046712" cy="28396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4539991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a:t>
            </a:r>
            <a:r>
              <a:rPr lang="ru-RU" b="1" u="sng" dirty="0" smtClean="0"/>
              <a:t>Мрачный пейзаж</a:t>
            </a:r>
            <a:r>
              <a:rPr lang="ru-RU" dirty="0" smtClean="0"/>
              <a:t>»</a:t>
            </a:r>
            <a:endParaRPr lang="ru-RU" dirty="0"/>
          </a:p>
        </p:txBody>
      </p:sp>
      <p:sp>
        <p:nvSpPr>
          <p:cNvPr id="4" name="Объект 3"/>
          <p:cNvSpPr>
            <a:spLocks noGrp="1"/>
          </p:cNvSpPr>
          <p:nvPr>
            <p:ph sz="half" idx="2"/>
          </p:nvPr>
        </p:nvSpPr>
        <p:spPr>
          <a:xfrm>
            <a:off x="467544" y="1268760"/>
            <a:ext cx="8219256" cy="2304257"/>
          </a:xfrm>
        </p:spPr>
        <p:txBody>
          <a:bodyPr>
            <a:noAutofit/>
          </a:bodyPr>
          <a:lstStyle/>
          <a:p>
            <a:pPr algn="just"/>
            <a:r>
              <a:rPr lang="ru-RU" sz="1800" u="sng" dirty="0" smtClean="0"/>
              <a:t>Описание местности</a:t>
            </a:r>
            <a:r>
              <a:rPr lang="ru-RU" sz="1800" dirty="0" smtClean="0"/>
              <a:t>: мрачный задний фон, болотистая местность, тощая растительность, чужая сторона,  </a:t>
            </a:r>
            <a:r>
              <a:rPr lang="ru-RU" sz="1800" dirty="0"/>
              <a:t>летит чёрный ворон; лежат черепа и камни; много черепов; холодный смертный ветер; пустынное </a:t>
            </a:r>
            <a:r>
              <a:rPr lang="ru-RU" sz="1800" dirty="0" smtClean="0"/>
              <a:t>поле, </a:t>
            </a:r>
            <a:r>
              <a:rPr lang="ru-RU" sz="1800" dirty="0"/>
              <a:t>лежат человеческие кости; высохшая трава; множество валунов; холодный смертный ветер; никого нет; видны облака; небо чистое.</a:t>
            </a:r>
          </a:p>
          <a:p>
            <a:pPr algn="just"/>
            <a:r>
              <a:rPr lang="ru-RU" sz="1800" u="sng" dirty="0" smtClean="0"/>
              <a:t>Какое настроение создаётся при виде картины</a:t>
            </a:r>
            <a:r>
              <a:rPr lang="ru-RU" sz="1800" dirty="0" smtClean="0"/>
              <a:t>: запах </a:t>
            </a:r>
            <a:r>
              <a:rPr lang="ru-RU" sz="1800" dirty="0"/>
              <a:t>смерти; душецепляющая картина; грустная.</a:t>
            </a:r>
          </a:p>
          <a:p>
            <a:r>
              <a:rPr lang="ru-RU" sz="1800" dirty="0" smtClean="0"/>
              <a:t>Что могло здесь произойти?</a:t>
            </a:r>
            <a:endParaRPr lang="ru-RU" sz="1800" dirty="0"/>
          </a:p>
        </p:txBody>
      </p:sp>
      <p:pic>
        <p:nvPicPr>
          <p:cNvPr id="5" name="Picture 2" descr="C:\Users\Larisa\Pictures\________________________________________1882.jpg"/>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tretch>
            <a:fillRect/>
          </a:stretch>
        </p:blipFill>
        <p:spPr bwMode="auto">
          <a:xfrm>
            <a:off x="1691680" y="3789040"/>
            <a:ext cx="5156454" cy="29013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2837434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t>«</a:t>
            </a:r>
            <a:r>
              <a:rPr lang="ru-RU" b="1" u="sng" dirty="0" smtClean="0"/>
              <a:t>Небосклон</a:t>
            </a:r>
            <a:r>
              <a:rPr lang="ru-RU" b="1" dirty="0" smtClean="0"/>
              <a:t>»</a:t>
            </a:r>
            <a:endParaRPr lang="ru-RU" b="1" dirty="0"/>
          </a:p>
        </p:txBody>
      </p:sp>
      <p:sp>
        <p:nvSpPr>
          <p:cNvPr id="4" name="Объект 3"/>
          <p:cNvSpPr>
            <a:spLocks noGrp="1"/>
          </p:cNvSpPr>
          <p:nvPr>
            <p:ph sz="half" idx="2"/>
          </p:nvPr>
        </p:nvSpPr>
        <p:spPr>
          <a:xfrm>
            <a:off x="323528" y="1124744"/>
            <a:ext cx="8363272" cy="2304257"/>
          </a:xfrm>
        </p:spPr>
        <p:txBody>
          <a:bodyPr>
            <a:normAutofit fontScale="92500" lnSpcReduction="20000"/>
          </a:bodyPr>
          <a:lstStyle/>
          <a:p>
            <a:r>
              <a:rPr lang="ru-RU" dirty="0" smtClean="0"/>
              <a:t>Какие краски использует художник, рисуя небо на картине? </a:t>
            </a:r>
          </a:p>
          <a:p>
            <a:r>
              <a:rPr lang="ru-RU" dirty="0" smtClean="0"/>
              <a:t>Какое время суток изображено?</a:t>
            </a:r>
          </a:p>
          <a:p>
            <a:r>
              <a:rPr lang="ru-RU" dirty="0" smtClean="0"/>
              <a:t>Какие мысли у вас вызывает небосклон?</a:t>
            </a:r>
          </a:p>
          <a:p>
            <a:r>
              <a:rPr lang="ru-RU" dirty="0" smtClean="0"/>
              <a:t>Что </a:t>
            </a:r>
            <a:r>
              <a:rPr lang="ru-RU" dirty="0"/>
              <a:t>символизирует </a:t>
            </a:r>
            <a:r>
              <a:rPr lang="ru-RU" dirty="0" smtClean="0"/>
              <a:t>светлеющее небо? (Надежду на светлое будущее, на новые победы богатыря).</a:t>
            </a:r>
            <a:endParaRPr lang="ru-RU" dirty="0"/>
          </a:p>
        </p:txBody>
      </p:sp>
      <p:pic>
        <p:nvPicPr>
          <p:cNvPr id="5" name="Picture 2" descr="C:\Users\Larisa\Pictures\________________________________________1882.jpg"/>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tretch>
            <a:fillRect/>
          </a:stretch>
        </p:blipFill>
        <p:spPr bwMode="auto">
          <a:xfrm>
            <a:off x="1619672" y="3573016"/>
            <a:ext cx="5478760" cy="308271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0056095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u="sng" dirty="0" smtClean="0"/>
              <a:t>Заключение</a:t>
            </a:r>
            <a:endParaRPr lang="ru-RU" b="1" u="sng" dirty="0"/>
          </a:p>
        </p:txBody>
      </p:sp>
      <p:sp>
        <p:nvSpPr>
          <p:cNvPr id="3" name="Объект 2"/>
          <p:cNvSpPr>
            <a:spLocks noGrp="1"/>
          </p:cNvSpPr>
          <p:nvPr>
            <p:ph idx="1"/>
          </p:nvPr>
        </p:nvSpPr>
        <p:spPr>
          <a:xfrm>
            <a:off x="323528" y="1340768"/>
            <a:ext cx="8363272" cy="4785395"/>
          </a:xfrm>
        </p:spPr>
        <p:txBody>
          <a:bodyPr>
            <a:normAutofit/>
          </a:bodyPr>
          <a:lstStyle/>
          <a:p>
            <a:pPr marL="0" indent="0">
              <a:buNone/>
            </a:pPr>
            <a:r>
              <a:rPr lang="ru-RU" sz="4000" u="sng" dirty="0" smtClean="0"/>
              <a:t>Слова для справок</a:t>
            </a:r>
            <a:r>
              <a:rPr lang="ru-RU" sz="4000" dirty="0" smtClean="0"/>
              <a:t>: защитник земли русской, мужественный богатырь, вся картина проникнута, полотно завораживает, живёт дух русского народа, огромный талант В.М. Васнецова.</a:t>
            </a:r>
            <a:endParaRPr lang="ru-RU" sz="4000" dirty="0"/>
          </a:p>
          <a:p>
            <a:endParaRPr lang="ru-RU" dirty="0"/>
          </a:p>
        </p:txBody>
      </p:sp>
      <p:sp>
        <p:nvSpPr>
          <p:cNvPr id="4" name="Прямоугольник 3"/>
          <p:cNvSpPr/>
          <p:nvPr/>
        </p:nvSpPr>
        <p:spPr>
          <a:xfrm>
            <a:off x="323528" y="1340768"/>
            <a:ext cx="8496944" cy="1631216"/>
          </a:xfrm>
          <a:prstGeom prst="rect">
            <a:avLst/>
          </a:prstGeom>
        </p:spPr>
        <p:txBody>
          <a:bodyPr wrap="square">
            <a:spAutoFit/>
          </a:bodyPr>
          <a:lstStyle/>
          <a:p>
            <a:pPr algn="just"/>
            <a:endParaRPr lang="ru-RU" sz="2000" u="sng" dirty="0"/>
          </a:p>
          <a:p>
            <a:pPr algn="just"/>
            <a:endParaRPr lang="ru-RU" sz="2000" u="sng" dirty="0" smtClean="0"/>
          </a:p>
          <a:p>
            <a:pPr algn="just"/>
            <a:endParaRPr lang="ru-RU" sz="2000" u="sng" dirty="0"/>
          </a:p>
          <a:p>
            <a:pPr algn="just"/>
            <a:endParaRPr lang="ru-RU" sz="2000" u="sng" dirty="0" smtClean="0"/>
          </a:p>
          <a:p>
            <a:pPr algn="just"/>
            <a:endParaRPr lang="ru-RU" sz="2000" dirty="0"/>
          </a:p>
        </p:txBody>
      </p:sp>
    </p:spTree>
    <p:extLst>
      <p:ext uri="{BB962C8B-B14F-4D97-AF65-F5344CB8AC3E}">
        <p14:creationId xmlns:p14="http://schemas.microsoft.com/office/powerpoint/2010/main" val="258294206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План сочинения</a:t>
            </a:r>
            <a:endParaRPr lang="ru-RU" dirty="0"/>
          </a:p>
        </p:txBody>
      </p:sp>
      <p:sp>
        <p:nvSpPr>
          <p:cNvPr id="3" name="Объект 2"/>
          <p:cNvSpPr>
            <a:spLocks noGrp="1"/>
          </p:cNvSpPr>
          <p:nvPr>
            <p:ph idx="1"/>
          </p:nvPr>
        </p:nvSpPr>
        <p:spPr/>
        <p:txBody>
          <a:bodyPr>
            <a:normAutofit fontScale="92500" lnSpcReduction="10000"/>
          </a:bodyPr>
          <a:lstStyle/>
          <a:p>
            <a:pPr marL="514350" indent="-514350">
              <a:buAutoNum type="arabicPeriod"/>
            </a:pPr>
            <a:r>
              <a:rPr lang="ru-RU" dirty="0" smtClean="0"/>
              <a:t>Виктор Михайлович Васнецов – великий русский живописец, история создания его картины «Витязь на распутье».</a:t>
            </a:r>
          </a:p>
          <a:p>
            <a:pPr marL="514350" indent="-514350">
              <a:buAutoNum type="arabicPeriod"/>
            </a:pPr>
            <a:r>
              <a:rPr lang="ru-RU" dirty="0" smtClean="0"/>
              <a:t>Описание картины В.М. Васнецова «Витязь на распутье»:</a:t>
            </a:r>
          </a:p>
          <a:p>
            <a:pPr marL="0" indent="0">
              <a:buNone/>
            </a:pPr>
            <a:r>
              <a:rPr lang="ru-RU" dirty="0" smtClean="0"/>
              <a:t>          -витязь на коне;</a:t>
            </a:r>
          </a:p>
          <a:p>
            <a:pPr marL="0" indent="0">
              <a:buNone/>
            </a:pPr>
            <a:r>
              <a:rPr lang="ru-RU" dirty="0" smtClean="0"/>
              <a:t>          -роковой камень;</a:t>
            </a:r>
          </a:p>
          <a:p>
            <a:pPr marL="0" indent="0">
              <a:buNone/>
            </a:pPr>
            <a:r>
              <a:rPr lang="ru-RU" dirty="0" smtClean="0"/>
              <a:t>          -пейзаж.</a:t>
            </a:r>
          </a:p>
          <a:p>
            <a:pPr marL="0" indent="0">
              <a:buNone/>
            </a:pPr>
            <a:r>
              <a:rPr lang="ru-RU" dirty="0" smtClean="0"/>
              <a:t>3. Воплощение духа русского народа.</a:t>
            </a:r>
            <a:endParaRPr lang="ru-RU" dirty="0"/>
          </a:p>
        </p:txBody>
      </p:sp>
    </p:spTree>
    <p:extLst>
      <p:ext uri="{BB962C8B-B14F-4D97-AF65-F5344CB8AC3E}">
        <p14:creationId xmlns:p14="http://schemas.microsoft.com/office/powerpoint/2010/main" val="58516646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188640"/>
            <a:ext cx="8435280" cy="6480720"/>
          </a:xfrm>
        </p:spPr>
        <p:txBody>
          <a:bodyPr>
            <a:normAutofit fontScale="47500" lnSpcReduction="20000"/>
          </a:bodyPr>
          <a:lstStyle/>
          <a:p>
            <a:pPr marL="0" indent="0" algn="r">
              <a:buNone/>
            </a:pPr>
            <a:r>
              <a:rPr lang="ru-RU" sz="2900" dirty="0" smtClean="0"/>
              <a:t>Сочинение </a:t>
            </a:r>
            <a:r>
              <a:rPr lang="ru-RU" sz="2900" dirty="0"/>
              <a:t>по картине </a:t>
            </a:r>
          </a:p>
          <a:p>
            <a:pPr marL="0" indent="0" algn="r">
              <a:buNone/>
            </a:pPr>
            <a:r>
              <a:rPr lang="ru-RU" sz="2900" dirty="0"/>
              <a:t>В.М. Васнецова «Витязь на распутье» </a:t>
            </a:r>
          </a:p>
          <a:p>
            <a:pPr marL="0" indent="0" algn="r">
              <a:buNone/>
            </a:pPr>
            <a:r>
              <a:rPr lang="ru-RU" sz="2900" dirty="0"/>
              <a:t>ученицы 6 «Б» класса</a:t>
            </a:r>
          </a:p>
          <a:p>
            <a:pPr marL="0" indent="0" algn="r">
              <a:buNone/>
            </a:pPr>
            <a:r>
              <a:rPr lang="ru-RU" sz="2900" dirty="0"/>
              <a:t> ГБОУ СОШ №1371 </a:t>
            </a:r>
          </a:p>
          <a:p>
            <a:pPr marL="0" indent="0" algn="r">
              <a:buNone/>
            </a:pPr>
            <a:r>
              <a:rPr lang="ru-RU" sz="2900" dirty="0" err="1"/>
              <a:t>Каузовой</a:t>
            </a:r>
            <a:r>
              <a:rPr lang="ru-RU" sz="2900" dirty="0"/>
              <a:t> Анны</a:t>
            </a:r>
          </a:p>
          <a:p>
            <a:pPr marL="0" indent="0" algn="just">
              <a:buNone/>
            </a:pPr>
            <a:r>
              <a:rPr lang="en-US" dirty="0" smtClean="0"/>
              <a:t>    </a:t>
            </a:r>
            <a:r>
              <a:rPr lang="ru-RU" sz="4200" dirty="0" smtClean="0"/>
              <a:t>На </a:t>
            </a:r>
            <a:r>
              <a:rPr lang="ru-RU" sz="4200" dirty="0"/>
              <a:t>картине В.М. Васнецова  мы можем увидеть  витязя на распутье. Эта картина нарисована тусклыми, невзрачными красками. В воздухе парят вороны со зловещим карканьем, они плавно передвигаются. Богатырь сидит на коне неподвижно, его мысли погружены в раздумье. Конь же его склонил голову, будто бы тоже в раздумьях. На земле лежат кости, черепа храбрецов, которые были здесь. Это наводит некий трепет при взгляде на картину. Указательный камень покрыт мхом, кажется, что кроме карканья ворона, больше нет ни звука. Дует лёгкий ветерок и развивает гриву благородного коня. На поле лежат много валунов, трава покачивается то в одну сторону, то в другую. На небе виднеется только одно единственное облако. Небо переливается туманными, бледными красками, сильно выделяется на тёмном фоне белоснежный конь с длинной красивой гривой. Но на нём сидит такой же мрачный воин, как туман. Он держит в руках копьё, на голове у него тяжёлый шлем, на седле висит полутора пудовая палица, узорчатый щит висит на его мощной спине, одетой в прочную кольчугу.</a:t>
            </a:r>
          </a:p>
          <a:p>
            <a:pPr marL="0" indent="0">
              <a:buNone/>
            </a:pPr>
            <a:r>
              <a:rPr lang="en-US" sz="4200" dirty="0" smtClean="0"/>
              <a:t>    </a:t>
            </a:r>
            <a:r>
              <a:rPr lang="ru-RU" sz="4200" dirty="0" smtClean="0"/>
              <a:t>На </a:t>
            </a:r>
            <a:r>
              <a:rPr lang="ru-RU" sz="4200" dirty="0"/>
              <a:t>эту картину можно смотреть долго, не отрывая глаз, вглядываться в разные мелочи, думать и размышлять. В этой картине есть какая-то загадка. Эту картину можно описывать долго, описывать каждую мелочь, вдумываться в неё.</a:t>
            </a:r>
          </a:p>
          <a:p>
            <a:pPr marL="0" indent="0">
              <a:buNone/>
            </a:pPr>
            <a:r>
              <a:rPr lang="en-US" sz="4200" dirty="0" smtClean="0"/>
              <a:t>     </a:t>
            </a:r>
            <a:r>
              <a:rPr lang="ru-RU" sz="4200" dirty="0" smtClean="0"/>
              <a:t>Мне </a:t>
            </a:r>
            <a:r>
              <a:rPr lang="ru-RU" sz="4200" dirty="0"/>
              <a:t>очень нравится картина В.М. Васнецова «Витязь на распутье».</a:t>
            </a:r>
          </a:p>
          <a:p>
            <a:endParaRPr lang="ru-RU" dirty="0"/>
          </a:p>
        </p:txBody>
      </p:sp>
    </p:spTree>
    <p:extLst>
      <p:ext uri="{BB962C8B-B14F-4D97-AF65-F5344CB8AC3E}">
        <p14:creationId xmlns:p14="http://schemas.microsoft.com/office/powerpoint/2010/main" val="27890014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0" y="1340768"/>
            <a:ext cx="4114800" cy="2880320"/>
          </a:xfrm>
        </p:spPr>
        <p:txBody>
          <a:bodyPr>
            <a:normAutofit fontScale="90000"/>
          </a:bodyPr>
          <a:lstStyle/>
          <a:p>
            <a:r>
              <a:rPr lang="ru-RU" sz="2000" b="1" dirty="0"/>
              <a:t/>
            </a:r>
            <a:br>
              <a:rPr lang="ru-RU" sz="2000" b="1" dirty="0"/>
            </a:br>
            <a:r>
              <a:rPr lang="ru-RU" sz="2200" b="1" dirty="0" smtClean="0"/>
              <a:t>Виктор Михайлович Васнецов</a:t>
            </a:r>
            <a:br>
              <a:rPr lang="ru-RU" sz="2200" b="1" dirty="0" smtClean="0"/>
            </a:br>
            <a:r>
              <a:rPr lang="ru-RU" sz="2200" b="1" dirty="0" smtClean="0"/>
              <a:t>(1848-1926) </a:t>
            </a:r>
            <a:br>
              <a:rPr lang="ru-RU" sz="2200" b="1" dirty="0" smtClean="0"/>
            </a:br>
            <a:r>
              <a:rPr lang="ru-RU" sz="2200" dirty="0" smtClean="0"/>
              <a:t/>
            </a:r>
            <a:br>
              <a:rPr lang="ru-RU" sz="2200" dirty="0" smtClean="0"/>
            </a:br>
            <a:r>
              <a:rPr lang="ru-RU" sz="2200" dirty="0" smtClean="0"/>
              <a:t>Великий русский живописец. Основоположник особого «русского стиля», преобразованного из исторического жанра и романтических тенденций, связанных с фольклором и символизмом. С 1880 года создавал картины на темы русской истории, сказок, былин. Он одним из первых обратился к русскому фольклору. Стремился в поэтической форме воплотить вековые народные идеалы и высокие патриотические чувства.</a:t>
            </a:r>
            <a:endParaRPr lang="ru-RU" sz="2200" dirty="0">
              <a:cs typeface="FreesiaUPC" pitchFamily="34" charset="-34"/>
            </a:endParaRPr>
          </a:p>
        </p:txBody>
      </p:sp>
      <p:sp>
        <p:nvSpPr>
          <p:cNvPr id="3" name="Объект 2"/>
          <p:cNvSpPr>
            <a:spLocks noGrp="1"/>
          </p:cNvSpPr>
          <p:nvPr>
            <p:ph idx="1"/>
          </p:nvPr>
        </p:nvSpPr>
        <p:spPr>
          <a:xfrm>
            <a:off x="107503" y="6021288"/>
            <a:ext cx="4680521" cy="648072"/>
          </a:xfrm>
        </p:spPr>
        <p:txBody>
          <a:bodyPr>
            <a:normAutofit/>
          </a:bodyPr>
          <a:lstStyle/>
          <a:p>
            <a:pPr marL="0" indent="0">
              <a:buNone/>
            </a:pPr>
            <a:r>
              <a:rPr lang="en-US" sz="1600" dirty="0" smtClean="0"/>
              <a:t>          </a:t>
            </a:r>
            <a:r>
              <a:rPr lang="ru-RU" sz="1600" dirty="0" smtClean="0"/>
              <a:t>В.М</a:t>
            </a:r>
            <a:r>
              <a:rPr lang="ru-RU" sz="1600" dirty="0" smtClean="0"/>
              <a:t>. Васнецов. Автопортрет 1873	</a:t>
            </a:r>
            <a:endParaRPr lang="ru-RU" sz="1600" dirty="0"/>
          </a:p>
        </p:txBody>
      </p:sp>
      <p:pic>
        <p:nvPicPr>
          <p:cNvPr id="2050" name="Picture 2" descr="C:\Users\Larisa\Pictures\67c1f87b0cee0dbb5060f1570965c50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188640"/>
            <a:ext cx="4498824" cy="55678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6512633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b="1" dirty="0" smtClean="0"/>
              <a:t>Былинно-историческое направление в творчестве В.М. Васнецова</a:t>
            </a:r>
            <a:endParaRPr lang="ru-RU" sz="3200" b="1" dirty="0"/>
          </a:p>
        </p:txBody>
      </p:sp>
      <p:sp>
        <p:nvSpPr>
          <p:cNvPr id="3" name="Объект 2"/>
          <p:cNvSpPr>
            <a:spLocks noGrp="1"/>
          </p:cNvSpPr>
          <p:nvPr>
            <p:ph idx="1"/>
          </p:nvPr>
        </p:nvSpPr>
        <p:spPr>
          <a:xfrm>
            <a:off x="251520" y="6053960"/>
            <a:ext cx="8712968" cy="680939"/>
          </a:xfrm>
        </p:spPr>
        <p:txBody>
          <a:bodyPr>
            <a:normAutofit fontScale="92500"/>
          </a:bodyPr>
          <a:lstStyle/>
          <a:p>
            <a:pPr marL="0" indent="0">
              <a:buNone/>
            </a:pPr>
            <a:r>
              <a:rPr lang="ru-RU" sz="2400" dirty="0" smtClean="0"/>
              <a:t>«Богатыри» 1881-1898  	      «Иван Царевич на Сером Волке»1879               </a:t>
            </a:r>
            <a:endParaRPr lang="ru-RU" sz="2400" dirty="0"/>
          </a:p>
        </p:txBody>
      </p:sp>
      <p:pic>
        <p:nvPicPr>
          <p:cNvPr id="4098" name="Picture 2" descr="C:\Users\Larisa\Pictures\0_607aa_6108ba1f_XL.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1417352"/>
            <a:ext cx="4860032" cy="3645024"/>
          </a:xfrm>
          <a:prstGeom prst="rect">
            <a:avLst/>
          </a:prstGeom>
          <a:noFill/>
          <a:extLst>
            <a:ext uri="{909E8E84-426E-40DD-AFC4-6F175D3DCCD1}">
              <a14:hiddenFill xmlns:a14="http://schemas.microsoft.com/office/drawing/2010/main">
                <a:solidFill>
                  <a:srgbClr val="FFFFFF"/>
                </a:solidFill>
              </a14:hiddenFill>
            </a:ext>
          </a:extLst>
        </p:spPr>
      </p:pic>
      <p:pic>
        <p:nvPicPr>
          <p:cNvPr id="4100" name="Picture 4" descr="C:\Users\Larisa\Pictures\350px-Wiktor_Michajlowitsch_Wassnezow_004.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36096" y="1412528"/>
            <a:ext cx="3122984" cy="42204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14317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b="1" dirty="0">
                <a:solidFill>
                  <a:prstClr val="black"/>
                </a:solidFill>
              </a:rPr>
              <a:t>Былинно-историческое направление в творчестве В.М. Васнецова</a:t>
            </a:r>
            <a:endParaRPr lang="ru-RU" b="1" dirty="0"/>
          </a:p>
        </p:txBody>
      </p:sp>
      <p:sp>
        <p:nvSpPr>
          <p:cNvPr id="3" name="Объект 2"/>
          <p:cNvSpPr>
            <a:spLocks noGrp="1"/>
          </p:cNvSpPr>
          <p:nvPr>
            <p:ph idx="1"/>
          </p:nvPr>
        </p:nvSpPr>
        <p:spPr>
          <a:xfrm>
            <a:off x="107504" y="6093296"/>
            <a:ext cx="8421101" cy="720080"/>
          </a:xfrm>
        </p:spPr>
        <p:txBody>
          <a:bodyPr>
            <a:normAutofit/>
          </a:bodyPr>
          <a:lstStyle/>
          <a:p>
            <a:pPr marL="0" indent="0">
              <a:buNone/>
            </a:pPr>
            <a:endParaRPr lang="ru-RU" sz="1800" dirty="0" smtClean="0"/>
          </a:p>
          <a:p>
            <a:pPr marL="0" indent="0">
              <a:buNone/>
            </a:pPr>
            <a:r>
              <a:rPr lang="ru-RU" sz="1800" dirty="0" smtClean="0"/>
              <a:t>«</a:t>
            </a:r>
            <a:r>
              <a:rPr lang="ru-RU" sz="1800" dirty="0"/>
              <a:t>Царь Иван Васильевич Грозный</a:t>
            </a:r>
            <a:r>
              <a:rPr lang="ru-RU" sz="1800"/>
              <a:t>» </a:t>
            </a:r>
            <a:r>
              <a:rPr lang="ru-RU" sz="1800" smtClean="0"/>
              <a:t>1897</a:t>
            </a:r>
            <a:endParaRPr lang="ru-RU" sz="1800" dirty="0"/>
          </a:p>
        </p:txBody>
      </p:sp>
      <p:pic>
        <p:nvPicPr>
          <p:cNvPr id="5122" name="Picture 2" descr="C:\Users\Larisa\Pictures\41eb4799eef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158" y="1268760"/>
            <a:ext cx="2567734" cy="4920208"/>
          </a:xfrm>
          <a:prstGeom prst="rect">
            <a:avLst/>
          </a:prstGeom>
          <a:noFill/>
          <a:extLst>
            <a:ext uri="{909E8E84-426E-40DD-AFC4-6F175D3DCCD1}">
              <a14:hiddenFill xmlns:a14="http://schemas.microsoft.com/office/drawing/2010/main">
                <a:solidFill>
                  <a:srgbClr val="FFFFFF"/>
                </a:solidFill>
              </a14:hiddenFill>
            </a:ext>
          </a:extLst>
        </p:spPr>
      </p:pic>
      <p:sp>
        <p:nvSpPr>
          <p:cNvPr id="4" name="Прямоугольник 3"/>
          <p:cNvSpPr/>
          <p:nvPr/>
        </p:nvSpPr>
        <p:spPr>
          <a:xfrm>
            <a:off x="5148064" y="6229960"/>
            <a:ext cx="3608502" cy="369332"/>
          </a:xfrm>
          <a:prstGeom prst="rect">
            <a:avLst/>
          </a:prstGeom>
        </p:spPr>
        <p:txBody>
          <a:bodyPr wrap="square">
            <a:spAutoFit/>
          </a:bodyPr>
          <a:lstStyle/>
          <a:p>
            <a:r>
              <a:rPr lang="ru-RU" dirty="0" smtClean="0">
                <a:solidFill>
                  <a:prstClr val="black"/>
                </a:solidFill>
              </a:rPr>
              <a:t>                    «Алёнушка» 1880 </a:t>
            </a:r>
            <a:endParaRPr lang="ru-RU" dirty="0"/>
          </a:p>
        </p:txBody>
      </p:sp>
      <p:pic>
        <p:nvPicPr>
          <p:cNvPr id="5124" name="Picture 4" descr="C:\Users\Larisa\Pictures\73064822_talen81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22674" y="1424428"/>
            <a:ext cx="3233892" cy="46088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9543115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3200" b="1" dirty="0">
                <a:solidFill>
                  <a:prstClr val="black"/>
                </a:solidFill>
              </a:rPr>
              <a:t>Былинно-историческое направление в творчестве В.М. Васнецова</a:t>
            </a:r>
            <a:endParaRPr lang="ru-RU" b="1" dirty="0"/>
          </a:p>
        </p:txBody>
      </p:sp>
      <p:sp>
        <p:nvSpPr>
          <p:cNvPr id="3" name="Объект 2"/>
          <p:cNvSpPr>
            <a:spLocks noGrp="1"/>
          </p:cNvSpPr>
          <p:nvPr>
            <p:ph idx="1"/>
          </p:nvPr>
        </p:nvSpPr>
        <p:spPr>
          <a:xfrm>
            <a:off x="1000124" y="5589240"/>
            <a:ext cx="7686675" cy="536923"/>
          </a:xfrm>
        </p:spPr>
        <p:txBody>
          <a:bodyPr>
            <a:normAutofit fontScale="70000" lnSpcReduction="20000"/>
          </a:bodyPr>
          <a:lstStyle/>
          <a:p>
            <a:pPr marL="0" indent="0">
              <a:buNone/>
            </a:pPr>
            <a:r>
              <a:rPr lang="ru-RU" dirty="0"/>
              <a:t>«После побоища Игоря </a:t>
            </a:r>
            <a:r>
              <a:rPr lang="ru-RU" dirty="0" err="1"/>
              <a:t>Святославича</a:t>
            </a:r>
            <a:r>
              <a:rPr lang="ru-RU" dirty="0"/>
              <a:t> с половцами» </a:t>
            </a:r>
            <a:r>
              <a:rPr lang="ru-RU" dirty="0" smtClean="0"/>
              <a:t>1880 </a:t>
            </a:r>
            <a:endParaRPr lang="ru-RU" dirty="0"/>
          </a:p>
        </p:txBody>
      </p:sp>
      <p:pic>
        <p:nvPicPr>
          <p:cNvPr id="6147" name="Picture 3" descr="C:\Users\Larisa\Pictures\def9bc42e43b.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0125" y="1557337"/>
            <a:ext cx="7143750" cy="37433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1351555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83568" y="332656"/>
            <a:ext cx="8172400" cy="2308324"/>
          </a:xfrm>
          <a:prstGeom prst="rect">
            <a:avLst/>
          </a:prstGeom>
        </p:spPr>
        <p:txBody>
          <a:bodyPr wrap="square">
            <a:spAutoFit/>
          </a:bodyPr>
          <a:lstStyle/>
          <a:p>
            <a:pPr algn="just"/>
            <a:r>
              <a:rPr lang="ru-RU" sz="2400" b="1" dirty="0" smtClean="0"/>
              <a:t>«Витязь на распутье» (1882) – </a:t>
            </a:r>
            <a:r>
              <a:rPr lang="ru-RU" sz="2400" dirty="0" smtClean="0"/>
              <a:t>одно из прекраснейших полотен В.М. Васнецова. Картина была написана под влиянием русской народной былины «Илья Муромец и разбойники». Первые этюды к этому сюжету были созданы в начале 1870-х годов. Сейчас картина находится в государственном Русском музее в Санкт-Петербурге. </a:t>
            </a:r>
            <a:endParaRPr lang="ru-RU" sz="2400" dirty="0"/>
          </a:p>
        </p:txBody>
      </p:sp>
      <p:pic>
        <p:nvPicPr>
          <p:cNvPr id="3074" name="Picture 2" descr="C:\Users\Larisa\Pictures\________________________________________188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87624" y="2636912"/>
            <a:ext cx="7143750" cy="40195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5386188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6093296"/>
            <a:ext cx="4464496" cy="576064"/>
          </a:xfrm>
        </p:spPr>
        <p:txBody>
          <a:bodyPr>
            <a:normAutofit/>
          </a:bodyPr>
          <a:lstStyle/>
          <a:p>
            <a:r>
              <a:rPr lang="ru-RU" sz="2400" dirty="0" smtClean="0"/>
              <a:t>Фёдор Иванович Шаляпин</a:t>
            </a:r>
            <a:endParaRPr lang="ru-RU" sz="2400" dirty="0"/>
          </a:p>
        </p:txBody>
      </p:sp>
      <p:sp>
        <p:nvSpPr>
          <p:cNvPr id="3" name="Объект 2"/>
          <p:cNvSpPr>
            <a:spLocks noGrp="1"/>
          </p:cNvSpPr>
          <p:nvPr>
            <p:ph idx="1"/>
          </p:nvPr>
        </p:nvSpPr>
        <p:spPr>
          <a:xfrm>
            <a:off x="4355976" y="188640"/>
            <a:ext cx="4464496" cy="6336704"/>
          </a:xfrm>
        </p:spPr>
        <p:txBody>
          <a:bodyPr>
            <a:normAutofit lnSpcReduction="10000"/>
          </a:bodyPr>
          <a:lstStyle/>
          <a:p>
            <a:pPr marL="0" indent="0" algn="ctr">
              <a:buNone/>
            </a:pPr>
            <a:r>
              <a:rPr lang="ru-RU" dirty="0" smtClean="0"/>
              <a:t>Фёдор Иванович Шаляпин - </a:t>
            </a:r>
            <a:r>
              <a:rPr lang="ru-RU" dirty="0"/>
              <a:t>русский оперный и камерный певец </a:t>
            </a:r>
            <a:r>
              <a:rPr lang="ru-RU" dirty="0" smtClean="0"/>
              <a:t>– был потрясён картинами В.М. Васнецова: «Его витязи и богатыри, воскрешающие самую атмосферу Древней Руси, вселяли в меня ощущение мощи – физической и духовной».</a:t>
            </a:r>
            <a:endParaRPr lang="ru-RU" dirty="0"/>
          </a:p>
        </p:txBody>
      </p:sp>
      <p:pic>
        <p:nvPicPr>
          <p:cNvPr id="1026" name="Picture 2" descr="C:\Users\Larisa\Pictures\fyodor-shalyapi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3568" y="404664"/>
            <a:ext cx="3611040" cy="55338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4587833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274638"/>
            <a:ext cx="8507288" cy="2866330"/>
          </a:xfrm>
        </p:spPr>
        <p:txBody>
          <a:bodyPr>
            <a:normAutofit fontScale="90000"/>
          </a:bodyPr>
          <a:lstStyle/>
          <a:p>
            <a:r>
              <a:rPr lang="ru-RU" sz="2000" dirty="0" smtClean="0"/>
              <a:t>«Да наехал он во чистом поле три дороженьки,</a:t>
            </a:r>
            <a:br>
              <a:rPr lang="ru-RU" sz="2000" dirty="0" smtClean="0"/>
            </a:br>
            <a:r>
              <a:rPr lang="ru-RU" sz="2000" dirty="0" smtClean="0"/>
              <a:t>Три дороженьки, три </a:t>
            </a:r>
            <a:r>
              <a:rPr lang="ru-RU" sz="2000" dirty="0" err="1" smtClean="0"/>
              <a:t>ростании</a:t>
            </a:r>
            <a:r>
              <a:rPr lang="ru-RU" sz="2000" dirty="0" smtClean="0"/>
              <a:t>.</a:t>
            </a:r>
            <a:br>
              <a:rPr lang="ru-RU" sz="2000" dirty="0" smtClean="0"/>
            </a:br>
            <a:r>
              <a:rPr lang="ru-RU" sz="2000" dirty="0" smtClean="0"/>
              <a:t>На тех </a:t>
            </a:r>
            <a:r>
              <a:rPr lang="ru-RU" sz="2000" dirty="0" err="1" smtClean="0"/>
              <a:t>ростанях</a:t>
            </a:r>
            <a:r>
              <a:rPr lang="ru-RU" sz="2000" dirty="0" smtClean="0"/>
              <a:t> лежит там бел</a:t>
            </a:r>
            <a:br>
              <a:rPr lang="ru-RU" sz="2000" dirty="0" smtClean="0"/>
            </a:br>
            <a:r>
              <a:rPr lang="ru-RU" sz="2000" dirty="0" smtClean="0"/>
              <a:t>горюч камень.</a:t>
            </a:r>
            <a:br>
              <a:rPr lang="ru-RU" sz="2000" dirty="0" smtClean="0"/>
            </a:br>
            <a:r>
              <a:rPr lang="ru-RU" sz="2000" dirty="0" smtClean="0"/>
              <a:t>А на </a:t>
            </a:r>
            <a:r>
              <a:rPr lang="ru-RU" sz="2000" dirty="0" err="1" smtClean="0"/>
              <a:t>камени</a:t>
            </a:r>
            <a:r>
              <a:rPr lang="ru-RU" sz="2000" dirty="0" smtClean="0"/>
              <a:t> том </a:t>
            </a:r>
            <a:r>
              <a:rPr lang="ru-RU" sz="2000" dirty="0" err="1" smtClean="0"/>
              <a:t>подписьподписана</a:t>
            </a:r>
            <a:r>
              <a:rPr lang="ru-RU" sz="2000" dirty="0" smtClean="0"/>
              <a:t>:</a:t>
            </a:r>
            <a:br>
              <a:rPr lang="ru-RU" sz="2000" dirty="0" smtClean="0"/>
            </a:br>
            <a:r>
              <a:rPr lang="ru-RU" sz="2000" dirty="0" smtClean="0"/>
              <a:t>«</a:t>
            </a:r>
            <a:r>
              <a:rPr lang="ru-RU" sz="2000" dirty="0" err="1" smtClean="0"/>
              <a:t>Налеву</a:t>
            </a:r>
            <a:r>
              <a:rPr lang="ru-RU" sz="2000" dirty="0" smtClean="0"/>
              <a:t> </a:t>
            </a:r>
            <a:r>
              <a:rPr lang="ru-RU" sz="2000" dirty="0" err="1" smtClean="0"/>
              <a:t>ехати</a:t>
            </a:r>
            <a:r>
              <a:rPr lang="ru-RU" sz="2000" dirty="0" smtClean="0"/>
              <a:t> – </a:t>
            </a:r>
            <a:r>
              <a:rPr lang="ru-RU" sz="2000" dirty="0" err="1" smtClean="0"/>
              <a:t>богату</a:t>
            </a:r>
            <a:r>
              <a:rPr lang="ru-RU" sz="2000" dirty="0" smtClean="0"/>
              <a:t> быть,</a:t>
            </a:r>
            <a:br>
              <a:rPr lang="ru-RU" sz="2000" dirty="0" smtClean="0"/>
            </a:br>
            <a:r>
              <a:rPr lang="ru-RU" sz="2000" dirty="0" err="1" smtClean="0"/>
              <a:t>Направу</a:t>
            </a:r>
            <a:r>
              <a:rPr lang="ru-RU" sz="2000" dirty="0" smtClean="0"/>
              <a:t> </a:t>
            </a:r>
            <a:r>
              <a:rPr lang="ru-RU" sz="2000" dirty="0" err="1" smtClean="0"/>
              <a:t>ехати</a:t>
            </a:r>
            <a:r>
              <a:rPr lang="ru-RU" sz="2000" dirty="0" smtClean="0"/>
              <a:t> – </a:t>
            </a:r>
            <a:r>
              <a:rPr lang="ru-RU" sz="2000" dirty="0" err="1" smtClean="0"/>
              <a:t>женату</a:t>
            </a:r>
            <a:r>
              <a:rPr lang="ru-RU" sz="2000" dirty="0" smtClean="0"/>
              <a:t> быть,</a:t>
            </a:r>
            <a:br>
              <a:rPr lang="ru-RU" sz="2000" dirty="0" smtClean="0"/>
            </a:br>
            <a:r>
              <a:rPr lang="ru-RU" sz="2000" dirty="0" smtClean="0"/>
              <a:t>Как </a:t>
            </a:r>
            <a:r>
              <a:rPr lang="ru-RU" sz="2000" dirty="0" err="1" smtClean="0"/>
              <a:t>пряму</a:t>
            </a:r>
            <a:r>
              <a:rPr lang="ru-RU" sz="2000" dirty="0" smtClean="0"/>
              <a:t> </a:t>
            </a:r>
            <a:r>
              <a:rPr lang="ru-RU" sz="2000" dirty="0" err="1" smtClean="0"/>
              <a:t>ехати</a:t>
            </a:r>
            <a:r>
              <a:rPr lang="ru-RU" sz="2000" dirty="0" smtClean="0"/>
              <a:t> – живу не </a:t>
            </a:r>
            <a:r>
              <a:rPr lang="ru-RU" sz="2000" dirty="0" err="1" smtClean="0"/>
              <a:t>бывати</a:t>
            </a:r>
            <a:r>
              <a:rPr lang="ru-RU" sz="2000" dirty="0" smtClean="0"/>
              <a:t>,</a:t>
            </a:r>
            <a:br>
              <a:rPr lang="ru-RU" sz="2000" dirty="0" smtClean="0"/>
            </a:br>
            <a:r>
              <a:rPr lang="ru-RU" sz="2000" dirty="0" smtClean="0"/>
              <a:t>-</a:t>
            </a:r>
            <a:br>
              <a:rPr lang="ru-RU" sz="2000" dirty="0" smtClean="0"/>
            </a:br>
            <a:r>
              <a:rPr lang="ru-RU" sz="2000" dirty="0" smtClean="0"/>
              <a:t>Нет пути ни прохожему, ни</a:t>
            </a:r>
            <a:br>
              <a:rPr lang="ru-RU" sz="2000" dirty="0" smtClean="0"/>
            </a:br>
            <a:r>
              <a:rPr lang="ru-RU" sz="2000" dirty="0" smtClean="0"/>
              <a:t>проезжему, ни пролётному»</a:t>
            </a:r>
            <a:br>
              <a:rPr lang="ru-RU" sz="2000" dirty="0" smtClean="0"/>
            </a:br>
            <a:r>
              <a:rPr lang="ru-RU" sz="1800" dirty="0" smtClean="0"/>
              <a:t>                                                                                                </a:t>
            </a:r>
            <a:r>
              <a:rPr lang="ru-RU" sz="1800" b="1" dirty="0" smtClean="0"/>
              <a:t>Из былины «Илья Муромец и разбойники»</a:t>
            </a:r>
            <a:endParaRPr lang="ru-RU" sz="1800" b="1" dirty="0"/>
          </a:p>
        </p:txBody>
      </p:sp>
      <p:pic>
        <p:nvPicPr>
          <p:cNvPr id="4" name="Picture 2" descr="C:\Users\Larisa\Pictures\________________________________________1882.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835696" y="3356992"/>
            <a:ext cx="5948139" cy="33468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1420532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u="sng" dirty="0"/>
              <a:t>Витязь</a:t>
            </a:r>
            <a:r>
              <a:rPr lang="ru-RU" dirty="0"/>
              <a:t> - древнерусский воин, </a:t>
            </a:r>
            <a:r>
              <a:rPr lang="ru-RU" dirty="0" smtClean="0"/>
              <a:t>богатырь.</a:t>
            </a:r>
            <a:endParaRPr lang="ru-RU" dirty="0"/>
          </a:p>
        </p:txBody>
      </p:sp>
      <p:sp>
        <p:nvSpPr>
          <p:cNvPr id="3" name="Объект 2"/>
          <p:cNvSpPr>
            <a:spLocks noGrp="1"/>
          </p:cNvSpPr>
          <p:nvPr>
            <p:ph idx="1"/>
          </p:nvPr>
        </p:nvSpPr>
        <p:spPr/>
        <p:txBody>
          <a:bodyPr/>
          <a:lstStyle/>
          <a:p>
            <a:pPr marL="0" indent="0">
              <a:buNone/>
            </a:pPr>
            <a:r>
              <a:rPr lang="ru-RU" b="1" dirty="0" smtClean="0"/>
              <a:t>Синонимы</a:t>
            </a:r>
            <a:r>
              <a:rPr lang="ru-RU" dirty="0" smtClean="0"/>
              <a:t> к слову «витязь»:</a:t>
            </a:r>
          </a:p>
          <a:p>
            <a:r>
              <a:rPr lang="ru-RU" dirty="0" smtClean="0"/>
              <a:t>Воин</a:t>
            </a:r>
          </a:p>
          <a:p>
            <a:r>
              <a:rPr lang="ru-RU" dirty="0" smtClean="0"/>
              <a:t>Герой</a:t>
            </a:r>
          </a:p>
          <a:p>
            <a:r>
              <a:rPr lang="ru-RU" dirty="0" smtClean="0"/>
              <a:t>Рыцарь</a:t>
            </a:r>
          </a:p>
          <a:p>
            <a:r>
              <a:rPr lang="ru-RU" dirty="0" smtClean="0"/>
              <a:t>Богатырь</a:t>
            </a:r>
          </a:p>
          <a:p>
            <a:r>
              <a:rPr lang="ru-RU" dirty="0" smtClean="0"/>
              <a:t>Ратник</a:t>
            </a:r>
          </a:p>
          <a:p>
            <a:pPr marL="0" indent="0">
              <a:buNone/>
            </a:pPr>
            <a:endParaRPr lang="ru-RU" dirty="0"/>
          </a:p>
        </p:txBody>
      </p:sp>
    </p:spTree>
    <p:extLst>
      <p:ext uri="{BB962C8B-B14F-4D97-AF65-F5344CB8AC3E}">
        <p14:creationId xmlns:p14="http://schemas.microsoft.com/office/powerpoint/2010/main" val="823265571"/>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Аптека">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389</TotalTime>
  <Words>777</Words>
  <Application>Microsoft Office PowerPoint</Application>
  <PresentationFormat>Экран (4:3)</PresentationFormat>
  <Paragraphs>65</Paragraphs>
  <Slides>17</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17</vt:i4>
      </vt:variant>
    </vt:vector>
  </HeadingPairs>
  <TitlesOfParts>
    <vt:vector size="18" baseType="lpstr">
      <vt:lpstr>Тема Office</vt:lpstr>
      <vt:lpstr>УРОК РАЗВИТИЯ РЕЧИ в 6 классе Сочинение по картине  В.М. Васнецова «Витязь на распутье»</vt:lpstr>
      <vt:lpstr> Виктор Михайлович Васнецов (1848-1926)   Великий русский живописец. Основоположник особого «русского стиля», преобразованного из исторического жанра и романтических тенденций, связанных с фольклором и символизмом. С 1880 года создавал картины на темы русской истории, сказок, былин. Он одним из первых обратился к русскому фольклору. Стремился в поэтической форме воплотить вековые народные идеалы и высокие патриотические чувства.</vt:lpstr>
      <vt:lpstr>Былинно-историческое направление в творчестве В.М. Васнецова</vt:lpstr>
      <vt:lpstr>Былинно-историческое направление в творчестве В.М. Васнецова</vt:lpstr>
      <vt:lpstr>Былинно-историческое направление в творчестве В.М. Васнецова</vt:lpstr>
      <vt:lpstr>Презентация PowerPoint</vt:lpstr>
      <vt:lpstr>Фёдор Иванович Шаляпин</vt:lpstr>
      <vt:lpstr>«Да наехал он во чистом поле три дороженьки, Три дороженьки, три ростании. На тех ростанях лежит там бел горюч камень. А на камени том подписьподписана: «Налеву ехати – богату быть, Направу ехати – женату быть, Как пряму ехати – живу не бывати, - Нет пути ни прохожему, ни проезжему, ни пролётному»                                                                                                 Из былины «Илья Муромец и разбойники»</vt:lpstr>
      <vt:lpstr>Витязь - древнерусский воин, богатырь.</vt:lpstr>
      <vt:lpstr>    Описание воина     </vt:lpstr>
      <vt:lpstr>Описание коня </vt:lpstr>
      <vt:lpstr>«Камень»</vt:lpstr>
      <vt:lpstr>«Мрачный пейзаж»</vt:lpstr>
      <vt:lpstr>«Небосклон»</vt:lpstr>
      <vt:lpstr>Заключение</vt:lpstr>
      <vt:lpstr>План сочинения</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УРОК РАЗВИТИЯ РЕЧИ Сочинение по картине И.Т. Хруцкого «Цветы и плоды»</dc:title>
  <dc:creator>Larisa</dc:creator>
  <cp:lastModifiedBy>Larisa</cp:lastModifiedBy>
  <cp:revision>111</cp:revision>
  <dcterms:created xsi:type="dcterms:W3CDTF">2013-03-02T14:12:15Z</dcterms:created>
  <dcterms:modified xsi:type="dcterms:W3CDTF">2013-12-08T19:54:09Z</dcterms:modified>
</cp:coreProperties>
</file>