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20B48F-F6F2-4965-907C-C696CA96264C}" type="datetimeFigureOut">
              <a:rPr lang="ru-RU" smtClean="0"/>
              <a:pPr/>
              <a:t>28.01.2014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7DFCB2-040F-48C1-A926-77F798CC2E6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20B48F-F6F2-4965-907C-C696CA96264C}" type="datetimeFigureOut">
              <a:rPr lang="ru-RU" smtClean="0"/>
              <a:pPr/>
              <a:t>28.01.2014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7DFCB2-040F-48C1-A926-77F798CC2E6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20B48F-F6F2-4965-907C-C696CA96264C}" type="datetimeFigureOut">
              <a:rPr lang="ru-RU" smtClean="0"/>
              <a:pPr/>
              <a:t>28.01.2014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7DFCB2-040F-48C1-A926-77F798CC2E6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20B48F-F6F2-4965-907C-C696CA96264C}" type="datetimeFigureOut">
              <a:rPr lang="ru-RU" smtClean="0"/>
              <a:pPr/>
              <a:t>28.01.2014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7DFCB2-040F-48C1-A926-77F798CC2E6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20B48F-F6F2-4965-907C-C696CA96264C}" type="datetimeFigureOut">
              <a:rPr lang="ru-RU" smtClean="0"/>
              <a:pPr/>
              <a:t>28.01.2014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7DFCB2-040F-48C1-A926-77F798CC2E6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20B48F-F6F2-4965-907C-C696CA96264C}" type="datetimeFigureOut">
              <a:rPr lang="ru-RU" smtClean="0"/>
              <a:pPr/>
              <a:t>28.01.2014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7DFCB2-040F-48C1-A926-77F798CC2E6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20B48F-F6F2-4965-907C-C696CA96264C}" type="datetimeFigureOut">
              <a:rPr lang="ru-RU" smtClean="0"/>
              <a:pPr/>
              <a:t>28.01.2014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7DFCB2-040F-48C1-A926-77F798CC2E6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20B48F-F6F2-4965-907C-C696CA96264C}" type="datetimeFigureOut">
              <a:rPr lang="ru-RU" smtClean="0"/>
              <a:pPr/>
              <a:t>28.01.2014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7DFCB2-040F-48C1-A926-77F798CC2E6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20B48F-F6F2-4965-907C-C696CA96264C}" type="datetimeFigureOut">
              <a:rPr lang="ru-RU" smtClean="0"/>
              <a:pPr/>
              <a:t>28.01.2014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7DFCB2-040F-48C1-A926-77F798CC2E6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20B48F-F6F2-4965-907C-C696CA96264C}" type="datetimeFigureOut">
              <a:rPr lang="ru-RU" smtClean="0"/>
              <a:pPr/>
              <a:t>28.01.2014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7DFCB2-040F-48C1-A926-77F798CC2E6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20B48F-F6F2-4965-907C-C696CA96264C}" type="datetimeFigureOut">
              <a:rPr lang="ru-RU" smtClean="0"/>
              <a:pPr/>
              <a:t>28.01.2014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7DFCB2-040F-48C1-A926-77F798CC2E6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20B48F-F6F2-4965-907C-C696CA96264C}" type="datetimeFigureOut">
              <a:rPr lang="ru-RU" smtClean="0"/>
              <a:pPr/>
              <a:t>28.01.2014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7DFCB2-040F-48C1-A926-77F798CC2E69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2400" smtClean="0"/>
              <a:t>Г10.</a:t>
            </a: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>По готовому рисунку: а) докажите, что: </a:t>
            </a:r>
            <a:r>
              <a:rPr lang="en-US" sz="2400" dirty="0" smtClean="0"/>
              <a:t>KM</a:t>
            </a:r>
            <a:r>
              <a:rPr lang="ru-RU" sz="2400" dirty="0" smtClean="0">
                <a:latin typeface="Times New Roman"/>
                <a:cs typeface="Times New Roman"/>
              </a:rPr>
              <a:t>║</a:t>
            </a:r>
            <a:r>
              <a:rPr lang="en-US" sz="2400" dirty="0" smtClean="0">
                <a:latin typeface="Times New Roman"/>
                <a:cs typeface="Times New Roman"/>
              </a:rPr>
              <a:t>EF</a:t>
            </a:r>
            <a:r>
              <a:rPr lang="ru-RU" sz="2400" dirty="0" smtClean="0">
                <a:latin typeface="Times New Roman"/>
                <a:cs typeface="Times New Roman"/>
              </a:rPr>
              <a:t>; б) найдите </a:t>
            </a:r>
            <a:r>
              <a:rPr lang="en-US" sz="2400" dirty="0" smtClean="0">
                <a:latin typeface="Times New Roman"/>
                <a:cs typeface="Times New Roman"/>
              </a:rPr>
              <a:t>KM </a:t>
            </a:r>
            <a:r>
              <a:rPr lang="ru-RU" sz="2400" dirty="0" smtClean="0">
                <a:latin typeface="Times New Roman"/>
                <a:cs typeface="Times New Roman"/>
              </a:rPr>
              <a:t>, если </a:t>
            </a:r>
            <a:r>
              <a:rPr lang="en-US" sz="2400" dirty="0" smtClean="0">
                <a:latin typeface="Times New Roman"/>
                <a:cs typeface="Times New Roman"/>
              </a:rPr>
              <a:t>EF=8 </a:t>
            </a:r>
            <a:r>
              <a:rPr lang="ru-RU" sz="2400" dirty="0" smtClean="0">
                <a:latin typeface="Times New Roman"/>
                <a:cs typeface="Times New Roman"/>
              </a:rPr>
              <a:t>см.</a:t>
            </a:r>
            <a:endParaRPr lang="ru-RU" sz="2400" dirty="0"/>
          </a:p>
        </p:txBody>
      </p:sp>
      <p:sp>
        <p:nvSpPr>
          <p:cNvPr id="6" name="Параллелограмм 5"/>
          <p:cNvSpPr/>
          <p:nvPr/>
        </p:nvSpPr>
        <p:spPr>
          <a:xfrm>
            <a:off x="2699792" y="4509120"/>
            <a:ext cx="4176464" cy="1440160"/>
          </a:xfrm>
          <a:prstGeom prst="parallelogram">
            <a:avLst>
              <a:gd name="adj" fmla="val 53725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Равнобедренный треугольник 6"/>
          <p:cNvSpPr/>
          <p:nvPr/>
        </p:nvSpPr>
        <p:spPr>
          <a:xfrm>
            <a:off x="3491880" y="2564904"/>
            <a:ext cx="3384376" cy="1944216"/>
          </a:xfrm>
          <a:prstGeom prst="triangle">
            <a:avLst>
              <a:gd name="adj" fmla="val 16420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9" name="Прямая соединительная линия 8"/>
          <p:cNvCxnSpPr>
            <a:stCxn id="7" idx="1"/>
          </p:cNvCxnSpPr>
          <p:nvPr/>
        </p:nvCxnSpPr>
        <p:spPr>
          <a:xfrm flipV="1">
            <a:off x="3769737" y="3501008"/>
            <a:ext cx="1594351" cy="36004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Полилиния 9"/>
          <p:cNvSpPr/>
          <p:nvPr/>
        </p:nvSpPr>
        <p:spPr>
          <a:xfrm>
            <a:off x="3879669" y="3017520"/>
            <a:ext cx="0" cy="0"/>
          </a:xfrm>
          <a:custGeom>
            <a:avLst/>
            <a:gdLst>
              <a:gd name="connsiteX0" fmla="*/ 0 w 0"/>
              <a:gd name="connsiteY0" fmla="*/ 0 h 0"/>
              <a:gd name="connsiteX1" fmla="*/ 0 w 0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олилиния 11"/>
          <p:cNvSpPr/>
          <p:nvPr/>
        </p:nvSpPr>
        <p:spPr>
          <a:xfrm>
            <a:off x="3879669" y="2978331"/>
            <a:ext cx="45719" cy="45719"/>
          </a:xfrm>
          <a:custGeom>
            <a:avLst/>
            <a:gdLst>
              <a:gd name="connsiteX0" fmla="*/ 0 w 82000"/>
              <a:gd name="connsiteY0" fmla="*/ 0 h 52252"/>
              <a:gd name="connsiteX1" fmla="*/ 39188 w 82000"/>
              <a:gd name="connsiteY1" fmla="*/ 26126 h 52252"/>
              <a:gd name="connsiteX2" fmla="*/ 78377 w 82000"/>
              <a:gd name="connsiteY2" fmla="*/ 39189 h 52252"/>
              <a:gd name="connsiteX3" fmla="*/ 78377 w 82000"/>
              <a:gd name="connsiteY3" fmla="*/ 52252 h 522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2000" h="52252">
                <a:moveTo>
                  <a:pt x="0" y="0"/>
                </a:moveTo>
                <a:cubicBezTo>
                  <a:pt x="13063" y="8709"/>
                  <a:pt x="25146" y="19105"/>
                  <a:pt x="39188" y="26126"/>
                </a:cubicBezTo>
                <a:cubicBezTo>
                  <a:pt x="51504" y="32284"/>
                  <a:pt x="66920" y="31551"/>
                  <a:pt x="78377" y="39189"/>
                </a:cubicBezTo>
                <a:cubicBezTo>
                  <a:pt x="82000" y="41604"/>
                  <a:pt x="78377" y="47898"/>
                  <a:pt x="78377" y="52252"/>
                </a:cubicBezTo>
              </a:path>
            </a:pathLst>
          </a:custGeom>
          <a:solidFill>
            <a:schemeClr val="tx1"/>
          </a:solidFill>
          <a:ln/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Полилиния 14"/>
          <p:cNvSpPr/>
          <p:nvPr/>
        </p:nvSpPr>
        <p:spPr>
          <a:xfrm>
            <a:off x="3853543" y="2939143"/>
            <a:ext cx="130628" cy="53628"/>
          </a:xfrm>
          <a:custGeom>
            <a:avLst/>
            <a:gdLst>
              <a:gd name="connsiteX0" fmla="*/ 0 w 130628"/>
              <a:gd name="connsiteY0" fmla="*/ 0 h 53628"/>
              <a:gd name="connsiteX1" fmla="*/ 39188 w 130628"/>
              <a:gd name="connsiteY1" fmla="*/ 26126 h 53628"/>
              <a:gd name="connsiteX2" fmla="*/ 130628 w 130628"/>
              <a:gd name="connsiteY2" fmla="*/ 52251 h 53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30628" h="53628">
                <a:moveTo>
                  <a:pt x="0" y="0"/>
                </a:moveTo>
                <a:cubicBezTo>
                  <a:pt x="13063" y="8709"/>
                  <a:pt x="24842" y="19750"/>
                  <a:pt x="39188" y="26126"/>
                </a:cubicBezTo>
                <a:cubicBezTo>
                  <a:pt x="101068" y="53628"/>
                  <a:pt x="93288" y="52251"/>
                  <a:pt x="130628" y="52251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Полилиния 15"/>
          <p:cNvSpPr/>
          <p:nvPr/>
        </p:nvSpPr>
        <p:spPr>
          <a:xfrm>
            <a:off x="4572000" y="2891246"/>
            <a:ext cx="28303" cy="131164"/>
          </a:xfrm>
          <a:custGeom>
            <a:avLst/>
            <a:gdLst>
              <a:gd name="connsiteX0" fmla="*/ 26126 w 28303"/>
              <a:gd name="connsiteY0" fmla="*/ 8708 h 131164"/>
              <a:gd name="connsiteX1" fmla="*/ 0 w 28303"/>
              <a:gd name="connsiteY1" fmla="*/ 113211 h 131164"/>
              <a:gd name="connsiteX2" fmla="*/ 13063 w 28303"/>
              <a:gd name="connsiteY2" fmla="*/ 60960 h 131164"/>
              <a:gd name="connsiteX3" fmla="*/ 26126 w 28303"/>
              <a:gd name="connsiteY3" fmla="*/ 8708 h 1311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303" h="131164">
                <a:moveTo>
                  <a:pt x="26126" y="8708"/>
                </a:moveTo>
                <a:cubicBezTo>
                  <a:pt x="23949" y="17416"/>
                  <a:pt x="0" y="81685"/>
                  <a:pt x="0" y="113211"/>
                </a:cubicBezTo>
                <a:cubicBezTo>
                  <a:pt x="0" y="131164"/>
                  <a:pt x="8131" y="78222"/>
                  <a:pt x="13063" y="60960"/>
                </a:cubicBezTo>
                <a:cubicBezTo>
                  <a:pt x="25071" y="18931"/>
                  <a:pt x="28303" y="0"/>
                  <a:pt x="26126" y="8708"/>
                </a:cubicBezTo>
                <a:close/>
              </a:path>
            </a:pathLst>
          </a:cu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Полилиния 16"/>
          <p:cNvSpPr/>
          <p:nvPr/>
        </p:nvSpPr>
        <p:spPr>
          <a:xfrm>
            <a:off x="3866606" y="2939143"/>
            <a:ext cx="104503" cy="54583"/>
          </a:xfrm>
          <a:custGeom>
            <a:avLst/>
            <a:gdLst>
              <a:gd name="connsiteX0" fmla="*/ 0 w 104503"/>
              <a:gd name="connsiteY0" fmla="*/ 0 h 54583"/>
              <a:gd name="connsiteX1" fmla="*/ 104503 w 104503"/>
              <a:gd name="connsiteY1" fmla="*/ 39188 h 545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104503" h="54583">
                <a:moveTo>
                  <a:pt x="0" y="0"/>
                </a:moveTo>
                <a:cubicBezTo>
                  <a:pt x="54583" y="54583"/>
                  <a:pt x="20715" y="39188"/>
                  <a:pt x="104503" y="39188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олилиния 17"/>
          <p:cNvSpPr/>
          <p:nvPr/>
        </p:nvSpPr>
        <p:spPr>
          <a:xfrm>
            <a:off x="3592286" y="3931920"/>
            <a:ext cx="104503" cy="28880"/>
          </a:xfrm>
          <a:custGeom>
            <a:avLst/>
            <a:gdLst>
              <a:gd name="connsiteX0" fmla="*/ 0 w 104503"/>
              <a:gd name="connsiteY0" fmla="*/ 0 h 28880"/>
              <a:gd name="connsiteX1" fmla="*/ 104503 w 104503"/>
              <a:gd name="connsiteY1" fmla="*/ 26126 h 288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104503" h="28880">
                <a:moveTo>
                  <a:pt x="0" y="0"/>
                </a:moveTo>
                <a:cubicBezTo>
                  <a:pt x="86639" y="28880"/>
                  <a:pt x="50838" y="26126"/>
                  <a:pt x="104503" y="26126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Полилиния 18"/>
          <p:cNvSpPr/>
          <p:nvPr/>
        </p:nvSpPr>
        <p:spPr>
          <a:xfrm>
            <a:off x="5959989" y="3853543"/>
            <a:ext cx="35862" cy="129882"/>
          </a:xfrm>
          <a:custGeom>
            <a:avLst/>
            <a:gdLst>
              <a:gd name="connsiteX0" fmla="*/ 35862 w 35862"/>
              <a:gd name="connsiteY0" fmla="*/ 0 h 129882"/>
              <a:gd name="connsiteX1" fmla="*/ 22800 w 35862"/>
              <a:gd name="connsiteY1" fmla="*/ 78377 h 129882"/>
              <a:gd name="connsiteX2" fmla="*/ 9737 w 35862"/>
              <a:gd name="connsiteY2" fmla="*/ 117566 h 129882"/>
              <a:gd name="connsiteX3" fmla="*/ 9737 w 35862"/>
              <a:gd name="connsiteY3" fmla="*/ 52251 h 1298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862" h="129882">
                <a:moveTo>
                  <a:pt x="35862" y="0"/>
                </a:moveTo>
                <a:cubicBezTo>
                  <a:pt x="31508" y="26126"/>
                  <a:pt x="28545" y="52522"/>
                  <a:pt x="22800" y="78377"/>
                </a:cubicBezTo>
                <a:cubicBezTo>
                  <a:pt x="19813" y="91819"/>
                  <a:pt x="15895" y="129882"/>
                  <a:pt x="9737" y="117566"/>
                </a:cubicBezTo>
                <a:cubicBezTo>
                  <a:pt x="0" y="98093"/>
                  <a:pt x="9737" y="74023"/>
                  <a:pt x="9737" y="52251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Полилиния 21"/>
          <p:cNvSpPr/>
          <p:nvPr/>
        </p:nvSpPr>
        <p:spPr>
          <a:xfrm>
            <a:off x="6034078" y="3866606"/>
            <a:ext cx="14025" cy="143691"/>
          </a:xfrm>
          <a:custGeom>
            <a:avLst/>
            <a:gdLst>
              <a:gd name="connsiteX0" fmla="*/ 14025 w 14025"/>
              <a:gd name="connsiteY0" fmla="*/ 0 h 143691"/>
              <a:gd name="connsiteX1" fmla="*/ 962 w 14025"/>
              <a:gd name="connsiteY1" fmla="*/ 143691 h 1436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14025" h="143691">
                <a:moveTo>
                  <a:pt x="14025" y="0"/>
                </a:moveTo>
                <a:cubicBezTo>
                  <a:pt x="0" y="126220"/>
                  <a:pt x="962" y="78135"/>
                  <a:pt x="962" y="143691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TextBox 22"/>
          <p:cNvSpPr txBox="1"/>
          <p:nvPr/>
        </p:nvSpPr>
        <p:spPr>
          <a:xfrm>
            <a:off x="3995936" y="2276872"/>
            <a:ext cx="4537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В</a:t>
            </a:r>
            <a:endParaRPr lang="ru-RU" dirty="0"/>
          </a:p>
        </p:txBody>
      </p:sp>
      <p:sp>
        <p:nvSpPr>
          <p:cNvPr id="24" name="TextBox 23"/>
          <p:cNvSpPr txBox="1"/>
          <p:nvPr/>
        </p:nvSpPr>
        <p:spPr>
          <a:xfrm>
            <a:off x="3491880" y="3356992"/>
            <a:ext cx="32874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К</a:t>
            </a:r>
            <a:endParaRPr lang="ru-RU" dirty="0"/>
          </a:p>
        </p:txBody>
      </p:sp>
      <p:sp>
        <p:nvSpPr>
          <p:cNvPr id="25" name="TextBox 24"/>
          <p:cNvSpPr txBox="1"/>
          <p:nvPr/>
        </p:nvSpPr>
        <p:spPr>
          <a:xfrm>
            <a:off x="5436096" y="3284984"/>
            <a:ext cx="3600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/>
              <a:t>м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3131840" y="4365104"/>
            <a:ext cx="32874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А</a:t>
            </a:r>
            <a:endParaRPr lang="ru-RU" dirty="0"/>
          </a:p>
        </p:txBody>
      </p:sp>
      <p:sp>
        <p:nvSpPr>
          <p:cNvPr id="27" name="TextBox 26"/>
          <p:cNvSpPr txBox="1"/>
          <p:nvPr/>
        </p:nvSpPr>
        <p:spPr>
          <a:xfrm>
            <a:off x="6804248" y="4365104"/>
            <a:ext cx="4320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В</a:t>
            </a:r>
            <a:endParaRPr lang="ru-RU" dirty="0"/>
          </a:p>
        </p:txBody>
      </p:sp>
      <p:sp>
        <p:nvSpPr>
          <p:cNvPr id="29" name="TextBox 28"/>
          <p:cNvSpPr txBox="1"/>
          <p:nvPr/>
        </p:nvSpPr>
        <p:spPr>
          <a:xfrm>
            <a:off x="6012160" y="5877272"/>
            <a:ext cx="3688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E</a:t>
            </a:r>
            <a:endParaRPr lang="ru-RU" dirty="0"/>
          </a:p>
        </p:txBody>
      </p:sp>
      <p:sp>
        <p:nvSpPr>
          <p:cNvPr id="30" name="TextBox 29"/>
          <p:cNvSpPr txBox="1"/>
          <p:nvPr/>
        </p:nvSpPr>
        <p:spPr>
          <a:xfrm>
            <a:off x="2411760" y="5805264"/>
            <a:ext cx="4344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F</a:t>
            </a:r>
            <a:endParaRPr lang="ru-RU" dirty="0"/>
          </a:p>
        </p:txBody>
      </p:sp>
      <p:sp>
        <p:nvSpPr>
          <p:cNvPr id="31" name="Полилиния 30"/>
          <p:cNvSpPr/>
          <p:nvPr/>
        </p:nvSpPr>
        <p:spPr>
          <a:xfrm>
            <a:off x="4635871" y="2913017"/>
            <a:ext cx="14506" cy="156754"/>
          </a:xfrm>
          <a:custGeom>
            <a:avLst/>
            <a:gdLst>
              <a:gd name="connsiteX0" fmla="*/ 14506 w 14506"/>
              <a:gd name="connsiteY0" fmla="*/ 0 h 156754"/>
              <a:gd name="connsiteX1" fmla="*/ 1443 w 14506"/>
              <a:gd name="connsiteY1" fmla="*/ 156754 h 1567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14506" h="156754">
                <a:moveTo>
                  <a:pt x="14506" y="0"/>
                </a:moveTo>
                <a:cubicBezTo>
                  <a:pt x="0" y="130549"/>
                  <a:pt x="1443" y="78136"/>
                  <a:pt x="1443" y="156754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251520" y="274638"/>
            <a:ext cx="8568952" cy="562074"/>
          </a:xfrm>
        </p:spPr>
        <p:txBody>
          <a:bodyPr>
            <a:normAutofit fontScale="90000"/>
          </a:bodyPr>
          <a:lstStyle/>
          <a:p>
            <a:r>
              <a:rPr lang="en-US" sz="2400" dirty="0" smtClean="0"/>
              <a:t>ABCD – </a:t>
            </a:r>
            <a:r>
              <a:rPr lang="ru-RU" sz="2400" dirty="0" smtClean="0"/>
              <a:t>трапеция, </a:t>
            </a:r>
            <a:r>
              <a:rPr lang="en-US" sz="2400" dirty="0" smtClean="0"/>
              <a:t>AD       </a:t>
            </a:r>
            <a:r>
              <a:rPr lang="ru-RU" sz="2400" dirty="0" smtClean="0"/>
              <a:t>   </a:t>
            </a:r>
            <a:r>
              <a:rPr lang="en-US" sz="2400" dirty="0" smtClean="0"/>
              <a:t>,  E</a:t>
            </a:r>
            <a:r>
              <a:rPr lang="ru-RU" sz="2400" dirty="0" smtClean="0"/>
              <a:t> и </a:t>
            </a:r>
            <a:r>
              <a:rPr lang="en-US" sz="2400" dirty="0" smtClean="0"/>
              <a:t>F – </a:t>
            </a:r>
            <a:r>
              <a:rPr lang="ru-RU" sz="2400" dirty="0" smtClean="0"/>
              <a:t>середины </a:t>
            </a:r>
            <a:r>
              <a:rPr lang="en-US" sz="2400" dirty="0" smtClean="0"/>
              <a:t>AB </a:t>
            </a:r>
            <a:r>
              <a:rPr lang="ru-RU" sz="2400" dirty="0" smtClean="0"/>
              <a:t>и </a:t>
            </a:r>
            <a:r>
              <a:rPr lang="en-US" sz="2400" dirty="0" smtClean="0"/>
              <a:t>CD </a:t>
            </a:r>
            <a:r>
              <a:rPr lang="ru-RU" sz="2400" dirty="0" smtClean="0"/>
              <a:t>соответственно. Докажите, что </a:t>
            </a:r>
            <a:r>
              <a:rPr lang="en-US" sz="2400" dirty="0" smtClean="0"/>
              <a:t>EF </a:t>
            </a:r>
            <a:r>
              <a:rPr lang="en-US" sz="2400" dirty="0" smtClean="0">
                <a:latin typeface="Arial"/>
                <a:cs typeface="Arial"/>
              </a:rPr>
              <a:t>ǁ </a:t>
            </a:r>
            <a:r>
              <a:rPr lang="el-GR" sz="2400" dirty="0" smtClean="0">
                <a:latin typeface="Arial"/>
                <a:cs typeface="Arial"/>
              </a:rPr>
              <a:t>α</a:t>
            </a:r>
            <a:r>
              <a:rPr lang="en-US" sz="2400" dirty="0" smtClean="0">
                <a:latin typeface="Arial"/>
                <a:cs typeface="Arial"/>
              </a:rPr>
              <a:t>.</a:t>
            </a:r>
            <a:endParaRPr lang="ru-RU" sz="2400" dirty="0"/>
          </a:p>
        </p:txBody>
      </p:sp>
      <p:sp>
        <p:nvSpPr>
          <p:cNvPr id="12290" name="Rectangle 2"/>
          <p:cNvSpPr>
            <a:spLocks noChangeArrowheads="1"/>
          </p:cNvSpPr>
          <p:nvPr/>
        </p:nvSpPr>
        <p:spPr bwMode="auto">
          <a:xfrm>
            <a:off x="0" y="440545"/>
            <a:ext cx="91440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2289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915816" y="197281"/>
            <a:ext cx="513874" cy="452209"/>
          </a:xfrm>
          <a:prstGeom prst="rect">
            <a:avLst/>
          </a:prstGeom>
          <a:noFill/>
        </p:spPr>
      </p:pic>
      <p:sp>
        <p:nvSpPr>
          <p:cNvPr id="7" name="Параллелограмм 6"/>
          <p:cNvSpPr/>
          <p:nvPr/>
        </p:nvSpPr>
        <p:spPr>
          <a:xfrm>
            <a:off x="2051720" y="4869160"/>
            <a:ext cx="3816424" cy="1008112"/>
          </a:xfrm>
          <a:prstGeom prst="parallelogram">
            <a:avLst>
              <a:gd name="adj" fmla="val 89858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 smtClean="0">
                <a:latin typeface="Arial"/>
                <a:cs typeface="Arial"/>
              </a:rPr>
              <a:t>α</a:t>
            </a:r>
            <a:r>
              <a:rPr lang="en-US" dirty="0" smtClean="0">
                <a:latin typeface="Arial"/>
                <a:cs typeface="Arial"/>
              </a:rPr>
              <a:t>.</a:t>
            </a:r>
            <a:r>
              <a:rPr lang="el-GR" dirty="0" smtClean="0">
                <a:latin typeface="Arial"/>
                <a:cs typeface="Arial"/>
              </a:rPr>
              <a:t> α</a:t>
            </a:r>
            <a:r>
              <a:rPr lang="en-US" dirty="0" smtClean="0">
                <a:latin typeface="Arial"/>
                <a:cs typeface="Arial"/>
              </a:rPr>
              <a:t>.</a:t>
            </a:r>
            <a:r>
              <a:rPr lang="el-GR" dirty="0" smtClean="0">
                <a:latin typeface="Arial"/>
                <a:cs typeface="Arial"/>
              </a:rPr>
              <a:t> α</a:t>
            </a:r>
            <a:r>
              <a:rPr lang="en-US" dirty="0" smtClean="0">
                <a:latin typeface="Arial"/>
                <a:cs typeface="Arial"/>
              </a:rPr>
              <a:t>.</a:t>
            </a:r>
            <a:r>
              <a:rPr lang="el-GR" dirty="0" smtClean="0">
                <a:latin typeface="Arial"/>
                <a:cs typeface="Arial"/>
              </a:rPr>
              <a:t> α</a:t>
            </a:r>
            <a:r>
              <a:rPr lang="en-US" dirty="0" smtClean="0">
                <a:latin typeface="Arial"/>
                <a:cs typeface="Arial"/>
              </a:rPr>
              <a:t>.</a:t>
            </a:r>
            <a:endParaRPr lang="ru-RU" dirty="0"/>
          </a:p>
        </p:txBody>
      </p:sp>
      <p:sp>
        <p:nvSpPr>
          <p:cNvPr id="8" name="Трапеция 7"/>
          <p:cNvSpPr/>
          <p:nvPr/>
        </p:nvSpPr>
        <p:spPr>
          <a:xfrm>
            <a:off x="3131840" y="2492896"/>
            <a:ext cx="1944216" cy="2808312"/>
          </a:xfrm>
          <a:prstGeom prst="trapezoid">
            <a:avLst>
              <a:gd name="adj" fmla="val 31135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0" name="Прямая соединительная линия 9"/>
          <p:cNvCxnSpPr>
            <a:stCxn id="8" idx="1"/>
            <a:endCxn id="8" idx="3"/>
          </p:cNvCxnSpPr>
          <p:nvPr/>
        </p:nvCxnSpPr>
        <p:spPr>
          <a:xfrm>
            <a:off x="3434506" y="3897052"/>
            <a:ext cx="133888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2915816" y="5157192"/>
            <a:ext cx="32874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</a:t>
            </a:r>
            <a:endParaRPr lang="ru-RU" dirty="0"/>
          </a:p>
        </p:txBody>
      </p:sp>
      <p:sp>
        <p:nvSpPr>
          <p:cNvPr id="12" name="TextBox 11"/>
          <p:cNvSpPr txBox="1"/>
          <p:nvPr/>
        </p:nvSpPr>
        <p:spPr>
          <a:xfrm>
            <a:off x="3491880" y="2276872"/>
            <a:ext cx="32874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B</a:t>
            </a:r>
            <a:endParaRPr lang="ru-RU" dirty="0"/>
          </a:p>
        </p:txBody>
      </p:sp>
      <p:sp>
        <p:nvSpPr>
          <p:cNvPr id="13" name="TextBox 12"/>
          <p:cNvSpPr txBox="1"/>
          <p:nvPr/>
        </p:nvSpPr>
        <p:spPr>
          <a:xfrm>
            <a:off x="4427984" y="2276872"/>
            <a:ext cx="4007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</a:t>
            </a:r>
            <a:endParaRPr lang="ru-RU" dirty="0"/>
          </a:p>
        </p:txBody>
      </p:sp>
      <p:sp>
        <p:nvSpPr>
          <p:cNvPr id="14" name="TextBox 13"/>
          <p:cNvSpPr txBox="1"/>
          <p:nvPr/>
        </p:nvSpPr>
        <p:spPr>
          <a:xfrm>
            <a:off x="5004048" y="5229200"/>
            <a:ext cx="4007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</a:t>
            </a:r>
            <a:endParaRPr lang="ru-RU" dirty="0"/>
          </a:p>
        </p:txBody>
      </p:sp>
      <p:sp>
        <p:nvSpPr>
          <p:cNvPr id="16" name="TextBox 15"/>
          <p:cNvSpPr txBox="1"/>
          <p:nvPr/>
        </p:nvSpPr>
        <p:spPr>
          <a:xfrm>
            <a:off x="2555776" y="5517232"/>
            <a:ext cx="3177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dirty="0" smtClean="0">
                <a:latin typeface="Arial"/>
                <a:cs typeface="Arial"/>
              </a:rPr>
              <a:t>α</a:t>
            </a:r>
            <a:endParaRPr lang="ru-RU" dirty="0"/>
          </a:p>
        </p:txBody>
      </p:sp>
      <p:sp>
        <p:nvSpPr>
          <p:cNvPr id="17" name="TextBox 16"/>
          <p:cNvSpPr txBox="1"/>
          <p:nvPr/>
        </p:nvSpPr>
        <p:spPr>
          <a:xfrm>
            <a:off x="3131840" y="3645024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E</a:t>
            </a:r>
            <a:endParaRPr lang="ru-RU" dirty="0"/>
          </a:p>
        </p:txBody>
      </p:sp>
      <p:sp>
        <p:nvSpPr>
          <p:cNvPr id="18" name="TextBox 17"/>
          <p:cNvSpPr txBox="1"/>
          <p:nvPr/>
        </p:nvSpPr>
        <p:spPr>
          <a:xfrm>
            <a:off x="4788024" y="3717032"/>
            <a:ext cx="32874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F</a:t>
            </a:r>
            <a:endParaRPr lang="ru-RU" dirty="0"/>
          </a:p>
        </p:txBody>
      </p:sp>
      <p:sp>
        <p:nvSpPr>
          <p:cNvPr id="19" name="Полилиния 18"/>
          <p:cNvSpPr/>
          <p:nvPr/>
        </p:nvSpPr>
        <p:spPr>
          <a:xfrm>
            <a:off x="3513909" y="3161211"/>
            <a:ext cx="117565" cy="52252"/>
          </a:xfrm>
          <a:custGeom>
            <a:avLst/>
            <a:gdLst>
              <a:gd name="connsiteX0" fmla="*/ 0 w 117565"/>
              <a:gd name="connsiteY0" fmla="*/ 0 h 52252"/>
              <a:gd name="connsiteX1" fmla="*/ 39188 w 117565"/>
              <a:gd name="connsiteY1" fmla="*/ 26126 h 52252"/>
              <a:gd name="connsiteX2" fmla="*/ 117565 w 117565"/>
              <a:gd name="connsiteY2" fmla="*/ 52252 h 522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17565" h="52252">
                <a:moveTo>
                  <a:pt x="0" y="0"/>
                </a:moveTo>
                <a:cubicBezTo>
                  <a:pt x="13063" y="8709"/>
                  <a:pt x="24842" y="19750"/>
                  <a:pt x="39188" y="26126"/>
                </a:cubicBezTo>
                <a:cubicBezTo>
                  <a:pt x="64353" y="37311"/>
                  <a:pt x="117565" y="52252"/>
                  <a:pt x="117565" y="52252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Полилиния 20"/>
          <p:cNvSpPr/>
          <p:nvPr/>
        </p:nvSpPr>
        <p:spPr>
          <a:xfrm>
            <a:off x="3265714" y="4428309"/>
            <a:ext cx="93271" cy="57216"/>
          </a:xfrm>
          <a:custGeom>
            <a:avLst/>
            <a:gdLst>
              <a:gd name="connsiteX0" fmla="*/ 0 w 93271"/>
              <a:gd name="connsiteY0" fmla="*/ 0 h 57216"/>
              <a:gd name="connsiteX1" fmla="*/ 52252 w 93271"/>
              <a:gd name="connsiteY1" fmla="*/ 13062 h 57216"/>
              <a:gd name="connsiteX2" fmla="*/ 78377 w 93271"/>
              <a:gd name="connsiteY2" fmla="*/ 52251 h 57216"/>
              <a:gd name="connsiteX3" fmla="*/ 39189 w 93271"/>
              <a:gd name="connsiteY3" fmla="*/ 39188 h 57216"/>
              <a:gd name="connsiteX4" fmla="*/ 0 w 93271"/>
              <a:gd name="connsiteY4" fmla="*/ 0 h 572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3271" h="57216">
                <a:moveTo>
                  <a:pt x="0" y="0"/>
                </a:moveTo>
                <a:cubicBezTo>
                  <a:pt x="17417" y="4354"/>
                  <a:pt x="37314" y="3103"/>
                  <a:pt x="52252" y="13062"/>
                </a:cubicBezTo>
                <a:cubicBezTo>
                  <a:pt x="65315" y="21771"/>
                  <a:pt x="93271" y="57216"/>
                  <a:pt x="78377" y="52251"/>
                </a:cubicBezTo>
                <a:lnTo>
                  <a:pt x="39189" y="39188"/>
                </a:lnTo>
                <a:lnTo>
                  <a:pt x="0" y="0"/>
                </a:lnTo>
                <a:close/>
              </a:path>
            </a:pathLst>
          </a:cu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Полилиния 21"/>
          <p:cNvSpPr/>
          <p:nvPr/>
        </p:nvSpPr>
        <p:spPr>
          <a:xfrm>
            <a:off x="3540034" y="3187337"/>
            <a:ext cx="96271" cy="41604"/>
          </a:xfrm>
          <a:custGeom>
            <a:avLst/>
            <a:gdLst>
              <a:gd name="connsiteX0" fmla="*/ 0 w 96271"/>
              <a:gd name="connsiteY0" fmla="*/ 0 h 41604"/>
              <a:gd name="connsiteX1" fmla="*/ 39189 w 96271"/>
              <a:gd name="connsiteY1" fmla="*/ 13063 h 41604"/>
              <a:gd name="connsiteX2" fmla="*/ 91440 w 96271"/>
              <a:gd name="connsiteY2" fmla="*/ 39189 h 416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96271" h="41604">
                <a:moveTo>
                  <a:pt x="0" y="0"/>
                </a:moveTo>
                <a:cubicBezTo>
                  <a:pt x="13063" y="4354"/>
                  <a:pt x="26873" y="6905"/>
                  <a:pt x="39189" y="13063"/>
                </a:cubicBezTo>
                <a:cubicBezTo>
                  <a:pt x="96271" y="41604"/>
                  <a:pt x="58719" y="39189"/>
                  <a:pt x="91440" y="39189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Полилиния 22"/>
          <p:cNvSpPr/>
          <p:nvPr/>
        </p:nvSpPr>
        <p:spPr>
          <a:xfrm>
            <a:off x="4588197" y="3076303"/>
            <a:ext cx="64357" cy="114696"/>
          </a:xfrm>
          <a:custGeom>
            <a:avLst/>
            <a:gdLst>
              <a:gd name="connsiteX0" fmla="*/ 62180 w 64357"/>
              <a:gd name="connsiteY0" fmla="*/ 6531 h 114696"/>
              <a:gd name="connsiteX1" fmla="*/ 9929 w 64357"/>
              <a:gd name="connsiteY1" fmla="*/ 84908 h 114696"/>
              <a:gd name="connsiteX2" fmla="*/ 22992 w 64357"/>
              <a:gd name="connsiteY2" fmla="*/ 45720 h 114696"/>
              <a:gd name="connsiteX3" fmla="*/ 62180 w 64357"/>
              <a:gd name="connsiteY3" fmla="*/ 6531 h 1146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4357" h="114696">
                <a:moveTo>
                  <a:pt x="62180" y="6531"/>
                </a:moveTo>
                <a:cubicBezTo>
                  <a:pt x="60003" y="13062"/>
                  <a:pt x="0" y="114696"/>
                  <a:pt x="9929" y="84908"/>
                </a:cubicBezTo>
                <a:cubicBezTo>
                  <a:pt x="14283" y="71845"/>
                  <a:pt x="14730" y="56735"/>
                  <a:pt x="22992" y="45720"/>
                </a:cubicBezTo>
                <a:cubicBezTo>
                  <a:pt x="28834" y="37931"/>
                  <a:pt x="64357" y="0"/>
                  <a:pt x="62180" y="6531"/>
                </a:cubicBezTo>
                <a:close/>
              </a:path>
            </a:pathLst>
          </a:cu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Полилиния 25"/>
          <p:cNvSpPr/>
          <p:nvPr/>
        </p:nvSpPr>
        <p:spPr>
          <a:xfrm>
            <a:off x="4554714" y="3167743"/>
            <a:ext cx="100017" cy="109072"/>
          </a:xfrm>
          <a:custGeom>
            <a:avLst/>
            <a:gdLst>
              <a:gd name="connsiteX0" fmla="*/ 95663 w 100017"/>
              <a:gd name="connsiteY0" fmla="*/ 6531 h 109072"/>
              <a:gd name="connsiteX1" fmla="*/ 82600 w 100017"/>
              <a:gd name="connsiteY1" fmla="*/ 58783 h 109072"/>
              <a:gd name="connsiteX2" fmla="*/ 56475 w 100017"/>
              <a:gd name="connsiteY2" fmla="*/ 97971 h 109072"/>
              <a:gd name="connsiteX3" fmla="*/ 95663 w 100017"/>
              <a:gd name="connsiteY3" fmla="*/ 6531 h 1090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0017" h="109072">
                <a:moveTo>
                  <a:pt x="95663" y="6531"/>
                </a:moveTo>
                <a:cubicBezTo>
                  <a:pt x="100017" y="0"/>
                  <a:pt x="89672" y="42281"/>
                  <a:pt x="82600" y="58783"/>
                </a:cubicBezTo>
                <a:cubicBezTo>
                  <a:pt x="76416" y="73213"/>
                  <a:pt x="67576" y="109072"/>
                  <a:pt x="56475" y="97971"/>
                </a:cubicBezTo>
                <a:cubicBezTo>
                  <a:pt x="0" y="41496"/>
                  <a:pt x="91309" y="13062"/>
                  <a:pt x="95663" y="6531"/>
                </a:cubicBezTo>
                <a:close/>
              </a:path>
            </a:pathLst>
          </a:cu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Полилиния 26"/>
          <p:cNvSpPr/>
          <p:nvPr/>
        </p:nvSpPr>
        <p:spPr>
          <a:xfrm>
            <a:off x="4790173" y="4245429"/>
            <a:ext cx="95336" cy="78377"/>
          </a:xfrm>
          <a:custGeom>
            <a:avLst/>
            <a:gdLst>
              <a:gd name="connsiteX0" fmla="*/ 95336 w 95336"/>
              <a:gd name="connsiteY0" fmla="*/ 0 h 78377"/>
              <a:gd name="connsiteX1" fmla="*/ 30021 w 95336"/>
              <a:gd name="connsiteY1" fmla="*/ 78377 h 78377"/>
              <a:gd name="connsiteX2" fmla="*/ 95336 w 95336"/>
              <a:gd name="connsiteY2" fmla="*/ 0 h 783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95336" h="78377">
                <a:moveTo>
                  <a:pt x="95336" y="0"/>
                </a:moveTo>
                <a:cubicBezTo>
                  <a:pt x="95336" y="0"/>
                  <a:pt x="46784" y="78377"/>
                  <a:pt x="30021" y="78377"/>
                </a:cubicBezTo>
                <a:cubicBezTo>
                  <a:pt x="0" y="78377"/>
                  <a:pt x="95336" y="0"/>
                  <a:pt x="95336" y="0"/>
                </a:cubicBezTo>
                <a:close/>
              </a:path>
            </a:pathLst>
          </a:cu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Полилиния 27"/>
          <p:cNvSpPr/>
          <p:nvPr/>
        </p:nvSpPr>
        <p:spPr>
          <a:xfrm>
            <a:off x="4882430" y="4343400"/>
            <a:ext cx="44904" cy="48799"/>
          </a:xfrm>
          <a:custGeom>
            <a:avLst/>
            <a:gdLst>
              <a:gd name="connsiteX0" fmla="*/ 16141 w 44904"/>
              <a:gd name="connsiteY0" fmla="*/ 6531 h 48799"/>
              <a:gd name="connsiteX1" fmla="*/ 29204 w 44904"/>
              <a:gd name="connsiteY1" fmla="*/ 6531 h 48799"/>
              <a:gd name="connsiteX2" fmla="*/ 3079 w 44904"/>
              <a:gd name="connsiteY2" fmla="*/ 45720 h 48799"/>
              <a:gd name="connsiteX3" fmla="*/ 16141 w 44904"/>
              <a:gd name="connsiteY3" fmla="*/ 6531 h 487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4904" h="48799">
                <a:moveTo>
                  <a:pt x="16141" y="6531"/>
                </a:moveTo>
                <a:cubicBezTo>
                  <a:pt x="20495" y="0"/>
                  <a:pt x="12441" y="6531"/>
                  <a:pt x="29204" y="6531"/>
                </a:cubicBezTo>
                <a:cubicBezTo>
                  <a:pt x="44904" y="6531"/>
                  <a:pt x="14180" y="34619"/>
                  <a:pt x="3079" y="45720"/>
                </a:cubicBezTo>
                <a:cubicBezTo>
                  <a:pt x="0" y="48799"/>
                  <a:pt x="11787" y="13063"/>
                  <a:pt x="16141" y="6531"/>
                </a:cubicBezTo>
                <a:close/>
              </a:path>
            </a:pathLst>
          </a:cu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251520" y="260648"/>
            <a:ext cx="8568952" cy="634082"/>
          </a:xfrm>
        </p:spPr>
        <p:txBody>
          <a:bodyPr>
            <a:normAutofit fontScale="90000"/>
          </a:bodyPr>
          <a:lstStyle/>
          <a:p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ru-RU" sz="2400" dirty="0" smtClean="0"/>
              <a:t>Через вершины А и С параллелограмма </a:t>
            </a:r>
            <a:r>
              <a:rPr lang="en-US" sz="2400" dirty="0" smtClean="0"/>
              <a:t>ABCD</a:t>
            </a:r>
            <a:r>
              <a:rPr lang="ru-RU" sz="2400" dirty="0" smtClean="0"/>
              <a:t> проведены параллельные прямые А</a:t>
            </a:r>
            <a:r>
              <a:rPr lang="ru-RU" sz="1200" b="1" dirty="0" smtClean="0"/>
              <a:t>1</a:t>
            </a:r>
            <a:r>
              <a:rPr lang="ru-RU" sz="2400" dirty="0" smtClean="0"/>
              <a:t>А  и  С</a:t>
            </a:r>
            <a:r>
              <a:rPr lang="ru-RU" sz="1200" b="1" dirty="0" smtClean="0"/>
              <a:t>1</a:t>
            </a:r>
            <a:r>
              <a:rPr lang="ru-RU" sz="2400" dirty="0" smtClean="0"/>
              <a:t>С, не лежащие в плоскости параллелограмма. Докажите параллельность плоскостей А</a:t>
            </a:r>
            <a:r>
              <a:rPr lang="ru-RU" sz="1200" b="1" dirty="0" smtClean="0"/>
              <a:t>1</a:t>
            </a:r>
            <a:r>
              <a:rPr lang="ru-RU" sz="2400" dirty="0" smtClean="0"/>
              <a:t>АВ  и  С</a:t>
            </a:r>
            <a:r>
              <a:rPr lang="ru-RU" sz="1200" b="1" dirty="0" smtClean="0"/>
              <a:t>1</a:t>
            </a:r>
            <a:r>
              <a:rPr lang="ru-RU" sz="2400" dirty="0" smtClean="0"/>
              <a:t>С</a:t>
            </a:r>
            <a:r>
              <a:rPr lang="en-US" sz="2400" dirty="0" smtClean="0"/>
              <a:t>D.</a:t>
            </a:r>
            <a:endParaRPr lang="ru-RU" sz="2400" dirty="0"/>
          </a:p>
        </p:txBody>
      </p:sp>
      <p:sp>
        <p:nvSpPr>
          <p:cNvPr id="5" name="Параллелограмм 4"/>
          <p:cNvSpPr/>
          <p:nvPr/>
        </p:nvSpPr>
        <p:spPr>
          <a:xfrm>
            <a:off x="2555776" y="3356992"/>
            <a:ext cx="3448400" cy="1152128"/>
          </a:xfrm>
          <a:prstGeom prst="parallelogram">
            <a:avLst>
              <a:gd name="adj" fmla="val 82878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 flipH="1" flipV="1">
            <a:off x="5292080" y="1916832"/>
            <a:ext cx="864096" cy="1728192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/>
        </p:nvCxnSpPr>
        <p:spPr>
          <a:xfrm flipH="1" flipV="1">
            <a:off x="1475656" y="2348880"/>
            <a:ext cx="1224136" cy="2448272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2339752" y="4437112"/>
            <a:ext cx="3897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</a:t>
            </a:r>
            <a:endParaRPr lang="ru-RU" dirty="0"/>
          </a:p>
        </p:txBody>
      </p:sp>
      <p:sp>
        <p:nvSpPr>
          <p:cNvPr id="12" name="TextBox 11"/>
          <p:cNvSpPr txBox="1"/>
          <p:nvPr/>
        </p:nvSpPr>
        <p:spPr>
          <a:xfrm>
            <a:off x="1475656" y="2780928"/>
            <a:ext cx="3898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</a:t>
            </a:r>
            <a:r>
              <a:rPr lang="en-US" sz="1100" b="1" dirty="0" smtClean="0"/>
              <a:t>1</a:t>
            </a:r>
            <a:endParaRPr lang="ru-RU" sz="1100" b="1" dirty="0"/>
          </a:p>
        </p:txBody>
      </p:sp>
      <p:sp>
        <p:nvSpPr>
          <p:cNvPr id="13" name="TextBox 12"/>
          <p:cNvSpPr txBox="1"/>
          <p:nvPr/>
        </p:nvSpPr>
        <p:spPr>
          <a:xfrm>
            <a:off x="3563888" y="3068960"/>
            <a:ext cx="32874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B</a:t>
            </a:r>
            <a:endParaRPr lang="ru-RU" dirty="0"/>
          </a:p>
        </p:txBody>
      </p:sp>
      <p:sp>
        <p:nvSpPr>
          <p:cNvPr id="14" name="TextBox 13"/>
          <p:cNvSpPr txBox="1"/>
          <p:nvPr/>
        </p:nvSpPr>
        <p:spPr>
          <a:xfrm>
            <a:off x="5508104" y="2132856"/>
            <a:ext cx="5242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</a:t>
            </a:r>
            <a:r>
              <a:rPr lang="en-US" sz="1100" b="1" dirty="0" smtClean="0"/>
              <a:t>1</a:t>
            </a:r>
            <a:endParaRPr lang="ru-RU" sz="1100" b="1" dirty="0"/>
          </a:p>
        </p:txBody>
      </p:sp>
      <p:sp>
        <p:nvSpPr>
          <p:cNvPr id="15" name="TextBox 14"/>
          <p:cNvSpPr txBox="1"/>
          <p:nvPr/>
        </p:nvSpPr>
        <p:spPr>
          <a:xfrm>
            <a:off x="6012160" y="3212976"/>
            <a:ext cx="3801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</a:t>
            </a:r>
            <a:endParaRPr lang="ru-RU" dirty="0"/>
          </a:p>
        </p:txBody>
      </p:sp>
      <p:sp>
        <p:nvSpPr>
          <p:cNvPr id="16" name="TextBox 15"/>
          <p:cNvSpPr txBox="1"/>
          <p:nvPr/>
        </p:nvSpPr>
        <p:spPr>
          <a:xfrm>
            <a:off x="5004048" y="4437112"/>
            <a:ext cx="4007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</a:t>
            </a:r>
            <a:endParaRPr lang="ru-RU" dirty="0"/>
          </a:p>
        </p:txBody>
      </p:sp>
      <p:cxnSp>
        <p:nvCxnSpPr>
          <p:cNvPr id="18" name="Прямая соединительная линия 17"/>
          <p:cNvCxnSpPr/>
          <p:nvPr/>
        </p:nvCxnSpPr>
        <p:spPr>
          <a:xfrm flipV="1">
            <a:off x="5076056" y="1844824"/>
            <a:ext cx="216024" cy="266429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/>
          <p:nvPr/>
        </p:nvCxnSpPr>
        <p:spPr>
          <a:xfrm flipH="1" flipV="1">
            <a:off x="1547664" y="2420888"/>
            <a:ext cx="1944216" cy="9361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251520" y="274638"/>
            <a:ext cx="8640960" cy="490066"/>
          </a:xfrm>
        </p:spPr>
        <p:txBody>
          <a:bodyPr>
            <a:normAutofit fontScale="90000"/>
          </a:bodyPr>
          <a:lstStyle/>
          <a:p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/>
              <a:t/>
            </a:r>
            <a:br>
              <a:rPr lang="ru-RU" sz="2400" dirty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>Концы двух пересекающихся отрезков </a:t>
            </a:r>
            <a:r>
              <a:rPr lang="en-US" sz="2400" dirty="0" smtClean="0"/>
              <a:t>AC </a:t>
            </a:r>
            <a:r>
              <a:rPr lang="ru-RU" sz="2400" dirty="0" smtClean="0"/>
              <a:t>и </a:t>
            </a:r>
            <a:r>
              <a:rPr lang="en-US" sz="2400" dirty="0" smtClean="0"/>
              <a:t>BD</a:t>
            </a:r>
            <a:r>
              <a:rPr lang="ru-RU" sz="2400" dirty="0" smtClean="0"/>
              <a:t> лежат на двух параллельных плоскостях, причем расстояния между точками одной плоскости равны. а) Докажите, что АВ </a:t>
            </a:r>
            <a:r>
              <a:rPr lang="en-US" sz="2400" dirty="0" smtClean="0">
                <a:latin typeface="Arial"/>
                <a:cs typeface="Arial"/>
              </a:rPr>
              <a:t>ǁ</a:t>
            </a:r>
            <a:r>
              <a:rPr lang="ru-RU" sz="2400" dirty="0" smtClean="0">
                <a:latin typeface="Arial"/>
                <a:cs typeface="Arial"/>
              </a:rPr>
              <a:t> </a:t>
            </a:r>
            <a:r>
              <a:rPr lang="en-US" sz="2400" dirty="0" smtClean="0">
                <a:latin typeface="Arial"/>
                <a:cs typeface="Arial"/>
              </a:rPr>
              <a:t>CD</a:t>
            </a:r>
            <a:r>
              <a:rPr lang="ru-RU" sz="2400" dirty="0" smtClean="0">
                <a:latin typeface="Arial"/>
                <a:cs typeface="Arial"/>
              </a:rPr>
              <a:t>; б) Один из углов четырехугольника </a:t>
            </a:r>
            <a:r>
              <a:rPr lang="en-US" sz="2400" dirty="0" smtClean="0">
                <a:latin typeface="Arial"/>
                <a:cs typeface="Arial"/>
              </a:rPr>
              <a:t>ABCD</a:t>
            </a:r>
            <a:r>
              <a:rPr lang="ru-RU" sz="2400" dirty="0" smtClean="0">
                <a:latin typeface="Arial"/>
                <a:cs typeface="Arial"/>
              </a:rPr>
              <a:t> равен         .   Найдите остальные углы.</a:t>
            </a:r>
            <a:br>
              <a:rPr lang="ru-RU" sz="2400" dirty="0" smtClean="0">
                <a:latin typeface="Arial"/>
                <a:cs typeface="Arial"/>
              </a:rPr>
            </a:br>
            <a:r>
              <a:rPr lang="ru-RU" sz="2400" dirty="0" smtClean="0">
                <a:latin typeface="Arial"/>
                <a:cs typeface="Arial"/>
              </a:rPr>
              <a:t>     </a:t>
            </a:r>
            <a:endParaRPr lang="ru-RU" sz="2400" dirty="0"/>
          </a:p>
        </p:txBody>
      </p:sp>
      <p:sp>
        <p:nvSpPr>
          <p:cNvPr id="10242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0241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572000" y="1196752"/>
            <a:ext cx="504056" cy="432048"/>
          </a:xfrm>
          <a:prstGeom prst="rect">
            <a:avLst/>
          </a:prstGeom>
          <a:noFill/>
        </p:spPr>
      </p:pic>
      <p:sp>
        <p:nvSpPr>
          <p:cNvPr id="8" name="Параллелограмм 7"/>
          <p:cNvSpPr/>
          <p:nvPr/>
        </p:nvSpPr>
        <p:spPr>
          <a:xfrm>
            <a:off x="2411760" y="2852936"/>
            <a:ext cx="3744416" cy="1080120"/>
          </a:xfrm>
          <a:prstGeom prst="parallelogram">
            <a:avLst>
              <a:gd name="adj" fmla="val 90307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0244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246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4" name="Параллелограмм 13"/>
          <p:cNvSpPr/>
          <p:nvPr/>
        </p:nvSpPr>
        <p:spPr>
          <a:xfrm>
            <a:off x="2204120" y="5237584"/>
            <a:ext cx="3528392" cy="1080120"/>
          </a:xfrm>
          <a:prstGeom prst="parallelogram">
            <a:avLst>
              <a:gd name="adj" fmla="val 80632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7" name="Прямая соединительная линия 16"/>
          <p:cNvCxnSpPr/>
          <p:nvPr/>
        </p:nvCxnSpPr>
        <p:spPr>
          <a:xfrm>
            <a:off x="3851920" y="3789040"/>
            <a:ext cx="792088" cy="165618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 flipH="1">
            <a:off x="3635896" y="2924944"/>
            <a:ext cx="1224136" cy="331236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/>
          <p:nvPr/>
        </p:nvCxnSpPr>
        <p:spPr>
          <a:xfrm flipV="1">
            <a:off x="3851920" y="2924944"/>
            <a:ext cx="1008112" cy="86409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/>
          <p:cNvCxnSpPr/>
          <p:nvPr/>
        </p:nvCxnSpPr>
        <p:spPr>
          <a:xfrm flipV="1">
            <a:off x="3635896" y="5373216"/>
            <a:ext cx="1008112" cy="86409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3635896" y="3501008"/>
            <a:ext cx="3897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А</a:t>
            </a:r>
            <a:endParaRPr lang="ru-RU" dirty="0"/>
          </a:p>
        </p:txBody>
      </p:sp>
      <p:sp>
        <p:nvSpPr>
          <p:cNvPr id="25" name="TextBox 24"/>
          <p:cNvSpPr txBox="1"/>
          <p:nvPr/>
        </p:nvSpPr>
        <p:spPr>
          <a:xfrm>
            <a:off x="4860032" y="2780928"/>
            <a:ext cx="32874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В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4572000" y="5301208"/>
            <a:ext cx="3801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С</a:t>
            </a:r>
            <a:endParaRPr lang="ru-RU" dirty="0"/>
          </a:p>
        </p:txBody>
      </p:sp>
      <p:sp>
        <p:nvSpPr>
          <p:cNvPr id="28" name="TextBox 27"/>
          <p:cNvSpPr txBox="1"/>
          <p:nvPr/>
        </p:nvSpPr>
        <p:spPr>
          <a:xfrm>
            <a:off x="3347864" y="5949280"/>
            <a:ext cx="47276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</a:t>
            </a:r>
            <a:endParaRPr lang="ru-RU" dirty="0"/>
          </a:p>
        </p:txBody>
      </p:sp>
      <p:sp>
        <p:nvSpPr>
          <p:cNvPr id="29" name="TextBox 28"/>
          <p:cNvSpPr txBox="1"/>
          <p:nvPr/>
        </p:nvSpPr>
        <p:spPr>
          <a:xfrm>
            <a:off x="4283968" y="4509120"/>
            <a:ext cx="40075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O</a:t>
            </a:r>
            <a:endParaRPr lang="ru-RU" sz="1600" dirty="0"/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025" name="Picture 1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843808" y="3356992"/>
            <a:ext cx="229741" cy="510536"/>
          </a:xfrm>
          <a:prstGeom prst="rect">
            <a:avLst/>
          </a:prstGeom>
          <a:noFill/>
        </p:spPr>
      </p:pic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627784" y="5877272"/>
            <a:ext cx="203184" cy="45152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492</TotalTime>
  <Words>58</Words>
  <Application>Microsoft Office PowerPoint</Application>
  <PresentationFormat>Экран (4:3)</PresentationFormat>
  <Paragraphs>30</Paragraphs>
  <Slides>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Тема Office</vt:lpstr>
      <vt:lpstr>Г10. По готовому рисунку: а) докажите, что: KM║EF; б) найдите KM , если EF=8 см.</vt:lpstr>
      <vt:lpstr>ABCD – трапеция, AD          ,  E и F – середины AB и CD соответственно. Докажите, что EF ǁ α.</vt:lpstr>
      <vt:lpstr> Через вершины А и С параллелограмма ABCD проведены параллельные прямые А1А  и  С1С, не лежащие в плоскости параллелограмма. Докажите параллельность плоскостей А1АВ  и  С1СD.</vt:lpstr>
      <vt:lpstr>   Концы двух пересекающихся отрезков AC и BD лежат на двух параллельных плоскостях, причем расстояния между точками одной плоскости равны. а) Докажите, что АВ ǁ CD; б) Один из углов четырехугольника ABCD равен         .   Найдите остальные углы.    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Г10(баз). По готовому рисунку: а) докажите, что: KM║EF; б) найдите KM , если EF=8 см.</dc:title>
  <dc:creator>ион</dc:creator>
  <cp:lastModifiedBy>Каб13</cp:lastModifiedBy>
  <cp:revision>30</cp:revision>
  <dcterms:created xsi:type="dcterms:W3CDTF">2012-04-14T17:01:48Z</dcterms:created>
  <dcterms:modified xsi:type="dcterms:W3CDTF">2014-01-28T06:36:29Z</dcterms:modified>
</cp:coreProperties>
</file>