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3"/>
  </p:notesMasterIdLst>
  <p:sldIdLst>
    <p:sldId id="315" r:id="rId2"/>
    <p:sldId id="256" r:id="rId3"/>
    <p:sldId id="280" r:id="rId4"/>
    <p:sldId id="277" r:id="rId5"/>
    <p:sldId id="278" r:id="rId6"/>
    <p:sldId id="279" r:id="rId7"/>
    <p:sldId id="269" r:id="rId8"/>
    <p:sldId id="285" r:id="rId9"/>
    <p:sldId id="262" r:id="rId10"/>
    <p:sldId id="274" r:id="rId11"/>
    <p:sldId id="286" r:id="rId12"/>
    <p:sldId id="276" r:id="rId13"/>
    <p:sldId id="283" r:id="rId14"/>
    <p:sldId id="282" r:id="rId15"/>
    <p:sldId id="273" r:id="rId16"/>
    <p:sldId id="271" r:id="rId17"/>
    <p:sldId id="275" r:id="rId18"/>
    <p:sldId id="272" r:id="rId19"/>
    <p:sldId id="284" r:id="rId20"/>
    <p:sldId id="310" r:id="rId21"/>
    <p:sldId id="311" r:id="rId22"/>
    <p:sldId id="263" r:id="rId23"/>
    <p:sldId id="264" r:id="rId24"/>
    <p:sldId id="270" r:id="rId25"/>
    <p:sldId id="287" r:id="rId26"/>
    <p:sldId id="265" r:id="rId27"/>
    <p:sldId id="266" r:id="rId28"/>
    <p:sldId id="268" r:id="rId29"/>
    <p:sldId id="288" r:id="rId30"/>
    <p:sldId id="267" r:id="rId31"/>
    <p:sldId id="316" r:id="rId32"/>
    <p:sldId id="319" r:id="rId33"/>
    <p:sldId id="321" r:id="rId34"/>
    <p:sldId id="323" r:id="rId35"/>
    <p:sldId id="320" r:id="rId36"/>
    <p:sldId id="322" r:id="rId37"/>
    <p:sldId id="293" r:id="rId38"/>
    <p:sldId id="344" r:id="rId39"/>
    <p:sldId id="294" r:id="rId40"/>
    <p:sldId id="312" r:id="rId41"/>
    <p:sldId id="289" r:id="rId42"/>
    <p:sldId id="314" r:id="rId43"/>
    <p:sldId id="290" r:id="rId44"/>
    <p:sldId id="291" r:id="rId45"/>
    <p:sldId id="292" r:id="rId46"/>
    <p:sldId id="295" r:id="rId47"/>
    <p:sldId id="302" r:id="rId48"/>
    <p:sldId id="297" r:id="rId49"/>
    <p:sldId id="298" r:id="rId50"/>
    <p:sldId id="299" r:id="rId51"/>
    <p:sldId id="303" r:id="rId52"/>
    <p:sldId id="309" r:id="rId53"/>
    <p:sldId id="304" r:id="rId54"/>
    <p:sldId id="305" r:id="rId55"/>
    <p:sldId id="306" r:id="rId56"/>
    <p:sldId id="307" r:id="rId57"/>
    <p:sldId id="300" r:id="rId58"/>
    <p:sldId id="301" r:id="rId59"/>
    <p:sldId id="308" r:id="rId60"/>
    <p:sldId id="324" r:id="rId61"/>
    <p:sldId id="325" r:id="rId62"/>
    <p:sldId id="326" r:id="rId63"/>
    <p:sldId id="327" r:id="rId64"/>
    <p:sldId id="328" r:id="rId65"/>
    <p:sldId id="329" r:id="rId66"/>
    <p:sldId id="330" r:id="rId67"/>
    <p:sldId id="331" r:id="rId68"/>
    <p:sldId id="332" r:id="rId69"/>
    <p:sldId id="333" r:id="rId70"/>
    <p:sldId id="334" r:id="rId71"/>
    <p:sldId id="335" r:id="rId72"/>
    <p:sldId id="336" r:id="rId73"/>
    <p:sldId id="337" r:id="rId74"/>
    <p:sldId id="338" r:id="rId75"/>
    <p:sldId id="339" r:id="rId76"/>
    <p:sldId id="340" r:id="rId77"/>
    <p:sldId id="342" r:id="rId78"/>
    <p:sldId id="343" r:id="rId79"/>
    <p:sldId id="341" r:id="rId80"/>
    <p:sldId id="260" r:id="rId81"/>
    <p:sldId id="313" r:id="rId8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4576" autoAdjust="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B17CF9-D520-44BC-930D-8CB6D02393CC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06C45E-6060-417A-9BD8-59C9C467C0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6C45E-6060-417A-9BD8-59C9C467C040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53;&#1091;&#1078;&#1085;&#1086;&#1077;%20&#1089;&#1077;&#1075;&#1086;&#1076;&#1085;&#1103;\&#1050;&#1083;&#1072;&#1089;&#1089;&#1085;&#1086;&#1077;%20&#1088;&#1091;&#1082;&#1086;&#1074;&#1086;&#1076;&#1089;&#1090;&#1074;&#1086;\&#1052;&#1077;&#1088;&#1086;&#1087;&#1088;&#1080;&#1103;&#1090;&#1080;&#1103;\&#1052;&#1080;&#1082;&#1088;&#1086;&#1084;&#1080;&#1085;&#1080;&#1072;&#1090;&#1102;&#1088;&#1072;\&#1043;&#1076;&#1077;%20&#1074;&#1086;&#1076;&#1103;&#1090;&#1089;&#1103;%20&#1074;&#1086;&#1083;&#1096;&#1077;&#1073;&#1085;&#1080;&#1082;&#1080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53;&#1091;&#1078;&#1085;&#1086;&#1077;%20&#1089;&#1077;&#1075;&#1086;&#1076;&#1085;&#1103;\&#1050;&#1083;&#1072;&#1089;&#1089;&#1085;&#1086;&#1077;%20&#1088;&#1091;&#1082;&#1086;&#1074;&#1086;&#1076;&#1089;&#1090;&#1074;&#1086;\&#1052;&#1077;&#1088;&#1086;&#1087;&#1088;&#1080;&#1103;&#1090;&#1080;&#1103;\&#1052;&#1080;&#1082;&#1088;&#1086;&#1084;&#1080;&#1085;&#1080;&#1072;&#1090;&#1102;&#1088;&#1072;\&#1043;&#1076;&#1077;%20&#1074;&#1086;&#1076;&#1103;&#1090;&#1089;&#1103;%20&#1074;&#1086;&#1083;&#1096;&#1077;&#1073;&#1085;&#1080;&#1082;&#1080;.mp3" TargetMode="External"/><Relationship Id="rId4" Type="http://schemas.openxmlformats.org/officeDocument/2006/relationships/image" Target="../media/image74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xmu.ru/museum_list/2218/muzey_mikrominiatyury_russkiy_levsha_mezhdunarodnoy_gildii_masterov/" TargetMode="External"/><Relationship Id="rId3" Type="http://schemas.openxmlformats.org/officeDocument/2006/relationships/hyperlink" Target="http://polny-shkaf.livejournal.com/90479.html" TargetMode="External"/><Relationship Id="rId7" Type="http://schemas.openxmlformats.org/officeDocument/2006/relationships/hyperlink" Target="http://autotravel.ru/otklik.php/7809" TargetMode="External"/><Relationship Id="rId2" Type="http://schemas.openxmlformats.org/officeDocument/2006/relationships/hyperlink" Target="http://deti-online.com/pesni/iz-multfilmov/gde-vodjatsja-volshebniki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zabava-hotel.ru/category/putevoditel-po-sankt-peterburgu/interesnye-mesta-v-sankt-peterburge/page/2/" TargetMode="External"/><Relationship Id="rId11" Type="http://schemas.openxmlformats.org/officeDocument/2006/relationships/hyperlink" Target="http://www.aniskin.ru/" TargetMode="External"/><Relationship Id="rId5" Type="http://schemas.openxmlformats.org/officeDocument/2006/relationships/hyperlink" Target="http://gana4vas.moy.su/publ/6-3-2" TargetMode="External"/><Relationship Id="rId10" Type="http://schemas.openxmlformats.org/officeDocument/2006/relationships/hyperlink" Target="http://www.copah.info/articles/person/malenkie-eksponaty-bolshogo-khudozhnika" TargetMode="External"/><Relationship Id="rId4" Type="http://schemas.openxmlformats.org/officeDocument/2006/relationships/hyperlink" Target="http://planet33.ru/art-dvorec/blog/68659-russkiy-levsha-vo-vladimire" TargetMode="External"/><Relationship Id="rId9" Type="http://schemas.openxmlformats.org/officeDocument/2006/relationships/hyperlink" Target="http://www.terra-z.ru/archives/9975" TargetMode="Externa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hyperlink" Target="http://konenko-blog.livejournal.com/8306.html" TargetMode="External"/><Relationship Id="rId3" Type="http://schemas.openxmlformats.org/officeDocument/2006/relationships/hyperlink" Target="http://tvoiomsk.ru/item.asp?id=8931" TargetMode="External"/><Relationship Id="rId7" Type="http://schemas.openxmlformats.org/officeDocument/2006/relationships/hyperlink" Target="http://konenko-blog.livejournal.com/7728.html" TargetMode="External"/><Relationship Id="rId2" Type="http://schemas.openxmlformats.org/officeDocument/2006/relationships/hyperlink" Target="http://www.konenko.net/micro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onenko-blog.livejournal.com/13729.html" TargetMode="External"/><Relationship Id="rId5" Type="http://schemas.openxmlformats.org/officeDocument/2006/relationships/hyperlink" Target="http://fishki.net/block_big.html" TargetMode="External"/><Relationship Id="rId10" Type="http://schemas.openxmlformats.org/officeDocument/2006/relationships/hyperlink" Target="http://microart.kiev.ua/ua/kvitka_volos.html" TargetMode="External"/><Relationship Id="rId4" Type="http://schemas.openxmlformats.org/officeDocument/2006/relationships/hyperlink" Target="http://www.olimp.1tv.ru/news/other/246991" TargetMode="External"/><Relationship Id="rId9" Type="http://schemas.openxmlformats.org/officeDocument/2006/relationships/hyperlink" Target="http://nik-aldunin.narod.ru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210546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Автор: </a:t>
            </a:r>
            <a:r>
              <a:rPr lang="ru-RU" dirty="0" err="1" smtClean="0">
                <a:solidFill>
                  <a:schemeClr val="bg1"/>
                </a:solidFill>
              </a:rPr>
              <a:t>Бойкова</a:t>
            </a:r>
            <a:r>
              <a:rPr lang="ru-RU" dirty="0" smtClean="0">
                <a:solidFill>
                  <a:schemeClr val="bg1"/>
                </a:solidFill>
              </a:rPr>
              <a:t> Марина Егоровна,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учитель русского языка и литературы </a:t>
            </a:r>
            <a:r>
              <a:rPr lang="ru-RU" dirty="0" err="1" smtClean="0">
                <a:solidFill>
                  <a:schemeClr val="bg1"/>
                </a:solidFill>
              </a:rPr>
              <a:t>МОУ</a:t>
            </a:r>
            <a:r>
              <a:rPr lang="ru-RU" dirty="0" smtClean="0">
                <a:solidFill>
                  <a:schemeClr val="bg1"/>
                </a:solidFill>
              </a:rPr>
              <a:t> «</a:t>
            </a:r>
            <a:r>
              <a:rPr lang="ru-RU" dirty="0" err="1" smtClean="0">
                <a:solidFill>
                  <a:schemeClr val="bg1"/>
                </a:solidFill>
              </a:rPr>
              <a:t>Медновская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СОШ</a:t>
            </a:r>
            <a:r>
              <a:rPr lang="ru-RU" dirty="0" smtClean="0">
                <a:solidFill>
                  <a:schemeClr val="bg1"/>
                </a:solidFill>
              </a:rPr>
              <a:t>» Калининского района Тверской области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2014 год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«Русский Левша»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внеклассное мероприятие, посвященное 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жанру микроминиатюры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31640" y="1628800"/>
            <a:ext cx="6517130" cy="348014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4869160"/>
            <a:ext cx="8229600" cy="172819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algn="ctr"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   Семь верблюдов расположены в игольном ушке. </a:t>
            </a:r>
          </a:p>
          <a:p>
            <a:pPr algn="ctr"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   Высота верблюдов 0,08-0,1 мм.</a:t>
            </a:r>
          </a:p>
          <a:p>
            <a:pPr algn="ctr"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   Материал — платина</a:t>
            </a:r>
            <a:br>
              <a:rPr lang="ru-RU" sz="9600" dirty="0" smtClean="0">
                <a:solidFill>
                  <a:schemeClr val="bg1"/>
                </a:solidFill>
              </a:rPr>
            </a:b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Верблюды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4869160"/>
            <a:ext cx="8229600" cy="158417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algn="ctr"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/>
            </a:r>
            <a:br>
              <a:rPr lang="ru-RU" sz="9600" dirty="0" smtClean="0">
                <a:solidFill>
                  <a:schemeClr val="bg1"/>
                </a:solidFill>
              </a:rPr>
            </a:br>
            <a:r>
              <a:rPr lang="ru-RU" sz="9600" dirty="0" smtClean="0">
                <a:solidFill>
                  <a:schemeClr val="bg1"/>
                </a:solidFill>
              </a:rPr>
              <a:t>Верблюды размещены внутри полого конского волоса. Диаметр волоса 0,12 мм, высота верблюдов </a:t>
            </a:r>
          </a:p>
          <a:p>
            <a:pPr algn="ctr"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0,07-0,08 мм. Материал — платина.</a:t>
            </a:r>
          </a:p>
          <a:p>
            <a:pPr algn="ctr"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   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Караван верблюдов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Рисунок 8" descr="5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35696" y="1628800"/>
            <a:ext cx="5564254" cy="367240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4509120"/>
            <a:ext cx="8229600" cy="208823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28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28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28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28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28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28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    На срезе написан фрагмент из «Сказа о тульском Левше и о стальной блохе» Н. С. Лескова. На рисовом зернышке уместилось 2027 букв в 22 строчки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algn="ctr">
              <a:buNone/>
            </a:pPr>
            <a:r>
              <a:rPr lang="ru-RU" sz="4400" dirty="0" smtClean="0">
                <a:solidFill>
                  <a:schemeClr val="bg1"/>
                </a:solidFill>
              </a:rPr>
              <a:t/>
            </a:r>
            <a:br>
              <a:rPr lang="ru-RU" sz="4400" dirty="0" smtClean="0">
                <a:solidFill>
                  <a:schemeClr val="bg1"/>
                </a:solidFill>
              </a:rPr>
            </a:b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Рисовое зернышко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3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63688" y="1626494"/>
            <a:ext cx="5616624" cy="368450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4869160"/>
            <a:ext cx="8229600" cy="1584176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На срезе макового зернышка располагаются </a:t>
            </a:r>
          </a:p>
          <a:p>
            <a:pPr algn="ctr"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20 самолетиков и вертолет. Самолеты не плоские, а трехмерные </a:t>
            </a: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11200" dirty="0" smtClean="0">
                <a:solidFill>
                  <a:schemeClr val="bg1"/>
                </a:solidFill>
              </a:rPr>
              <a:t>   </a:t>
            </a:r>
          </a:p>
          <a:p>
            <a:pPr algn="ctr"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7400" dirty="0" smtClean="0">
                <a:solidFill>
                  <a:schemeClr val="bg1"/>
                </a:solidFill>
              </a:rPr>
              <a:t/>
            </a:r>
            <a:br>
              <a:rPr lang="ru-RU" sz="7400" dirty="0" smtClean="0">
                <a:solidFill>
                  <a:schemeClr val="bg1"/>
                </a:solidFill>
              </a:rPr>
            </a:br>
            <a:r>
              <a:rPr lang="ru-RU" sz="7400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Аэродром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" name="Рисунок 9" descr="0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70610" y="1628800"/>
            <a:ext cx="5359140" cy="35370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/>
            </a:r>
            <a:br>
              <a:rPr lang="ru-RU" sz="4400" dirty="0" smtClean="0">
                <a:solidFill>
                  <a:schemeClr val="bg1"/>
                </a:solidFill>
              </a:rPr>
            </a:br>
            <a:r>
              <a:rPr lang="ru-RU" sz="4400" dirty="0" smtClean="0">
                <a:solidFill>
                  <a:schemeClr val="bg1"/>
                </a:solidFill>
              </a:rPr>
              <a:t/>
            </a:r>
            <a:br>
              <a:rPr lang="ru-RU" sz="4400" dirty="0" smtClean="0">
                <a:solidFill>
                  <a:schemeClr val="bg1"/>
                </a:solidFill>
              </a:rPr>
            </a:br>
            <a:r>
              <a:rPr lang="ru-RU" sz="4400" dirty="0" smtClean="0">
                <a:solidFill>
                  <a:schemeClr val="bg1"/>
                </a:solidFill>
              </a:rPr>
              <a:t/>
            </a:r>
            <a:br>
              <a:rPr lang="ru-RU" sz="4400" dirty="0" smtClean="0">
                <a:solidFill>
                  <a:schemeClr val="bg1"/>
                </a:solidFill>
              </a:rPr>
            </a:br>
            <a:r>
              <a:rPr lang="ru-RU" sz="4400" dirty="0" smtClean="0">
                <a:solidFill>
                  <a:schemeClr val="bg1"/>
                </a:solidFill>
              </a:rPr>
              <a:t/>
            </a:r>
            <a:br>
              <a:rPr lang="ru-RU" sz="4400" dirty="0" smtClean="0">
                <a:solidFill>
                  <a:schemeClr val="bg1"/>
                </a:solidFill>
              </a:rPr>
            </a:br>
            <a:r>
              <a:rPr lang="ru-RU" sz="4400" dirty="0" smtClean="0">
                <a:solidFill>
                  <a:schemeClr val="bg1"/>
                </a:solidFill>
              </a:rPr>
              <a:t>Роза в волосе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0" y="1524000"/>
            <a:ext cx="4517136" cy="4572000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ru-RU" sz="96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96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96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96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96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96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    Ширина бутончика розы </a:t>
            </a:r>
          </a:p>
          <a:p>
            <a:pPr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    0, 065 мм. Стебельки и листочки выполнены из кусочков зеленой пыли</a:t>
            </a: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11200" dirty="0" smtClean="0">
                <a:solidFill>
                  <a:schemeClr val="bg1"/>
                </a:solidFill>
              </a:rPr>
              <a:t>   </a:t>
            </a:r>
          </a:p>
          <a:p>
            <a:pPr algn="ctr"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7400" dirty="0" smtClean="0">
                <a:solidFill>
                  <a:schemeClr val="bg1"/>
                </a:solidFill>
              </a:rPr>
              <a:t/>
            </a:r>
            <a:br>
              <a:rPr lang="ru-RU" sz="7400" dirty="0" smtClean="0">
                <a:solidFill>
                  <a:schemeClr val="bg1"/>
                </a:solidFill>
              </a:rPr>
            </a:br>
            <a:r>
              <a:rPr lang="ru-RU" sz="7400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3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04048" y="1484784"/>
            <a:ext cx="3545494" cy="46805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35696" y="1628800"/>
            <a:ext cx="5472608" cy="368939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4869160"/>
            <a:ext cx="8229600" cy="1728192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11200" dirty="0" smtClean="0">
                <a:solidFill>
                  <a:schemeClr val="bg1"/>
                </a:solidFill>
              </a:rPr>
              <a:t>   </a:t>
            </a:r>
            <a:r>
              <a:rPr lang="ru-RU" sz="9600" dirty="0" smtClean="0">
                <a:solidFill>
                  <a:schemeClr val="bg1"/>
                </a:solidFill>
              </a:rPr>
              <a:t>На срезе виноградной косточки размещены Буратино, лягушка и черепаха </a:t>
            </a:r>
            <a:r>
              <a:rPr lang="ru-RU" sz="9600" dirty="0" err="1" smtClean="0">
                <a:solidFill>
                  <a:schemeClr val="bg1"/>
                </a:solidFill>
              </a:rPr>
              <a:t>Тортилла</a:t>
            </a:r>
            <a:r>
              <a:rPr lang="ru-RU" sz="9600" dirty="0" smtClean="0">
                <a:solidFill>
                  <a:schemeClr val="bg1"/>
                </a:solidFill>
              </a:rPr>
              <a:t>, выглядывающая из «воды»</a:t>
            </a: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11200" dirty="0" smtClean="0">
                <a:solidFill>
                  <a:schemeClr val="bg1"/>
                </a:solidFill>
              </a:rPr>
              <a:t>   </a:t>
            </a:r>
          </a:p>
          <a:p>
            <a:pPr algn="ctr"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7400" dirty="0" smtClean="0">
                <a:solidFill>
                  <a:schemeClr val="bg1"/>
                </a:solidFill>
              </a:rPr>
              <a:t/>
            </a:r>
            <a:br>
              <a:rPr lang="ru-RU" sz="7400" dirty="0" smtClean="0">
                <a:solidFill>
                  <a:schemeClr val="bg1"/>
                </a:solidFill>
              </a:rPr>
            </a:br>
            <a:r>
              <a:rPr lang="ru-RU" sz="7400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Буратино и Черепаха </a:t>
            </a:r>
            <a:r>
              <a:rPr lang="ru-RU" dirty="0" err="1" smtClean="0">
                <a:solidFill>
                  <a:schemeClr val="bg1"/>
                </a:solidFill>
              </a:rPr>
              <a:t>Тортилла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4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07704" y="1628800"/>
            <a:ext cx="5328593" cy="387469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5445224"/>
            <a:ext cx="8229600" cy="1152128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Герои известного мультфильма располагаются на срезе макового зернышка </a:t>
            </a:r>
            <a:r>
              <a:rPr lang="ru-RU" sz="7400" dirty="0" smtClean="0">
                <a:solidFill>
                  <a:schemeClr val="bg1"/>
                </a:solidFill>
              </a:rPr>
              <a:t/>
            </a:r>
            <a:br>
              <a:rPr lang="ru-RU" sz="7400" dirty="0" smtClean="0">
                <a:solidFill>
                  <a:schemeClr val="bg1"/>
                </a:solidFill>
              </a:rPr>
            </a:br>
            <a:r>
              <a:rPr lang="ru-RU" sz="7400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 smtClean="0">
                <a:solidFill>
                  <a:schemeClr val="bg1"/>
                </a:solidFill>
              </a:rPr>
              <a:t>Винни-Пух</a:t>
            </a:r>
            <a:r>
              <a:rPr lang="ru-RU" dirty="0" smtClean="0">
                <a:solidFill>
                  <a:schemeClr val="bg1"/>
                </a:solidFill>
              </a:rPr>
              <a:t>, Пятачок и ослик </a:t>
            </a:r>
            <a:r>
              <a:rPr lang="ru-RU" dirty="0" err="1" smtClean="0">
                <a:solidFill>
                  <a:schemeClr val="bg1"/>
                </a:solidFill>
              </a:rPr>
              <a:t>Иа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5445224"/>
            <a:ext cx="8229600" cy="1152128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Герой мультфильма «</a:t>
            </a:r>
            <a:r>
              <a:rPr lang="ru-RU" sz="9600" dirty="0" err="1" smtClean="0">
                <a:solidFill>
                  <a:schemeClr val="bg1"/>
                </a:solidFill>
              </a:rPr>
              <a:t>Смешарики</a:t>
            </a:r>
            <a:r>
              <a:rPr lang="ru-RU" sz="9600" dirty="0" smtClean="0">
                <a:solidFill>
                  <a:schemeClr val="bg1"/>
                </a:solidFill>
              </a:rPr>
              <a:t>» располагается на торце волоса.  Диаметр волоса 0,1 мм</a:t>
            </a:r>
          </a:p>
          <a:p>
            <a:pPr algn="ctr">
              <a:buNone/>
            </a:pPr>
            <a:endParaRPr lang="ru-RU" sz="112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7400" dirty="0" smtClean="0">
                <a:solidFill>
                  <a:schemeClr val="bg1"/>
                </a:solidFill>
              </a:rPr>
              <a:t/>
            </a:r>
            <a:br>
              <a:rPr lang="ru-RU" sz="7400" dirty="0" smtClean="0">
                <a:solidFill>
                  <a:schemeClr val="bg1"/>
                </a:solidFill>
              </a:rPr>
            </a:br>
            <a:r>
              <a:rPr lang="ru-RU" sz="7400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 smtClean="0">
                <a:solidFill>
                  <a:schemeClr val="bg1"/>
                </a:solidFill>
              </a:rPr>
              <a:t>Крош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2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35696" y="1606368"/>
            <a:ext cx="5472608" cy="376776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Крокодил Гена и </a:t>
            </a:r>
            <a:r>
              <a:rPr lang="ru-RU" sz="4400" dirty="0" err="1" smtClean="0">
                <a:solidFill>
                  <a:schemeClr val="bg1"/>
                </a:solidFill>
              </a:rPr>
              <a:t>Чебурашка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0" y="1524000"/>
            <a:ext cx="4572000" cy="4572000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11200" dirty="0" smtClean="0">
                <a:solidFill>
                  <a:schemeClr val="bg1"/>
                </a:solidFill>
              </a:rPr>
              <a:t>   </a:t>
            </a:r>
            <a:r>
              <a:rPr lang="ru-RU" sz="9600" dirty="0" smtClean="0">
                <a:solidFill>
                  <a:schemeClr val="bg1"/>
                </a:solidFill>
              </a:rPr>
              <a:t>Крокодил Гена и </a:t>
            </a:r>
            <a:r>
              <a:rPr lang="ru-RU" sz="9600" dirty="0" err="1" smtClean="0">
                <a:solidFill>
                  <a:schemeClr val="bg1"/>
                </a:solidFill>
              </a:rPr>
              <a:t>Чебурашка</a:t>
            </a:r>
            <a:r>
              <a:rPr lang="ru-RU" sz="9600" dirty="0" smtClean="0">
                <a:solidFill>
                  <a:schemeClr val="bg1"/>
                </a:solidFill>
              </a:rPr>
              <a:t> размещены на срезе макового зернышка. Высота </a:t>
            </a:r>
            <a:r>
              <a:rPr lang="ru-RU" sz="9600" dirty="0" err="1" smtClean="0">
                <a:solidFill>
                  <a:schemeClr val="bg1"/>
                </a:solidFill>
              </a:rPr>
              <a:t>Чебурашки</a:t>
            </a:r>
            <a:r>
              <a:rPr lang="ru-RU" sz="9600" dirty="0" smtClean="0">
                <a:solidFill>
                  <a:schemeClr val="bg1"/>
                </a:solidFill>
              </a:rPr>
              <a:t> – 0,6 мм, Гены –</a:t>
            </a:r>
          </a:p>
          <a:p>
            <a:pPr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    1, 4 мм</a:t>
            </a:r>
          </a:p>
          <a:p>
            <a:pPr algn="ctr"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7400" dirty="0" smtClean="0">
                <a:solidFill>
                  <a:schemeClr val="bg1"/>
                </a:solidFill>
              </a:rPr>
              <a:t/>
            </a:r>
            <a:br>
              <a:rPr lang="ru-RU" sz="7400" dirty="0" smtClean="0">
                <a:solidFill>
                  <a:schemeClr val="bg1"/>
                </a:solidFill>
              </a:rPr>
            </a:br>
            <a:r>
              <a:rPr lang="ru-RU" sz="7400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2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72000" y="1484784"/>
            <a:ext cx="4043969" cy="460851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  Ландыши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0" y="1524000"/>
            <a:ext cx="4517136" cy="4857328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96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96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    Два ландыша, один из которых находится в стаканчике, располагаются на срезе макового зернышка.</a:t>
            </a:r>
          </a:p>
          <a:p>
            <a:pPr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   Композиция посвящена русским женщинам</a:t>
            </a: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11200" dirty="0" smtClean="0">
                <a:solidFill>
                  <a:schemeClr val="bg1"/>
                </a:solidFill>
              </a:rPr>
              <a:t>   </a:t>
            </a: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7400" dirty="0" smtClean="0">
                <a:solidFill>
                  <a:schemeClr val="bg1"/>
                </a:solidFill>
              </a:rPr>
              <a:t/>
            </a:r>
            <a:br>
              <a:rPr lang="ru-RU" sz="7400" dirty="0" smtClean="0">
                <a:solidFill>
                  <a:schemeClr val="bg1"/>
                </a:solidFill>
              </a:rPr>
            </a:br>
            <a:r>
              <a:rPr lang="ru-RU" sz="7400" dirty="0" smtClean="0">
                <a:solidFill>
                  <a:schemeClr val="bg1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3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76056" y="836712"/>
            <a:ext cx="3456383" cy="523518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36620" y="3284984"/>
            <a:ext cx="2707379" cy="3026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00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79512" y="548680"/>
            <a:ext cx="3240360" cy="4184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Современная микроминиатюра</a:t>
            </a:r>
          </a:p>
          <a:p>
            <a:endParaRPr lang="ru-RU" sz="48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endParaRPr lang="ru-RU" sz="4800" b="1" dirty="0" smtClean="0">
              <a:solidFill>
                <a:schemeClr val="bg1"/>
              </a:solidFill>
              <a:latin typeface="Monotype Corsiva" pitchFamily="66" charset="0"/>
            </a:endParaRPr>
          </a:p>
          <a:p>
            <a:r>
              <a:rPr lang="ru-RU" sz="4800" b="1" dirty="0" smtClean="0">
                <a:solidFill>
                  <a:schemeClr val="bg1"/>
                </a:solidFill>
                <a:latin typeface="Monotype Corsiva" pitchFamily="66" charset="0"/>
              </a:rPr>
              <a:t>Искусство между ударами сердца</a:t>
            </a:r>
            <a:endParaRPr lang="ru-RU" sz="48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8000" dirty="0" smtClean="0">
                <a:solidFill>
                  <a:schemeClr val="bg1"/>
                </a:solidFill>
                <a:latin typeface="Monotype Corsiva" pitchFamily="66" charset="0"/>
              </a:rPr>
              <a:t>Русский Левша</a:t>
            </a:r>
            <a:endParaRPr lang="ru-RU" sz="8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8" name="Где водятся волшебни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tretch>
            <a:fillRect/>
          </a:stretch>
        </p:blipFill>
        <p:spPr>
          <a:xfrm>
            <a:off x="683568" y="5101952"/>
            <a:ext cx="432048" cy="43204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4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>
            <a:off x="3203848" y="1556792"/>
            <a:ext cx="6120680" cy="5112568"/>
          </a:xfrm>
          <a:prstGeom prst="verticalScroll">
            <a:avLst/>
          </a:prstGeom>
          <a:blipFill>
            <a:blip r:embed="rId2" cstate="email"/>
            <a:tile tx="0" ty="0" sx="100000" sy="100000" flip="none" algn="tl"/>
          </a:blip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Анатолий </a:t>
            </a:r>
            <a:r>
              <a:rPr lang="ru-RU" dirty="0" err="1" smtClean="0">
                <a:solidFill>
                  <a:schemeClr val="bg1"/>
                </a:solidFill>
              </a:rPr>
              <a:t>Коненко</a:t>
            </a:r>
            <a:r>
              <a:rPr lang="ru-RU" dirty="0" smtClean="0">
                <a:solidFill>
                  <a:schemeClr val="bg1"/>
                </a:solidFill>
              </a:rPr>
              <a:t> - сибирский Левша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3923928" y="2276872"/>
            <a:ext cx="4784208" cy="439248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sz="9600" dirty="0" smtClean="0">
                <a:solidFill>
                  <a:schemeClr val="bg1"/>
                </a:solidFill>
              </a:rPr>
              <a:t>Родился 23 февраля 1954 года в </a:t>
            </a:r>
          </a:p>
          <a:p>
            <a:pPr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г. Орске Оренбургской области.</a:t>
            </a:r>
          </a:p>
          <a:p>
            <a:pPr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1981 г. 	– окончил педагогический Институт </a:t>
            </a:r>
            <a:r>
              <a:rPr lang="ru-RU" sz="9600" dirty="0" smtClean="0">
                <a:solidFill>
                  <a:schemeClr val="bg1"/>
                </a:solidFill>
              </a:rPr>
              <a:t>им</a:t>
            </a:r>
            <a:r>
              <a:rPr lang="ru-RU" sz="9600" dirty="0" smtClean="0">
                <a:solidFill>
                  <a:schemeClr val="bg1"/>
                </a:solidFill>
              </a:rPr>
              <a:t>. М. Горького. Начал заниматься микроминиатюрой.  </a:t>
            </a:r>
          </a:p>
          <a:p>
            <a:pPr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1994 г.	– издал первую миниатюрную книгу. </a:t>
            </a:r>
          </a:p>
          <a:p>
            <a:pPr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1996 г. 	– издал самую маленькую книгу в мире. </a:t>
            </a:r>
          </a:p>
          <a:p>
            <a:pPr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2002 г.	– занесён в Книгу рекордов </a:t>
            </a:r>
            <a:r>
              <a:rPr lang="ru-RU" sz="9600" dirty="0" err="1" smtClean="0">
                <a:solidFill>
                  <a:schemeClr val="bg1"/>
                </a:solidFill>
              </a:rPr>
              <a:t>Гиннесса</a:t>
            </a:r>
            <a:r>
              <a:rPr lang="ru-RU" sz="9600" dirty="0" smtClean="0">
                <a:solidFill>
                  <a:schemeClr val="bg1"/>
                </a:solidFill>
              </a:rPr>
              <a:t> за издание книги 0,9 </a:t>
            </a:r>
            <a:r>
              <a:rPr lang="ru-RU" sz="9600" dirty="0" err="1" smtClean="0">
                <a:solidFill>
                  <a:schemeClr val="bg1"/>
                </a:solidFill>
              </a:rPr>
              <a:t>х</a:t>
            </a:r>
            <a:r>
              <a:rPr lang="ru-RU" sz="9600" dirty="0" smtClean="0">
                <a:solidFill>
                  <a:schemeClr val="bg1"/>
                </a:solidFill>
              </a:rPr>
              <a:t> 0,9 мм. </a:t>
            </a:r>
          </a:p>
          <a:p>
            <a:pPr>
              <a:buNone/>
            </a:pPr>
            <a:endParaRPr lang="ru-RU" sz="72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7200" dirty="0" smtClean="0">
                <a:solidFill>
                  <a:schemeClr val="bg1"/>
                </a:solidFill>
              </a:rPr>
              <a:t>        </a:t>
            </a:r>
          </a:p>
          <a:p>
            <a:pPr>
              <a:buNone/>
            </a:pPr>
            <a:endParaRPr lang="ru-RU" sz="7200" dirty="0">
              <a:solidFill>
                <a:schemeClr val="bg1"/>
              </a:solidFill>
            </a:endParaRPr>
          </a:p>
        </p:txBody>
      </p:sp>
      <p:pic>
        <p:nvPicPr>
          <p:cNvPr id="12" name="Содержимое 11" descr="1266401671_konenko1.jpg"/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>
          <a:xfrm>
            <a:off x="323528" y="1700808"/>
            <a:ext cx="3312368" cy="331236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Анатолий </a:t>
            </a:r>
            <a:r>
              <a:rPr lang="ru-RU" dirty="0" err="1" smtClean="0">
                <a:solidFill>
                  <a:schemeClr val="bg1"/>
                </a:solidFill>
              </a:rPr>
              <a:t>Коненко</a:t>
            </a:r>
            <a:r>
              <a:rPr lang="ru-RU" dirty="0" smtClean="0">
                <a:solidFill>
                  <a:schemeClr val="bg1"/>
                </a:solidFill>
              </a:rPr>
              <a:t> - сибирский Левша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355976" y="4437112"/>
            <a:ext cx="4352160" cy="223224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sz="72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7200" dirty="0" smtClean="0">
                <a:solidFill>
                  <a:schemeClr val="bg1"/>
                </a:solidFill>
              </a:rPr>
              <a:t>        </a:t>
            </a:r>
          </a:p>
          <a:p>
            <a:pPr>
              <a:buNone/>
            </a:pPr>
            <a:endParaRPr lang="ru-RU" sz="7200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4365104"/>
            <a:ext cx="8435280" cy="1730896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i="1" dirty="0" smtClean="0">
                <a:solidFill>
                  <a:schemeClr val="bg1"/>
                </a:solidFill>
              </a:rPr>
              <a:t>«В 90-е годы меня спрашивал кто-то: «Что ты делаешь здесь, почему ещё не уехал?»</a:t>
            </a:r>
          </a:p>
          <a:p>
            <a:pPr algn="just">
              <a:buNone/>
            </a:pPr>
            <a:r>
              <a:rPr lang="ru-RU" i="1" dirty="0" smtClean="0">
                <a:solidFill>
                  <a:schemeClr val="bg1"/>
                </a:solidFill>
              </a:rPr>
              <a:t>Так вот. Это патриотизм и есть, когда в тяжёлый период для государства ты находишься дома, а не где-то там, где хорошо». </a:t>
            </a:r>
          </a:p>
          <a:p>
            <a:endParaRPr lang="ru-RU" dirty="0"/>
          </a:p>
        </p:txBody>
      </p:sp>
      <p:pic>
        <p:nvPicPr>
          <p:cNvPr id="8" name="Рисунок 7" descr="PR2013112614214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95736" y="1556792"/>
            <a:ext cx="4704822" cy="265060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Bloha (1)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03848" y="1628801"/>
            <a:ext cx="5507691" cy="414112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Подкованная блоха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0" y="1524000"/>
            <a:ext cx="4517136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</a:t>
            </a: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Блоха подкована золотыми подковами размером 0,25 </a:t>
            </a:r>
            <a:r>
              <a:rPr lang="ru-RU" sz="2400" dirty="0" err="1" smtClean="0">
                <a:solidFill>
                  <a:schemeClr val="bg1"/>
                </a:solidFill>
              </a:rPr>
              <a:t>х</a:t>
            </a:r>
            <a:r>
              <a:rPr lang="ru-RU" sz="2400" dirty="0" smtClean="0">
                <a:solidFill>
                  <a:schemeClr val="bg1"/>
                </a:solidFill>
              </a:rPr>
              <a:t> 0,2 мм. (Площадь подковы 0,05 мм, что в 6000000 раз меньше подковы лошади </a:t>
            </a:r>
            <a:r>
              <a:rPr lang="ru-RU" sz="2400" dirty="0" smtClean="0">
                <a:solidFill>
                  <a:schemeClr val="bg1"/>
                </a:solidFill>
              </a:rPr>
              <a:t>)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5229200"/>
            <a:ext cx="8229600" cy="12961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Фигурки верблюдов и погонщиков из золота. </a:t>
            </a:r>
          </a:p>
          <a:p>
            <a:pPr algn="ctr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Высота 0,25 мм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Караван верблюдов в ушке иголки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Karavan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1959848"/>
            <a:ext cx="9144000" cy="293830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Komar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37936" y="1628800"/>
            <a:ext cx="4589502" cy="44644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Эйфелева башня на хоботке комарика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0" y="1524000"/>
            <a:ext cx="4517136" cy="4572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</a:t>
            </a:r>
            <a:r>
              <a:rPr lang="ru-RU" sz="2400" dirty="0" smtClean="0">
                <a:solidFill>
                  <a:schemeClr val="bg1"/>
                </a:solidFill>
              </a:rPr>
              <a:t>Металл. Высота 3,2 мм. (Находится в музее 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миниатюр мира в 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г. </a:t>
            </a:r>
            <a:r>
              <a:rPr lang="ru-RU" sz="2400" dirty="0" err="1" smtClean="0">
                <a:solidFill>
                  <a:schemeClr val="bg1"/>
                </a:solidFill>
              </a:rPr>
              <a:t>Монтелимар</a:t>
            </a:r>
            <a:r>
              <a:rPr lang="ru-RU" sz="2400" dirty="0" smtClean="0">
                <a:solidFill>
                  <a:schemeClr val="bg1"/>
                </a:solidFill>
              </a:rPr>
              <a:t>, Франция)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Кузнечик со скрипкой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0" y="1524000"/>
            <a:ext cx="4517136" cy="45720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    Скрипка имеет длину 12 мм. Выполнена из скорлупы грецкого ореха, струны из стекловолокна. </a:t>
            </a:r>
            <a:br>
              <a:rPr lang="ru-RU" sz="9600" dirty="0" smtClean="0">
                <a:solidFill>
                  <a:schemeClr val="bg1"/>
                </a:solidFill>
              </a:rPr>
            </a:br>
            <a:r>
              <a:rPr lang="ru-RU" sz="9600" dirty="0" smtClean="0">
                <a:solidFill>
                  <a:schemeClr val="bg1"/>
                </a:solidFill>
              </a:rPr>
              <a:t>Скрипка имеет все детали настоящего инструмента. Внутри помещена </a:t>
            </a:r>
            <a:r>
              <a:rPr lang="ru-RU" sz="9600" dirty="0" err="1" smtClean="0">
                <a:solidFill>
                  <a:schemeClr val="bg1"/>
                </a:solidFill>
              </a:rPr>
              <a:t>бирочка</a:t>
            </a:r>
            <a:r>
              <a:rPr lang="ru-RU" sz="9600" dirty="0" smtClean="0">
                <a:solidFill>
                  <a:schemeClr val="bg1"/>
                </a:solidFill>
              </a:rPr>
              <a:t> с фамилией автора, датой изготовления, названием страны и города. Кузнечик настоящий.</a:t>
            </a:r>
          </a:p>
          <a:p>
            <a:pPr>
              <a:buNone/>
            </a:pPr>
            <a:endParaRPr lang="ru-RU" sz="36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36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Kuznechik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130206" y="1484784"/>
            <a:ext cx="3581746" cy="476296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Muravey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619672" y="1628800"/>
            <a:ext cx="5961542" cy="333047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4581128"/>
            <a:ext cx="9144000" cy="201622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3800" dirty="0" smtClean="0">
                <a:solidFill>
                  <a:schemeClr val="bg1"/>
                </a:solidFill>
              </a:rPr>
              <a:t>   </a:t>
            </a:r>
          </a:p>
          <a:p>
            <a:pPr>
              <a:buNone/>
            </a:pPr>
            <a:endParaRPr lang="ru-RU" sz="38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3800" dirty="0" smtClean="0">
                <a:solidFill>
                  <a:schemeClr val="bg1"/>
                </a:solidFill>
              </a:rPr>
              <a:t>        </a:t>
            </a:r>
            <a:r>
              <a:rPr lang="ru-RU" sz="9600" dirty="0" smtClean="0">
                <a:solidFill>
                  <a:schemeClr val="bg1"/>
                </a:solidFill>
              </a:rPr>
              <a:t>Из тончайшей пластины золота изготовлены детали </a:t>
            </a:r>
            <a:r>
              <a:rPr lang="ru-RU" sz="9600" dirty="0" smtClean="0">
                <a:solidFill>
                  <a:schemeClr val="bg1"/>
                </a:solidFill>
              </a:rPr>
              <a:t>замка </a:t>
            </a:r>
            <a:r>
              <a:rPr lang="ru-RU" sz="9600" dirty="0" smtClean="0">
                <a:solidFill>
                  <a:schemeClr val="bg1"/>
                </a:solidFill>
              </a:rPr>
              <a:t>и ключа. </a:t>
            </a:r>
            <a:r>
              <a:rPr lang="ru-RU" sz="9600" dirty="0" smtClean="0">
                <a:solidFill>
                  <a:schemeClr val="bg1"/>
                </a:solidFill>
              </a:rPr>
              <a:t>Длина </a:t>
            </a:r>
            <a:r>
              <a:rPr lang="ru-RU" sz="9600" dirty="0" smtClean="0">
                <a:solidFill>
                  <a:schemeClr val="bg1"/>
                </a:solidFill>
              </a:rPr>
              <a:t>ключа - 0,24 мм, диаметр кольца - 0,1 мм. Замок высотой 0,24 мм, дужка толщиной - 0,012 мм </a:t>
            </a:r>
            <a:r>
              <a:rPr lang="ru-RU" sz="3800" dirty="0" smtClean="0">
                <a:solidFill>
                  <a:schemeClr val="bg1"/>
                </a:solidFill>
              </a:rPr>
              <a:t/>
            </a:r>
            <a:br>
              <a:rPr lang="ru-RU" sz="3800" dirty="0" smtClean="0">
                <a:solidFill>
                  <a:schemeClr val="bg1"/>
                </a:solidFill>
              </a:rPr>
            </a:br>
            <a:endParaRPr lang="ru-RU" sz="3800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Замок и ключ на ножке муравья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4869160"/>
            <a:ext cx="8229600" cy="1656184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smtClean="0">
                <a:solidFill>
                  <a:schemeClr val="bg1"/>
                </a:solidFill>
              </a:rPr>
              <a:t>Паровозик высотой 0,24 мм из золота помещен на волос. </a:t>
            </a:r>
            <a:br>
              <a:rPr lang="ru-RU" sz="2800" dirty="0" smtClean="0">
                <a:solidFill>
                  <a:schemeClr val="bg1"/>
                </a:solidFill>
              </a:rPr>
            </a:br>
            <a:r>
              <a:rPr lang="ru-RU" sz="2800" dirty="0" smtClean="0">
                <a:solidFill>
                  <a:schemeClr val="bg1"/>
                </a:solidFill>
              </a:rPr>
              <a:t>Толщина золотой пластинки, из которой выполнены детали паровозика 0,0032 мм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Паровозик на человеческом волосе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Parovoz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1715357"/>
            <a:ext cx="9144000" cy="342728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4941168"/>
            <a:ext cx="8229600" cy="16561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Миниатюрные кожаные туфельки длиной 17 мм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М 1: 12 (по мировому стандарту)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Туфельки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tufli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43608" y="1618428"/>
            <a:ext cx="6984776" cy="371135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ushkin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51720" y="1610933"/>
            <a:ext cx="5040560" cy="378989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5157192"/>
            <a:ext cx="9144000" cy="122684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sz="9600" dirty="0" smtClean="0">
                <a:solidFill>
                  <a:schemeClr val="bg1"/>
                </a:solidFill>
              </a:rPr>
              <a:t>Портрет А.С.Пушкина выполнен из отдельных кусочков человеческого волоса разных оттенков. </a:t>
            </a:r>
          </a:p>
          <a:p>
            <a:pPr algn="ctr"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Толщина волоса 0,08 мм</a:t>
            </a: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7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    </a:t>
            </a:r>
          </a:p>
          <a:p>
            <a:pPr>
              <a:buNone/>
            </a:pPr>
            <a:endParaRPr lang="ru-RU" sz="36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36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Портрет А.С.Пушкина (мозаика)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4247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" y="476672"/>
            <a:ext cx="2051720" cy="2959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Горизонтальный свиток 3"/>
          <p:cNvSpPr/>
          <p:nvPr/>
        </p:nvSpPr>
        <p:spPr>
          <a:xfrm>
            <a:off x="467544" y="1628800"/>
            <a:ext cx="8352928" cy="4680520"/>
          </a:xfrm>
          <a:prstGeom prst="horizontalScroll">
            <a:avLst/>
          </a:prstGeom>
          <a:blipFill>
            <a:blip r:embed="rId3" cstate="email"/>
            <a:tile tx="0" ty="0" sx="100000" sy="100000" flip="none" algn="tl"/>
          </a:blipFill>
          <a:ln>
            <a:solidFill>
              <a:schemeClr val="tx1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268760"/>
            <a:ext cx="8291264" cy="4611216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 algn="ctr">
              <a:buNone/>
            </a:pPr>
            <a:r>
              <a:rPr lang="ru-RU" sz="2800" b="1" dirty="0" smtClean="0">
                <a:solidFill>
                  <a:schemeClr val="bg1"/>
                </a:solidFill>
              </a:rPr>
              <a:t>          Микроминиатюра </a:t>
            </a:r>
            <a:r>
              <a:rPr lang="ru-RU" sz="2800" dirty="0" smtClean="0">
                <a:solidFill>
                  <a:schemeClr val="bg1"/>
                </a:solidFill>
              </a:rPr>
              <a:t>— редкий вид искусства,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          представляющий собой создание под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          микроскопом    маленьких, удивительных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          творений.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7544" y="5373216"/>
            <a:ext cx="8229600" cy="12961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Микроминиатюра с картины В.Васнецова.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10 </a:t>
            </a:r>
            <a:r>
              <a:rPr lang="ru-RU" sz="2400" dirty="0" err="1" smtClean="0">
                <a:solidFill>
                  <a:schemeClr val="bg1"/>
                </a:solidFill>
              </a:rPr>
              <a:t>х</a:t>
            </a:r>
            <a:r>
              <a:rPr lang="ru-RU" sz="2400" dirty="0" smtClean="0">
                <a:solidFill>
                  <a:schemeClr val="bg1"/>
                </a:solidFill>
              </a:rPr>
              <a:t> 7 мм, акварель, кость мамонта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«Три богатыря»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1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63688" y="1484784"/>
            <a:ext cx="5619504" cy="369704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5229200"/>
            <a:ext cx="8229600" cy="129614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4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Размер микрокниг 8 </a:t>
            </a:r>
            <a:r>
              <a:rPr lang="ru-RU" sz="2400" dirty="0" err="1" smtClean="0">
                <a:solidFill>
                  <a:schemeClr val="bg1"/>
                </a:solidFill>
              </a:rPr>
              <a:t>х</a:t>
            </a:r>
            <a:r>
              <a:rPr lang="ru-RU" sz="2400" dirty="0" smtClean="0">
                <a:solidFill>
                  <a:schemeClr val="bg1"/>
                </a:solidFill>
              </a:rPr>
              <a:t> 9 мм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Микрокниги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47664" y="1628800"/>
            <a:ext cx="6048673" cy="397939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5229200"/>
            <a:ext cx="8229600" cy="129614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4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А.Т.Твардовский «Василий Теркин». Размер 20 </a:t>
            </a:r>
            <a:r>
              <a:rPr lang="ru-RU" sz="2400" dirty="0" err="1" smtClean="0">
                <a:solidFill>
                  <a:schemeClr val="bg1"/>
                </a:solidFill>
              </a:rPr>
              <a:t>х</a:t>
            </a:r>
            <a:r>
              <a:rPr lang="ru-RU" sz="2400" dirty="0" smtClean="0">
                <a:solidFill>
                  <a:schemeClr val="bg1"/>
                </a:solidFill>
              </a:rPr>
              <a:t> 30 мм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Микрокниги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34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79712" y="1628692"/>
            <a:ext cx="5184576" cy="388648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5229200"/>
            <a:ext cx="8229600" cy="129614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4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П.П.Бажов «Малахитовая шкатулка». Размер 9 </a:t>
            </a:r>
            <a:r>
              <a:rPr lang="ru-RU" sz="2400" dirty="0" err="1" smtClean="0">
                <a:solidFill>
                  <a:schemeClr val="bg1"/>
                </a:solidFill>
              </a:rPr>
              <a:t>х</a:t>
            </a:r>
            <a:r>
              <a:rPr lang="ru-RU" sz="2400" dirty="0" smtClean="0">
                <a:solidFill>
                  <a:schemeClr val="bg1"/>
                </a:solidFill>
              </a:rPr>
              <a:t> 9 мм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Микрокниги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смсм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79712" y="1628800"/>
            <a:ext cx="5185872" cy="388746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5229200"/>
            <a:ext cx="8229600" cy="129614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4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А.С.Пушкин «Евгений Онегин»: Письмо Онегина к Татьяне, Письмо Татьяны к Онегину. Размер 30 </a:t>
            </a:r>
            <a:r>
              <a:rPr lang="ru-RU" sz="2400" dirty="0" err="1" smtClean="0">
                <a:solidFill>
                  <a:schemeClr val="bg1"/>
                </a:solidFill>
              </a:rPr>
              <a:t>х</a:t>
            </a:r>
            <a:r>
              <a:rPr lang="ru-RU" sz="2400" dirty="0" smtClean="0">
                <a:solidFill>
                  <a:schemeClr val="bg1"/>
                </a:solidFill>
              </a:rPr>
              <a:t> 32 мм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Микрокниги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2смс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07704" y="1628800"/>
            <a:ext cx="5232532" cy="392243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4077072"/>
            <a:ext cx="3635896" cy="244827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А.П.Чехов «Хамелеон». Размер 0,9 </a:t>
            </a:r>
            <a:r>
              <a:rPr lang="ru-RU" sz="2400" dirty="0" err="1" smtClean="0">
                <a:solidFill>
                  <a:schemeClr val="bg1"/>
                </a:solidFill>
              </a:rPr>
              <a:t>х</a:t>
            </a:r>
            <a:r>
              <a:rPr lang="ru-RU" sz="2400" dirty="0" smtClean="0">
                <a:solidFill>
                  <a:schemeClr val="bg1"/>
                </a:solidFill>
              </a:rPr>
              <a:t> 0,9 мм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Самая маленькая книга в мире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впап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36429" y="1628799"/>
            <a:ext cx="4396011" cy="45062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4077072"/>
            <a:ext cx="4788024" cy="244827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А.П.Чехов «Хамелеон». Размер 0,9 </a:t>
            </a:r>
            <a:r>
              <a:rPr lang="ru-RU" sz="2400" dirty="0" err="1" smtClean="0">
                <a:solidFill>
                  <a:schemeClr val="bg1"/>
                </a:solidFill>
              </a:rPr>
              <a:t>х</a:t>
            </a:r>
            <a:r>
              <a:rPr lang="ru-RU" sz="2400" dirty="0" smtClean="0">
                <a:solidFill>
                  <a:schemeClr val="bg1"/>
                </a:solidFill>
              </a:rPr>
              <a:t> 0,9 мм.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Сертификат о занесении в Книгу рекордов </a:t>
            </a:r>
            <a:r>
              <a:rPr lang="ru-RU" sz="2400" dirty="0" err="1" smtClean="0">
                <a:solidFill>
                  <a:schemeClr val="bg1"/>
                </a:solidFill>
              </a:rPr>
              <a:t>Гиннесса</a:t>
            </a:r>
            <a:endParaRPr lang="ru-RU" sz="2400" dirty="0" smtClean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Самая маленькая книга в мире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148064" y="1610600"/>
            <a:ext cx="3312368" cy="454995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Рисунок 8" descr="ывыв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87624" y="1628800"/>
            <a:ext cx="2736304" cy="260104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5229200"/>
            <a:ext cx="8229600" cy="129614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4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Самые маленькие в мире валенки (3 мм по ступне)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Валенки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37505_64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47664" y="1484784"/>
            <a:ext cx="6000328" cy="399396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5229200"/>
            <a:ext cx="8229600" cy="129614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4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Самые маленькие в мире валенки (3 мм по ступне)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Валенки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" name="Рисунок 9" descr="35864_original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31840" y="1916256"/>
            <a:ext cx="5485904" cy="365361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Рисунок 8" descr="35807_original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1560" y="1556792"/>
            <a:ext cx="3946592" cy="273630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0" y="3645024"/>
            <a:ext cx="3995936" cy="25202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</a:t>
            </a:r>
            <a:r>
              <a:rPr lang="ru-RU" sz="2400" dirty="0" err="1" smtClean="0">
                <a:solidFill>
                  <a:schemeClr val="bg1"/>
                </a:solidFill>
              </a:rPr>
              <a:t>Микроваленки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1,5 мм в сравнении с маковыми зёрнышками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Валенки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38041_64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86040" y="1628800"/>
            <a:ext cx="4097032" cy="453650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247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92280" y="3429000"/>
            <a:ext cx="2051720" cy="2959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Музей микроминиатюры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«Русский Левша»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Содержимое 8" descr="muzey_mikrominiatyury_muzey_mikrominiatyury_russkiy_levsha_10226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547664" y="1628800"/>
            <a:ext cx="6025852" cy="4519389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4869160"/>
            <a:ext cx="8219256" cy="12961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</a:t>
            </a:r>
          </a:p>
          <a:p>
            <a:pPr algn="ctr"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Самый маленький в мире аквариум с настоящими рыбками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Аквариум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akvarium-00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63688" y="1604383"/>
            <a:ext cx="5616624" cy="37420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Олимпийский факел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1524000"/>
            <a:ext cx="4517136" cy="45720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2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   </a:t>
            </a:r>
          </a:p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   </a:t>
            </a:r>
            <a:r>
              <a:rPr lang="ru-RU" sz="2400" dirty="0" smtClean="0">
                <a:solidFill>
                  <a:schemeClr val="bg1"/>
                </a:solidFill>
              </a:rPr>
              <a:t>Самая маленькая действующая копия олимпийского факела Высота модели: 39,6 мм (Мировой масштаб 1:24)</a:t>
            </a:r>
            <a:br>
              <a:rPr lang="ru-RU" sz="2400" dirty="0" smtClean="0">
                <a:solidFill>
                  <a:schemeClr val="bg1"/>
                </a:solidFill>
              </a:rPr>
            </a:br>
            <a:r>
              <a:rPr lang="ru-RU" sz="2400" dirty="0" smtClean="0">
                <a:solidFill>
                  <a:schemeClr val="bg1"/>
                </a:solidFill>
              </a:rPr>
              <a:t>Материал: Металл. Горючее вещество: Спирт, керосин</a:t>
            </a:r>
          </a:p>
          <a:p>
            <a:pPr algn="ctr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Содержимое 7" descr="49783_original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5004048" y="1412776"/>
            <a:ext cx="3497113" cy="4662817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Олимпийский факел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4869160"/>
            <a:ext cx="8435280" cy="1226840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sz="2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   </a:t>
            </a:r>
          </a:p>
          <a:p>
            <a:pPr algn="ctr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683568" y="5013176"/>
            <a:ext cx="8096576" cy="144286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На идею натолкнула обычная спичка. </a:t>
            </a:r>
          </a:p>
          <a:p>
            <a:pPr algn="ctr"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"Мне было бы интересно поджечь этот факел от Олимпийского огня", - говорит мастер.</a:t>
            </a:r>
          </a:p>
          <a:p>
            <a:pPr>
              <a:buNone/>
            </a:pPr>
            <a:r>
              <a:rPr lang="ru-RU" sz="9600" dirty="0" smtClean="0">
                <a:solidFill>
                  <a:schemeClr val="bg1"/>
                </a:solidFill>
              </a:rPr>
              <a:t> </a:t>
            </a:r>
          </a:p>
          <a:p>
            <a:pPr lvl="2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" name="Рисунок 9" descr="PR2013112614441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47664" y="1628800"/>
            <a:ext cx="5976664" cy="336713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Олимпийский факел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" name="Содержимое 9" descr="49425_original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251012" y="1628800"/>
            <a:ext cx="6700800" cy="44672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Олимпийский факел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Содержимое 4" descr="50028_original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418896" y="1524000"/>
            <a:ext cx="6306207" cy="45720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Олимпийский факел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Содержимое 5" descr="50668_original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95537" y="1592768"/>
            <a:ext cx="4896544" cy="446401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Рисунок 6" descr="50797_original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68145" y="1628800"/>
            <a:ext cx="2910070" cy="436510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ертикальный свиток 6"/>
          <p:cNvSpPr/>
          <p:nvPr/>
        </p:nvSpPr>
        <p:spPr>
          <a:xfrm>
            <a:off x="3707904" y="1340768"/>
            <a:ext cx="5436096" cy="4968552"/>
          </a:xfrm>
          <a:prstGeom prst="verticalScroll">
            <a:avLst/>
          </a:prstGeom>
          <a:blipFill>
            <a:blip r:embed="rId2" cstate="email"/>
            <a:tile tx="0" ty="0" sx="100000" sy="100000" flip="none" algn="tl"/>
          </a:blip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Николай </a:t>
            </a:r>
            <a:r>
              <a:rPr lang="ru-RU" dirty="0" err="1" smtClean="0">
                <a:solidFill>
                  <a:schemeClr val="bg1"/>
                </a:solidFill>
              </a:rPr>
              <a:t>Алдунин</a:t>
            </a:r>
            <a:r>
              <a:rPr lang="ru-RU" dirty="0" smtClean="0">
                <a:solidFill>
                  <a:schemeClr val="bg1"/>
                </a:solidFill>
              </a:rPr>
              <a:t> – тульский Левша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427984" y="1524000"/>
            <a:ext cx="4258816" cy="4572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</a:t>
            </a:r>
            <a:r>
              <a:rPr lang="ru-RU" dirty="0" err="1" smtClean="0">
                <a:solidFill>
                  <a:schemeClr val="bg1"/>
                </a:solidFill>
              </a:rPr>
              <a:t>Алдунин</a:t>
            </a:r>
            <a:r>
              <a:rPr lang="ru-RU" dirty="0" smtClean="0">
                <a:solidFill>
                  <a:schemeClr val="bg1"/>
                </a:solidFill>
              </a:rPr>
              <a:t> Николай Сергеевич родился </a:t>
            </a:r>
            <a:r>
              <a:rPr lang="ru-RU" dirty="0" smtClean="0">
                <a:solidFill>
                  <a:schemeClr val="bg1"/>
                </a:solidFill>
              </a:rPr>
              <a:t>             1 </a:t>
            </a:r>
            <a:r>
              <a:rPr lang="ru-RU" dirty="0" smtClean="0">
                <a:solidFill>
                  <a:schemeClr val="bg1"/>
                </a:solidFill>
              </a:rPr>
              <a:t>сентября 1956 года в поселке Южная </a:t>
            </a:r>
            <a:r>
              <a:rPr lang="ru-RU" dirty="0" err="1" smtClean="0">
                <a:solidFill>
                  <a:schemeClr val="bg1"/>
                </a:solidFill>
              </a:rPr>
              <a:t>Ламоватка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Ворошиловградской</a:t>
            </a:r>
            <a:r>
              <a:rPr lang="ru-RU" dirty="0" smtClean="0">
                <a:solidFill>
                  <a:schemeClr val="bg1"/>
                </a:solidFill>
              </a:rPr>
              <a:t> области. Работал слесарем. Несколько лет назад ему пришла идея подковать блоху. Через три месяца, когда закончил работу, понял, что "нашел себя" в микроминиатюре.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foto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9552" y="1484784"/>
            <a:ext cx="3168352" cy="44346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Николай </a:t>
            </a:r>
            <a:r>
              <a:rPr lang="ru-RU" dirty="0" err="1" smtClean="0">
                <a:solidFill>
                  <a:schemeClr val="bg1"/>
                </a:solidFill>
              </a:rPr>
              <a:t>Алдунин</a:t>
            </a:r>
            <a:r>
              <a:rPr lang="ru-RU" dirty="0" smtClean="0">
                <a:solidFill>
                  <a:schemeClr val="bg1"/>
                </a:solidFill>
              </a:rPr>
              <a:t> – тульский Левша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photo24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467544" y="1628800"/>
            <a:ext cx="4225587" cy="416396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860032" y="1772816"/>
            <a:ext cx="4059936" cy="29550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>
                <a:solidFill>
                  <a:schemeClr val="bg1"/>
                </a:solidFill>
              </a:rPr>
              <a:t>   «Достижение человеком в жизни целей зависит от желания: чем выше цель, тем большим должно быть желание»</a:t>
            </a:r>
            <a:r>
              <a:rPr lang="ru-RU" i="1" dirty="0" smtClean="0"/>
              <a:t>. 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941168"/>
            <a:ext cx="8229600" cy="115483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   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Подкованная блоха и подковки. Блестящие точки – отблески гвоздиков.  Материал – золото 999,9 пробы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Подкованная блоха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photo2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7544" y="1628800"/>
            <a:ext cx="4320480" cy="306934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Рисунок 4" descr="photo5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355976" y="2204864"/>
            <a:ext cx="4383967" cy="295232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941168"/>
            <a:ext cx="8229600" cy="115483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  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Караван верблюдов в игольном ушке. Высота верблюдов -0,20 - 0,28 мм. Материал - золото 999,9 пробы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Караван верблюдов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photo4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07704" y="1604796"/>
            <a:ext cx="5328594" cy="355239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Музей микроминиатюры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«Русский Левша»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8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89379" y="1556792"/>
            <a:ext cx="5952661" cy="44644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1" name="Горизонтальный свиток 10"/>
          <p:cNvSpPr/>
          <p:nvPr/>
        </p:nvSpPr>
        <p:spPr>
          <a:xfrm>
            <a:off x="179512" y="4365104"/>
            <a:ext cx="5760640" cy="2276872"/>
          </a:xfrm>
          <a:prstGeom prst="horizontalScroll">
            <a:avLst/>
          </a:prstGeom>
          <a:blipFill>
            <a:blip r:embed="rId3" cstate="email"/>
            <a:tile tx="0" ty="0" sx="100000" sy="100000" flip="none" algn="tl"/>
          </a:blipFill>
          <a:ln>
            <a:solidFill>
              <a:schemeClr val="tx1">
                <a:lumMod val="50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-</a:t>
            </a:r>
            <a:r>
              <a:rPr lang="ru-RU" dirty="0" err="1" smtClean="0">
                <a:solidFill>
                  <a:schemeClr val="bg1"/>
                </a:solidFill>
              </a:rPr>
              <a:t>Нимфозория</a:t>
            </a:r>
            <a:r>
              <a:rPr lang="ru-RU" dirty="0" smtClean="0">
                <a:solidFill>
                  <a:schemeClr val="bg1"/>
                </a:solidFill>
              </a:rPr>
              <a:t>,- говорит,- ваше величество, все в том же пространстве,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и я ее назад привез, а тульские мастера ничего удивительнее сделать не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могли.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301208"/>
            <a:ext cx="8229600" cy="108012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Танк Т 34/85. Расположен на продольном срезе яблочного зерна. Длина корпуса - 2 мм. Количество деталей - 257. Материал-золото 999,9 пробы  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Танк Т 34/85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photo5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79712" y="1628800"/>
            <a:ext cx="5192690" cy="345638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301208"/>
            <a:ext cx="8229600" cy="108012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Танк Т 34/85. Увеличено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Танк Т 34/85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photo4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63688" y="1628800"/>
            <a:ext cx="5688632" cy="37864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2780928"/>
            <a:ext cx="4644008" cy="3600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Автомат </a:t>
            </a:r>
            <a:r>
              <a:rPr lang="ru-RU" dirty="0" err="1" smtClean="0">
                <a:solidFill>
                  <a:schemeClr val="bg1"/>
                </a:solidFill>
              </a:rPr>
              <a:t>АКМ</a:t>
            </a:r>
            <a:r>
              <a:rPr lang="ru-RU" dirty="0" smtClean="0">
                <a:solidFill>
                  <a:schemeClr val="bg1"/>
                </a:solidFill>
              </a:rPr>
              <a:t> - 47. Длина - 1,625 мм. Состоит из 34 деталей. Материал - золото 585 и 999,9 проб. Время изготовления - 6 месяцев. Расположен поперек спички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Автомат </a:t>
            </a:r>
            <a:r>
              <a:rPr lang="ru-RU" dirty="0" err="1" smtClean="0">
                <a:solidFill>
                  <a:schemeClr val="bg1"/>
                </a:solidFill>
              </a:rPr>
              <a:t>АКМ-47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photo3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60032" y="1491882"/>
            <a:ext cx="3875046" cy="467342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301208"/>
            <a:ext cx="8229600" cy="108012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Тульский самовар. Высота - 1,2 мм. Рядом песчинка сахара. Материал - золото 999,9 пробы.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Изготовлен из 12 деталей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Тульский самовар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photo3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1560" y="1556792"/>
            <a:ext cx="8008152" cy="36203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4509120"/>
            <a:ext cx="3923928" cy="187220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Тульский самовар. Увеличено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Тульский самовар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photo42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779912" y="1625650"/>
            <a:ext cx="4752528" cy="454460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301208"/>
            <a:ext cx="8229600" cy="1080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Велосипед. Длина - 2 мм.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Расположен на швейной игле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Велосипед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photo36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63688" y="1556792"/>
            <a:ext cx="5616624" cy="37444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301208"/>
            <a:ext cx="8229600" cy="108012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Велосипед. Увеличено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Велосипед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photo4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75656" y="1556792"/>
            <a:ext cx="6161248" cy="410108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2852936"/>
            <a:ext cx="4283968" cy="35283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Останкинская телебашня. Высота –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6,3 мм. Материал -золото 999,9 пробы. Расположена на яблочном зерне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Останкинская башня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ддо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99992" y="1556792"/>
            <a:ext cx="4051126" cy="459051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4653136"/>
            <a:ext cx="4042792" cy="144016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 </a:t>
            </a:r>
            <a:r>
              <a:rPr lang="ru-RU" sz="3100" dirty="0" smtClean="0">
                <a:solidFill>
                  <a:schemeClr val="bg1"/>
                </a:solidFill>
              </a:rPr>
              <a:t>Портреты выполнены  на рисовом зерне. Размер портрета справа – 1 мм</a:t>
            </a:r>
            <a:endParaRPr lang="ru-RU" dirty="0" smtClean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Портреты А.С. Пушкина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img_0683-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88024" y="1628800"/>
            <a:ext cx="3841543" cy="44644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Рисунок 6" descr="photo5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9552" y="1628800"/>
            <a:ext cx="3936438" cy="295232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4797152"/>
            <a:ext cx="3898776" cy="144016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Портреты выполнены  на рисовом зерне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Портреты Н.В.Гоголя и Л.Н.Толстого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img_075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7544" y="1610798"/>
            <a:ext cx="4464496" cy="334837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Рисунок 8" descr="img_0038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139952" y="2636912"/>
            <a:ext cx="4776192" cy="358214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Музей микроминиатюры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«Русский Левша»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flevhsa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46515" y="3068960"/>
            <a:ext cx="4897485" cy="3284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39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5536" y="1562620"/>
            <a:ext cx="3168352" cy="475648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8" name="Горизонтальный свиток 7"/>
          <p:cNvSpPr/>
          <p:nvPr/>
        </p:nvSpPr>
        <p:spPr>
          <a:xfrm>
            <a:off x="3995936" y="1412776"/>
            <a:ext cx="4932040" cy="2088232"/>
          </a:xfrm>
          <a:prstGeom prst="horizontalScroll">
            <a:avLst/>
          </a:prstGeom>
          <a:blipFill>
            <a:blip r:embed="rId4" cstate="email"/>
            <a:tile tx="0" ty="0" sx="100000" sy="100000" flip="none" algn="tl"/>
          </a:blipFill>
          <a:ln>
            <a:solidFill>
              <a:schemeClr val="tx1">
                <a:lumMod val="5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- Надо всего одну ее ножку в подробности под весь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мелкоскоп подвести и отдельно смотреть на всякую пяточку, которой она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ступает.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323528" y="908720"/>
            <a:ext cx="8640960" cy="4824536"/>
          </a:xfrm>
          <a:prstGeom prst="horizontalScroll">
            <a:avLst/>
          </a:prstGeom>
          <a:blipFill>
            <a:blip r:embed="rId2" cstate="email"/>
            <a:tile tx="0" ty="0" sx="100000" sy="100000" flip="none" algn="tl"/>
          </a:blipFill>
          <a:ln>
            <a:solidFill>
              <a:schemeClr val="tx1">
                <a:lumMod val="5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184576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chemeClr val="bg1"/>
                </a:solidFill>
                <a:latin typeface="Monotype Corsiva" pitchFamily="66" charset="0"/>
              </a:rPr>
              <a:t>Мир будет жить, пока есть чудаки!</a:t>
            </a:r>
            <a:endParaRPr lang="ru-RU" sz="8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4247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59140" y="4149080"/>
            <a:ext cx="1584859" cy="2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lastivki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1987427" y="692697"/>
            <a:ext cx="5176861" cy="5472608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0" y="5589240"/>
            <a:ext cx="4932040" cy="83099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Композиция выполнена из золота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в половине макового зерна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8" name="Где водятся волшебни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532440" y="573325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8" showWhenStopped="0">
                <p:cTn id="2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  <p:bldP spid="7" grpId="1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5589240"/>
            <a:ext cx="9144000" cy="83099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Композиция выполнена из золота в игольном ушке. Стрела и тетива в 400 раз тоньше человеческого волоса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1" name="Содержимое 10" descr="poesia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39552" y="1196752"/>
            <a:ext cx="8101575" cy="405914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kvitka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4644008" y="620688"/>
            <a:ext cx="4283611" cy="561662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0" y="5589240"/>
            <a:ext cx="4932040" cy="83099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Акварель в половине яблочного зернышка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lebid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331640" y="692696"/>
            <a:ext cx="6478469" cy="5416281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0" y="5589240"/>
            <a:ext cx="9144000" cy="83099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Фрегат «Лебедь Финляндии». Длина – 3, 95 мм. Состоит из 280 деталей. Материал – золото, платина, стекло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shahy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907704" y="764704"/>
            <a:ext cx="5349552" cy="534955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0" y="5589240"/>
            <a:ext cx="9144000" cy="83099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Самые маленькие в мире шахматы. Композиция расположена на головке шпильки </a:t>
            </a:r>
          </a:p>
        </p:txBody>
      </p:sp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korabel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763688" y="769602"/>
            <a:ext cx="5688632" cy="530170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0" y="5589240"/>
            <a:ext cx="9144000" cy="83099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«Памяти Александра Грина». Размер фрегата – 3, 5 мм. Модель состоит из 337 деталей </a:t>
            </a:r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kvitka_volos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123728" y="764704"/>
            <a:ext cx="4968552" cy="5461301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0" y="5805264"/>
            <a:ext cx="5508104" cy="46166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 Роза в волосе. Толщина – 0, 05 мм</a:t>
            </a:r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karavan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115616" y="980728"/>
            <a:ext cx="6954268" cy="466987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0" y="5589240"/>
            <a:ext cx="9144000" cy="83099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Композиция выполнена из золота и расположена </a:t>
            </a:r>
            <a:endParaRPr lang="ru-RU" sz="2400" dirty="0" smtClean="0">
              <a:solidFill>
                <a:schemeClr val="bg1"/>
              </a:solidFill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в </a:t>
            </a:r>
            <a:r>
              <a:rPr lang="ru-RU" sz="2400" dirty="0" smtClean="0">
                <a:solidFill>
                  <a:schemeClr val="bg1"/>
                </a:solidFill>
              </a:rPr>
              <a:t>игольном ушке</a:t>
            </a:r>
          </a:p>
        </p:txBody>
      </p:sp>
    </p:spTree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sokol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123729" y="809546"/>
            <a:ext cx="5184575" cy="528645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0" y="5589240"/>
            <a:ext cx="9144000" cy="83099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Композиция выполнена из золота и расположена на виноградном зерне</a:t>
            </a:r>
          </a:p>
        </p:txBody>
      </p:sp>
    </p:spTree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>
            <a:off x="3203848" y="1556792"/>
            <a:ext cx="6120680" cy="5112568"/>
          </a:xfrm>
          <a:prstGeom prst="verticalScroll">
            <a:avLst/>
          </a:prstGeom>
          <a:blipFill>
            <a:blip r:embed="rId2" cstate="email"/>
            <a:tile tx="0" ty="0" sx="100000" sy="100000" flip="none" algn="tl"/>
          </a:blip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Владимир </a:t>
            </a:r>
            <a:r>
              <a:rPr lang="ru-RU" dirty="0" err="1" smtClean="0">
                <a:solidFill>
                  <a:schemeClr val="bg1"/>
                </a:solidFill>
              </a:rPr>
              <a:t>Анискин</a:t>
            </a:r>
            <a:r>
              <a:rPr lang="ru-RU" dirty="0" smtClean="0">
                <a:solidFill>
                  <a:schemeClr val="bg1"/>
                </a:solidFill>
              </a:rPr>
              <a:t> - русский Левша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Содержимое 3" descr="untitled.png"/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>
          <a:xfrm>
            <a:off x="323528" y="1556792"/>
            <a:ext cx="3240360" cy="324036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3563888" y="2060848"/>
            <a:ext cx="5144248" cy="460851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</a:t>
            </a:r>
            <a:r>
              <a:rPr lang="ru-RU" dirty="0" err="1" smtClean="0">
                <a:solidFill>
                  <a:schemeClr val="bg1"/>
                </a:solidFill>
              </a:rPr>
              <a:t>Анискин</a:t>
            </a:r>
            <a:r>
              <a:rPr lang="ru-RU" dirty="0" smtClean="0">
                <a:solidFill>
                  <a:schemeClr val="bg1"/>
                </a:solidFill>
              </a:rPr>
              <a:t> Владимир Михайлович родился в 1973 году в Новосибирске.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Окончил с отличием Новосибирский государственный технический университет.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Начал заниматься искусством микроминиатюры в 1998 году.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С 1999 года работает в Институте теоретической и прикладной механики СО РАН.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uiExpand="1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zustrych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979712" y="764704"/>
            <a:ext cx="5256584" cy="5268187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0" y="5589240"/>
            <a:ext cx="9144000" cy="83099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Композиция выполнена из золота и расположена </a:t>
            </a:r>
            <a:endParaRPr lang="ru-RU" sz="2400" dirty="0" smtClean="0">
              <a:solidFill>
                <a:schemeClr val="bg1"/>
              </a:solidFill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на </a:t>
            </a:r>
            <a:r>
              <a:rPr lang="ru-RU" sz="2400" dirty="0" smtClean="0">
                <a:solidFill>
                  <a:schemeClr val="bg1"/>
                </a:solidFill>
              </a:rPr>
              <a:t>крупице сахара</a:t>
            </a:r>
          </a:p>
        </p:txBody>
      </p:sp>
    </p:spTree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lisytca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195736" y="764704"/>
            <a:ext cx="4752528" cy="4777741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0" y="5589240"/>
            <a:ext cx="9144000" cy="83099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Композиция выполнена из золота и расположена на виноградном зерне </a:t>
            </a:r>
          </a:p>
        </p:txBody>
      </p:sp>
    </p:spTree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vitryak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051720" y="764704"/>
            <a:ext cx="5184576" cy="538977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0" y="5589240"/>
            <a:ext cx="9144000" cy="83099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Ветряная мельница из золота. Высота – 1, 8 мм. Состоит из 203 деталей. Расположена на половине макового зерна</a:t>
            </a:r>
          </a:p>
        </p:txBody>
      </p:sp>
    </p:spTree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gagaryn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411760" y="764704"/>
            <a:ext cx="4248472" cy="518563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0" y="5589240"/>
            <a:ext cx="9144000" cy="83099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Портрет-барельеф Юрия Гагарина. Размер – 3 </a:t>
            </a:r>
            <a:r>
              <a:rPr lang="ru-RU" sz="2400" dirty="0" err="1" smtClean="0">
                <a:solidFill>
                  <a:schemeClr val="bg1"/>
                </a:solidFill>
              </a:rPr>
              <a:t>х</a:t>
            </a:r>
            <a:r>
              <a:rPr lang="ru-RU" sz="2400" dirty="0" smtClean="0">
                <a:solidFill>
                  <a:schemeClr val="bg1"/>
                </a:solidFill>
              </a:rPr>
              <a:t> 4 мм.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Выполнен из терновой косточки</a:t>
            </a:r>
          </a:p>
        </p:txBody>
      </p:sp>
    </p:spTree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skripka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547664" y="908720"/>
            <a:ext cx="6012047" cy="479311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0" y="5733256"/>
            <a:ext cx="9144000" cy="46166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Самая маленькая в мире скрипка. Размер – 3, 45 мм </a:t>
            </a:r>
          </a:p>
        </p:txBody>
      </p:sp>
    </p:spTree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paralel_svit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979712" y="908720"/>
            <a:ext cx="5205536" cy="520553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0" y="5589240"/>
            <a:ext cx="9144000" cy="83099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Девочка, сидящая на комарином жале. Золотой комар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выполнен в натуральную величину</a:t>
            </a:r>
          </a:p>
        </p:txBody>
      </p:sp>
    </p:spTree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bloha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195736" y="836712"/>
            <a:ext cx="4752528" cy="5182714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0" y="5589240"/>
            <a:ext cx="9144000" cy="83099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Блоха в натуральную величину выкована из золота и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подкована золотыми подковками</a:t>
            </a:r>
          </a:p>
        </p:txBody>
      </p:sp>
    </p:spTree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more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483768" y="692696"/>
            <a:ext cx="4117722" cy="5405307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0" y="5661248"/>
            <a:ext cx="9144000" cy="461665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Море. Композиция выполнена из золота на рисовом зерне</a:t>
            </a:r>
          </a:p>
        </p:txBody>
      </p:sp>
    </p:spTree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vichnyst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123728" y="836712"/>
            <a:ext cx="4898742" cy="535704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0" y="5949280"/>
            <a:ext cx="9144000" cy="830997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В гостях у вечности. Композиция выполнена из золота и размещена на виноградном зерне</a:t>
            </a:r>
          </a:p>
        </p:txBody>
      </p:sp>
    </p:spTree>
  </p:cSld>
  <p:clrMapOvr>
    <a:masterClrMapping/>
  </p:clrMapOvr>
  <p:transition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Горизонтальный свиток 4"/>
          <p:cNvSpPr/>
          <p:nvPr/>
        </p:nvSpPr>
        <p:spPr>
          <a:xfrm>
            <a:off x="323528" y="908720"/>
            <a:ext cx="8640960" cy="4824536"/>
          </a:xfrm>
          <a:prstGeom prst="horizontalScroll">
            <a:avLst/>
          </a:prstGeom>
          <a:blipFill>
            <a:blip r:embed="rId2" cstate="email"/>
            <a:tile tx="0" ty="0" sx="100000" sy="100000" flip="none" algn="tl"/>
          </a:blipFill>
          <a:ln>
            <a:solidFill>
              <a:schemeClr val="tx1">
                <a:lumMod val="50000"/>
              </a:schemeClr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184576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ru-RU" sz="8000" dirty="0" smtClean="0">
                <a:solidFill>
                  <a:schemeClr val="bg1"/>
                </a:solidFill>
                <a:latin typeface="Monotype Corsiva" pitchFamily="66" charset="0"/>
              </a:rPr>
              <a:t>Мир будет жить, пока есть чудаки!</a:t>
            </a:r>
            <a:endParaRPr lang="ru-RU" sz="8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4247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559140" y="4149080"/>
            <a:ext cx="1584859" cy="2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Владимир </a:t>
            </a:r>
            <a:r>
              <a:rPr lang="ru-RU" dirty="0" err="1" smtClean="0">
                <a:solidFill>
                  <a:schemeClr val="bg1"/>
                </a:solidFill>
              </a:rPr>
              <a:t>Анискин</a:t>
            </a:r>
            <a:r>
              <a:rPr lang="ru-RU" dirty="0" smtClean="0">
                <a:solidFill>
                  <a:schemeClr val="bg1"/>
                </a:solidFill>
              </a:rPr>
              <a:t> - русский Левша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4797152"/>
            <a:ext cx="8229600" cy="165618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i="1" dirty="0" smtClean="0">
                <a:solidFill>
                  <a:schemeClr val="bg1"/>
                </a:solidFill>
              </a:rPr>
              <a:t>   «Инструмент во время работы держу пальцами. Биение сердца мешает работе, поэтому особо тонкую работу </a:t>
            </a:r>
            <a:r>
              <a:rPr lang="ru-RU" i="1" dirty="0" smtClean="0">
                <a:solidFill>
                  <a:schemeClr val="bg1"/>
                </a:solidFill>
              </a:rPr>
              <a:t>приходится </a:t>
            </a:r>
            <a:r>
              <a:rPr lang="ru-RU" i="1" dirty="0" smtClean="0">
                <a:solidFill>
                  <a:schemeClr val="bg1"/>
                </a:solidFill>
              </a:rPr>
              <a:t>делать между ударами сердца»</a:t>
            </a:r>
            <a:endParaRPr lang="ru-RU" i="1" dirty="0">
              <a:solidFill>
                <a:schemeClr val="bg1"/>
              </a:solidFill>
            </a:endParaRPr>
          </a:p>
        </p:txBody>
      </p:sp>
      <p:pic>
        <p:nvPicPr>
          <p:cNvPr id="6" name="Рисунок 5" descr="mikro-1_jpg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67744" y="1628800"/>
            <a:ext cx="4608512" cy="30723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Музыка </a:t>
            </a:r>
            <a:r>
              <a:rPr lang="en-US" dirty="0" smtClean="0">
                <a:solidFill>
                  <a:schemeClr val="bg1"/>
                </a:solidFill>
                <a:hlinkClick r:id="rId2"/>
              </a:rPr>
              <a:t>http://deti-online.com/pesni/iz-multfilmov/gde-vodjatsja-volshebniki/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Левша </a:t>
            </a:r>
            <a:r>
              <a:rPr lang="en-US" dirty="0" err="1" smtClean="0">
                <a:solidFill>
                  <a:schemeClr val="bg1"/>
                </a:solidFill>
                <a:hlinkClick r:id="rId3"/>
              </a:rPr>
              <a:t>http://polny-shkaf.livejournal.com/90479.html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  <a:hlinkClick r:id="rId4"/>
              </a:rPr>
              <a:t>http://planet33.ru/art-dvorec/blog/68659-russkiy-levsha-vo-vladimire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  <a:hlinkClick r:id="rId5"/>
              </a:rPr>
              <a:t>http://</a:t>
            </a:r>
            <a:r>
              <a:rPr lang="en-US" dirty="0" err="1" smtClean="0">
                <a:solidFill>
                  <a:schemeClr val="bg1"/>
                </a:solidFill>
                <a:hlinkClick r:id="rId5"/>
              </a:rPr>
              <a:t>gana4vas.moy.su</a:t>
            </a:r>
            <a:r>
              <a:rPr lang="en-US" dirty="0" smtClean="0">
                <a:solidFill>
                  <a:schemeClr val="bg1"/>
                </a:solidFill>
                <a:hlinkClick r:id="rId5"/>
              </a:rPr>
              <a:t>/</a:t>
            </a:r>
            <a:r>
              <a:rPr lang="en-US" dirty="0" err="1" smtClean="0">
                <a:solidFill>
                  <a:schemeClr val="bg1"/>
                </a:solidFill>
                <a:hlinkClick r:id="rId5"/>
              </a:rPr>
              <a:t>publ</a:t>
            </a:r>
            <a:r>
              <a:rPr lang="en-US" dirty="0" smtClean="0">
                <a:solidFill>
                  <a:schemeClr val="bg1"/>
                </a:solidFill>
                <a:hlinkClick r:id="rId5"/>
              </a:rPr>
              <a:t>/6-3-2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Музей «Русский Левша»  </a:t>
            </a:r>
            <a:r>
              <a:rPr lang="en-US" dirty="0" smtClean="0">
                <a:solidFill>
                  <a:schemeClr val="bg1"/>
                </a:solidFill>
                <a:hlinkClick r:id="rId6"/>
              </a:rPr>
              <a:t>http://</a:t>
            </a:r>
            <a:r>
              <a:rPr lang="en-US" dirty="0" err="1" smtClean="0">
                <a:solidFill>
                  <a:schemeClr val="bg1"/>
                </a:solidFill>
                <a:hlinkClick r:id="rId6"/>
              </a:rPr>
              <a:t>zabava-hotel.ru</a:t>
            </a:r>
            <a:r>
              <a:rPr lang="en-US" dirty="0" smtClean="0">
                <a:solidFill>
                  <a:schemeClr val="bg1"/>
                </a:solidFill>
                <a:hlinkClick r:id="rId6"/>
              </a:rPr>
              <a:t>/category/</a:t>
            </a:r>
            <a:r>
              <a:rPr lang="en-US" dirty="0" err="1" smtClean="0">
                <a:solidFill>
                  <a:schemeClr val="bg1"/>
                </a:solidFill>
                <a:hlinkClick r:id="rId6"/>
              </a:rPr>
              <a:t>putevoditel-po-sankt-peterburgu</a:t>
            </a:r>
            <a:r>
              <a:rPr lang="en-US" dirty="0" smtClean="0">
                <a:solidFill>
                  <a:schemeClr val="bg1"/>
                </a:solidFill>
                <a:hlinkClick r:id="rId6"/>
              </a:rPr>
              <a:t>/</a:t>
            </a:r>
            <a:r>
              <a:rPr lang="en-US" dirty="0" err="1" smtClean="0">
                <a:solidFill>
                  <a:schemeClr val="bg1"/>
                </a:solidFill>
                <a:hlinkClick r:id="rId6"/>
              </a:rPr>
              <a:t>interesnye</a:t>
            </a:r>
            <a:r>
              <a:rPr lang="en-US" dirty="0" smtClean="0">
                <a:solidFill>
                  <a:schemeClr val="bg1"/>
                </a:solidFill>
                <a:hlinkClick r:id="rId6"/>
              </a:rPr>
              <a:t>-</a:t>
            </a:r>
            <a:r>
              <a:rPr lang="en-US" dirty="0" err="1" smtClean="0">
                <a:solidFill>
                  <a:schemeClr val="bg1"/>
                </a:solidFill>
                <a:hlinkClick r:id="rId6"/>
              </a:rPr>
              <a:t>mesta</a:t>
            </a:r>
            <a:r>
              <a:rPr lang="en-US" dirty="0" smtClean="0">
                <a:solidFill>
                  <a:schemeClr val="bg1"/>
                </a:solidFill>
                <a:hlinkClick r:id="rId6"/>
              </a:rPr>
              <a:t>-v-</a:t>
            </a:r>
            <a:r>
              <a:rPr lang="en-US" dirty="0" err="1" smtClean="0">
                <a:solidFill>
                  <a:schemeClr val="bg1"/>
                </a:solidFill>
                <a:hlinkClick r:id="rId6"/>
              </a:rPr>
              <a:t>sankt</a:t>
            </a:r>
            <a:r>
              <a:rPr lang="en-US" dirty="0" smtClean="0">
                <a:solidFill>
                  <a:schemeClr val="bg1"/>
                </a:solidFill>
                <a:hlinkClick r:id="rId6"/>
              </a:rPr>
              <a:t>-</a:t>
            </a:r>
            <a:r>
              <a:rPr lang="en-US" dirty="0" err="1" smtClean="0">
                <a:solidFill>
                  <a:schemeClr val="bg1"/>
                </a:solidFill>
                <a:hlinkClick r:id="rId6"/>
              </a:rPr>
              <a:t>peterburge</a:t>
            </a:r>
            <a:r>
              <a:rPr lang="en-US" dirty="0" smtClean="0">
                <a:solidFill>
                  <a:schemeClr val="bg1"/>
                </a:solidFill>
                <a:hlinkClick r:id="rId6"/>
              </a:rPr>
              <a:t>/page/2/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hlinkClick r:id="rId7"/>
              </a:rPr>
              <a:t>http://autotravel.ru/otklik.php/7809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  <a:hlinkClick r:id="rId8"/>
              </a:rPr>
              <a:t>http://www.exmu.ru/museum_list/2218/muzey_mikrominiatyury_russkiy_levsha_mezhdunarodnoy_gildii_masterov/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Владимир </a:t>
            </a:r>
            <a:r>
              <a:rPr lang="ru-RU" dirty="0" err="1" smtClean="0">
                <a:solidFill>
                  <a:schemeClr val="bg1"/>
                </a:solidFill>
              </a:rPr>
              <a:t>Анискин</a:t>
            </a:r>
            <a:r>
              <a:rPr lang="ru-RU" dirty="0" smtClean="0">
                <a:solidFill>
                  <a:schemeClr val="bg1"/>
                </a:solidFill>
              </a:rPr>
              <a:t> и  его работы</a:t>
            </a:r>
            <a:endParaRPr lang="ru-RU" dirty="0" smtClean="0">
              <a:solidFill>
                <a:schemeClr val="bg1"/>
              </a:solidFill>
              <a:hlinkClick r:id="rId9"/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hlinkClick r:id="rId9"/>
              </a:rPr>
              <a:t>http://www.terra-z.ru/archives/9975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smtClean="0">
                <a:solidFill>
                  <a:schemeClr val="bg1"/>
                </a:solidFill>
                <a:hlinkClick r:id="rId10"/>
              </a:rPr>
              <a:t>http://www.copah.info/articles/person/malenkie-eksponaty-bolshogo-khudozhnika</a:t>
            </a:r>
            <a:endParaRPr lang="ru-RU" dirty="0" smtClean="0">
              <a:solidFill>
                <a:schemeClr val="bg1"/>
              </a:solidFill>
            </a:endParaRPr>
          </a:p>
          <a:p>
            <a:pPr lvl="0">
              <a:buNone/>
            </a:pPr>
            <a:r>
              <a:rPr lang="ru-RU" u="sng" dirty="0" err="1" smtClean="0">
                <a:hlinkClick r:id="rId11"/>
              </a:rPr>
              <a:t>http</a:t>
            </a:r>
            <a:r>
              <a:rPr lang="ru-RU" u="sng" dirty="0" smtClean="0">
                <a:hlinkClick r:id="rId11"/>
              </a:rPr>
              <a:t>://</a:t>
            </a:r>
            <a:r>
              <a:rPr lang="ru-RU" u="sng" dirty="0" err="1" smtClean="0">
                <a:hlinkClick r:id="rId11"/>
              </a:rPr>
              <a:t>www.aniskin.ru</a:t>
            </a:r>
            <a:r>
              <a:rPr lang="ru-RU" u="sng" dirty="0" smtClean="0">
                <a:hlinkClick r:id="rId11"/>
              </a:rPr>
              <a:t>/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Цифровые ресурсы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Анатолий </a:t>
            </a:r>
            <a:r>
              <a:rPr lang="ru-RU" dirty="0" err="1" smtClean="0">
                <a:solidFill>
                  <a:schemeClr val="bg1"/>
                </a:solidFill>
              </a:rPr>
              <a:t>Коненко</a:t>
            </a:r>
            <a:r>
              <a:rPr lang="ru-RU" dirty="0" smtClean="0">
                <a:solidFill>
                  <a:schemeClr val="bg1"/>
                </a:solidFill>
              </a:rPr>
              <a:t> и его работы</a:t>
            </a: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hlinkClick r:id="rId2"/>
              </a:rPr>
              <a:t>http://www.konenko.net/micro.htm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hlinkClick r:id="rId3"/>
              </a:rPr>
              <a:t>http://tvoiomsk.ru/item.asp?id=8931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hlinkClick r:id="rId4"/>
              </a:rPr>
              <a:t>http://www.olimp.1tv.ru/news/other/246991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  <a:hlinkClick r:id="rId5"/>
              </a:rPr>
              <a:t>http://fishki.net/block_big.html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  <a:hlinkClick r:id="rId6"/>
              </a:rPr>
              <a:t>http://konenko-blog.livejournal.com/13729.html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hlinkClick r:id="rId7"/>
              </a:rPr>
              <a:t>http://konenko-blog.livejournal.com/7728.html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hlinkClick r:id="rId8"/>
              </a:rPr>
              <a:t>http://konenko-blog.livejournal.com/8306.html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Николай </a:t>
            </a:r>
            <a:r>
              <a:rPr lang="ru-RU" dirty="0" err="1" smtClean="0">
                <a:solidFill>
                  <a:schemeClr val="bg1"/>
                </a:solidFill>
              </a:rPr>
              <a:t>Алдунин</a:t>
            </a:r>
            <a:r>
              <a:rPr lang="ru-RU" dirty="0" smtClean="0">
                <a:solidFill>
                  <a:schemeClr val="bg1"/>
                </a:solidFill>
              </a:rPr>
              <a:t> и его работы </a:t>
            </a:r>
          </a:p>
          <a:p>
            <a:pPr>
              <a:buNone/>
            </a:pPr>
            <a:r>
              <a:rPr lang="en-US" dirty="0" err="1" smtClean="0">
                <a:solidFill>
                  <a:schemeClr val="bg1"/>
                </a:solidFill>
                <a:hlinkClick r:id="rId9"/>
              </a:rPr>
              <a:t>http://nik-aldunin.narod.ru/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Николай </a:t>
            </a:r>
            <a:r>
              <a:rPr lang="ru-RU" dirty="0" err="1" smtClean="0">
                <a:solidFill>
                  <a:schemeClr val="bg1"/>
                </a:solidFill>
              </a:rPr>
              <a:t>Сядристый</a:t>
            </a:r>
            <a:r>
              <a:rPr lang="ru-RU" dirty="0" smtClean="0">
                <a:solidFill>
                  <a:schemeClr val="bg1"/>
                </a:solidFill>
              </a:rPr>
              <a:t> и его работы </a:t>
            </a:r>
            <a:r>
              <a:rPr lang="en-US" dirty="0" err="1" smtClean="0">
                <a:solidFill>
                  <a:schemeClr val="bg1"/>
                </a:solidFill>
                <a:hlinkClick r:id="rId10"/>
              </a:rPr>
              <a:t>http://microart.kiev.ua/ua/kvitka_volos.html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Цифровые ресурсы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Подкованная блоха </a:t>
            </a:r>
            <a:r>
              <a:rPr lang="ru-RU" dirty="0" err="1" smtClean="0">
                <a:solidFill>
                  <a:schemeClr val="bg1"/>
                </a:solidFill>
              </a:rPr>
              <a:t>Кузьмовна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0" y="1524000"/>
            <a:ext cx="4517136" cy="4572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   </a:t>
            </a:r>
            <a:r>
              <a:rPr lang="ru-RU" sz="2400" dirty="0" smtClean="0">
                <a:solidFill>
                  <a:schemeClr val="bg1"/>
                </a:solidFill>
              </a:rPr>
              <a:t>Настоящая блоха подкована на две прыгательные лапки. Подковы выполнены из красителя, гвоздики из стали. Ширина подковок 0,05 мм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1" name="Рисунок 10" descr="19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27984" y="1455003"/>
            <a:ext cx="4248472" cy="474884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1014</TotalTime>
  <Words>1304</Words>
  <Application>Microsoft Office PowerPoint</Application>
  <PresentationFormat>Экран (4:3)</PresentationFormat>
  <Paragraphs>354</Paragraphs>
  <Slides>81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81</vt:i4>
      </vt:variant>
    </vt:vector>
  </HeadingPairs>
  <TitlesOfParts>
    <vt:vector size="82" baseType="lpstr">
      <vt:lpstr>Бумажная</vt:lpstr>
      <vt:lpstr>«Русский Левша» внеклассное мероприятие, посвященное  жанру микроминиатюры</vt:lpstr>
      <vt:lpstr>Русский Левша</vt:lpstr>
      <vt:lpstr>Слайд 3</vt:lpstr>
      <vt:lpstr>Музей микроминиатюры  «Русский Левша»</vt:lpstr>
      <vt:lpstr>Музей микроминиатюры  «Русский Левша»</vt:lpstr>
      <vt:lpstr>Музей микроминиатюры  «Русский Левша»</vt:lpstr>
      <vt:lpstr>Владимир Анискин - русский Левша</vt:lpstr>
      <vt:lpstr>Владимир Анискин - русский Левша</vt:lpstr>
      <vt:lpstr>Подкованная блоха Кузьмовна</vt:lpstr>
      <vt:lpstr>Верблюды</vt:lpstr>
      <vt:lpstr>Караван верблюдов</vt:lpstr>
      <vt:lpstr>Рисовое зернышко</vt:lpstr>
      <vt:lpstr>Аэродром</vt:lpstr>
      <vt:lpstr>    Роза в волосе</vt:lpstr>
      <vt:lpstr>Буратино и Черепаха Тортилла</vt:lpstr>
      <vt:lpstr>Винни-Пух, Пятачок и ослик Иа</vt:lpstr>
      <vt:lpstr>Крош</vt:lpstr>
      <vt:lpstr>Крокодил Гена и Чебурашка</vt:lpstr>
      <vt:lpstr>   Ландыши</vt:lpstr>
      <vt:lpstr>Анатолий Коненко - сибирский Левша</vt:lpstr>
      <vt:lpstr>Анатолий Коненко - сибирский Левша</vt:lpstr>
      <vt:lpstr>Подкованная блоха </vt:lpstr>
      <vt:lpstr>Караван верблюдов в ушке иголки </vt:lpstr>
      <vt:lpstr>Эйфелева башня на хоботке комарика</vt:lpstr>
      <vt:lpstr>Кузнечик со скрипкой</vt:lpstr>
      <vt:lpstr>Замок и ключ на ножке муравья</vt:lpstr>
      <vt:lpstr>Паровозик на человеческом волосе</vt:lpstr>
      <vt:lpstr>Туфельки</vt:lpstr>
      <vt:lpstr>Портрет А.С.Пушкина (мозаика) </vt:lpstr>
      <vt:lpstr>«Три богатыря»</vt:lpstr>
      <vt:lpstr>Микрокниги</vt:lpstr>
      <vt:lpstr>Микрокниги</vt:lpstr>
      <vt:lpstr>Микрокниги</vt:lpstr>
      <vt:lpstr>Микрокниги</vt:lpstr>
      <vt:lpstr>Самая маленькая книга в мире</vt:lpstr>
      <vt:lpstr>Самая маленькая книга в мире</vt:lpstr>
      <vt:lpstr>Валенки</vt:lpstr>
      <vt:lpstr>Валенки</vt:lpstr>
      <vt:lpstr>Валенки</vt:lpstr>
      <vt:lpstr>Аквариум</vt:lpstr>
      <vt:lpstr>Олимпийский факел</vt:lpstr>
      <vt:lpstr>Олимпийский факел</vt:lpstr>
      <vt:lpstr>Олимпийский факел</vt:lpstr>
      <vt:lpstr>Олимпийский факел</vt:lpstr>
      <vt:lpstr>Олимпийский факел</vt:lpstr>
      <vt:lpstr>Николай Алдунин – тульский Левша</vt:lpstr>
      <vt:lpstr>Николай Алдунин – тульский Левша</vt:lpstr>
      <vt:lpstr>Подкованная блоха</vt:lpstr>
      <vt:lpstr>Караван верблюдов</vt:lpstr>
      <vt:lpstr>Танк Т 34/85</vt:lpstr>
      <vt:lpstr>Танк Т 34/85</vt:lpstr>
      <vt:lpstr>Автомат АКМ-47</vt:lpstr>
      <vt:lpstr>Тульский самовар</vt:lpstr>
      <vt:lpstr>Тульский самовар</vt:lpstr>
      <vt:lpstr>Велосипед</vt:lpstr>
      <vt:lpstr>Велосипед</vt:lpstr>
      <vt:lpstr>Останкинская башня</vt:lpstr>
      <vt:lpstr>Портреты А.С. Пушкина</vt:lpstr>
      <vt:lpstr>Портреты Н.В.Гоголя и Л.Н.Толстого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Цифровые ресурсы</vt:lpstr>
      <vt:lpstr>Цифровые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109</cp:revision>
  <dcterms:modified xsi:type="dcterms:W3CDTF">2014-01-08T07:40:54Z</dcterms:modified>
</cp:coreProperties>
</file>