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8" r:id="rId12"/>
    <p:sldId id="266" r:id="rId13"/>
    <p:sldId id="265" r:id="rId14"/>
    <p:sldId id="269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BEB75D8-684F-45ED-90D0-4845ADC8D0AA}" type="datetimeFigureOut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D51A2E5-97A3-451C-9723-40264AEE2A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D51A2E5-97A3-451C-9723-40264AEE2AA0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4334A-A58C-4BBB-9117-9962CF49E321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740DEC-E450-44B9-8B6B-6FE032DE685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0F4B2-5FA8-48E4-9B97-3E303BACE661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898FA-4D33-47D9-9898-69E8DF9DCF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1FEE9-3DED-4667-A8E6-B231987DEEB9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11B53-8FF6-4BE6-B318-39CB7B930C8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72CDD-026B-4EAA-A371-E127C7283C4C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D59C3-56B1-4521-8BC5-405D2889CC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A26DD-E733-417F-81A4-80A9768FF57E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E84E5-7881-477B-820E-E8C6B200E8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60369-5ED9-49C3-B866-40C8CB48BDE7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F6B99B-81D4-443E-B5F8-40A00EC01DD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0A2FD-A340-4892-AE5E-FB1F3B6520B0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2311E-88D1-4DDE-8936-B5E25D0CCC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C3495-2081-465F-9527-7CD1D066B7AC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92BE9-508B-44C9-8042-6F36779A382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EC4D5-37BC-427A-A5C9-F45B9CAB2BC0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F5F48-86E1-4C86-8F70-1FD82E4CD2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F52882-ECC4-4DDD-A3A4-0B44B81617E4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57D25-E6F8-4319-86FB-E051D9AF38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BDE776-18B2-4DF9-816A-40881FA78E19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B13A68-4207-4400-BD29-B701609790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7FF646F-EB4D-45F4-8CE6-A3AF0D53EBD7}" type="datetime1">
              <a:rPr lang="ru-RU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4A12DE4-6072-4D6D-8908-E7454F4FAA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edge/>
  </p:transition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785786" y="2643182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Обобщающий урок по теме: «Числовые и буквенные выражения»</a:t>
            </a:r>
            <a:b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класс</a:t>
            </a:r>
            <a:endParaRPr lang="ru-RU" dirty="0" smtClean="0">
              <a:solidFill>
                <a:schemeClr val="tx2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00232" y="5214950"/>
            <a:ext cx="5186322" cy="1214446"/>
          </a:xfrm>
        </p:spPr>
        <p:txBody>
          <a:bodyPr rtlCol="0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200" dirty="0" err="1" smtClean="0">
                <a:solidFill>
                  <a:schemeClr val="tx1"/>
                </a:solidFill>
                <a:latin typeface="Arial" charset="0"/>
              </a:rPr>
              <a:t>Хиндогина</a:t>
            </a:r>
            <a:r>
              <a:rPr lang="ru-RU" sz="2200" dirty="0" smtClean="0">
                <a:solidFill>
                  <a:schemeClr val="tx1"/>
                </a:solidFill>
                <a:latin typeface="Arial" charset="0"/>
              </a:rPr>
              <a:t> Мария Григорьевна</a:t>
            </a:r>
          </a:p>
          <a:p>
            <a:pPr>
              <a:lnSpc>
                <a:spcPct val="90000"/>
              </a:lnSpc>
            </a:pPr>
            <a:r>
              <a:rPr lang="ru-RU" sz="2200" dirty="0" smtClean="0">
                <a:solidFill>
                  <a:schemeClr val="tx1"/>
                </a:solidFill>
                <a:latin typeface="Arial" charset="0"/>
              </a:rPr>
              <a:t>учитель математики</a:t>
            </a:r>
          </a:p>
          <a:p>
            <a:pPr>
              <a:lnSpc>
                <a:spcPct val="90000"/>
              </a:lnSpc>
            </a:pPr>
            <a:r>
              <a:rPr lang="ru-RU" sz="2200" dirty="0" smtClean="0">
                <a:solidFill>
                  <a:schemeClr val="tx1"/>
                </a:solidFill>
                <a:latin typeface="Arial" charset="0"/>
              </a:rPr>
              <a:t>МБОУ Ваховская ОСШ</a:t>
            </a:r>
          </a:p>
          <a:p>
            <a:pPr fontAlgn="auto">
              <a:spcAft>
                <a:spcPts val="0"/>
              </a:spcAft>
              <a:defRPr/>
            </a:pPr>
            <a:endParaRPr lang="ru-RU" dirty="0" smtClean="0"/>
          </a:p>
        </p:txBody>
      </p:sp>
      <p:pic>
        <p:nvPicPr>
          <p:cNvPr id="2052" name="Picture 3" descr="H:\Documents and Settings\Aida\Рабочий стол\НОвая ГРАФИКА сборник\КАРТИНКИ СБОРНИК_ школьные\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4293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4" descr="H:\Documents and Settings\Aida\Рабочий стол\НОвая ГРАФИКА сборник\КАРТИНКИ СБОРНИК_ школьные\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" y="64293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5" descr="H:\Documents and Settings\Aida\Рабочий стол\НОвая ГРАФИКА сборник\КАРТИНКИ СБОРНИК_ школьные\3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75" y="64293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 descr="H:\Documents and Settings\Aida\Рабочий стол\НОвая ГРАФИКА сборник\КАРТИНКИ СБОРНИК_ школьные\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75" y="121443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 descr="H:\Documents and Settings\Aida\Рабочий стол\НОвая ГРАФИКА сборник\КАРТИНКИ СБОРНИК_ школьные\5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75" y="121443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4" descr="H:\Documents and Settings\Aida\Рабочий стол\НОвая ГРАФИКА сборник\1111111111111\image316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-1148920">
            <a:off x="7359650" y="5319713"/>
            <a:ext cx="1257300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9778E-7 C 1.66667E-6 0.07516 0.02326 0.13321 0.05191 0.13321 C 0.08125 0.13321 0.10469 0.07516 0.10469 -3.9778E-7 C 0.10469 -0.07539 0.1283 -0.13321 0.15764 -0.13321 C 0.18611 -0.13321 0.20989 -0.07539 0.20989 -3.9778E-7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84921E-6 C 1.66667E-6 0.07401 0.01562 0.13136 0.03472 0.13136 C 0.05451 0.13136 0.07014 0.07401 0.07014 -2.84921E-6 C 0.07014 -0.07423 0.08594 -0.13113 0.10555 -0.13113 C 0.12482 -0.13113 0.14062 -0.07423 0.14062 -2.84921E-6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Цели урока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Повторить и обобщить знания, умения и навыки по теме: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виды выражений;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действия над выражениями;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упрощение буквенных выражений;</a:t>
            </a:r>
          </a:p>
          <a:p>
            <a:pPr marL="0" indent="0"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решение задач с составлением выражений.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80F4B2-5FA8-48E4-9B97-3E303BACE661}" type="datetime1">
              <a:rPr lang="ru-RU" smtClean="0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ru-RU" sz="4800" dirty="0" smtClean="0">
                <a:solidFill>
                  <a:schemeClr val="bg1"/>
                </a:solidFill>
              </a:rPr>
              <a:t>Устная работа</a:t>
            </a:r>
          </a:p>
        </p:txBody>
      </p:sp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614485"/>
          </a:xfrm>
        </p:spPr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Проведите отрезок так, чтобы он разделил фигуру на два треугольника. Сколькими способами это можно сделать?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4B2619-8C4D-42D3-9025-44EAE7541938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6" name="Трапеция 5"/>
          <p:cNvSpPr/>
          <p:nvPr/>
        </p:nvSpPr>
        <p:spPr>
          <a:xfrm>
            <a:off x="1142976" y="3643314"/>
            <a:ext cx="2500330" cy="1714512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18" name="Группа 17"/>
          <p:cNvGrpSpPr/>
          <p:nvPr/>
        </p:nvGrpSpPr>
        <p:grpSpPr>
          <a:xfrm>
            <a:off x="5143504" y="3714752"/>
            <a:ext cx="2357454" cy="1428760"/>
            <a:chOff x="5143504" y="3714752"/>
            <a:chExt cx="2357454" cy="1428760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rot="16200000" flipH="1">
              <a:off x="5000628" y="3857628"/>
              <a:ext cx="1428760" cy="1143008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 rot="5400000" flipH="1" flipV="1">
              <a:off x="6179355" y="3821909"/>
              <a:ext cx="1428760" cy="1214446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5143504" y="3714752"/>
              <a:ext cx="1143008" cy="285752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flipV="1">
              <a:off x="6286512" y="3714752"/>
              <a:ext cx="1214446" cy="285752"/>
            </a:xfrm>
            <a:prstGeom prst="line">
              <a:avLst/>
            </a:prstGeom>
            <a:ln w="3810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0" name="Прямая соединительная линия 19"/>
          <p:cNvCxnSpPr/>
          <p:nvPr/>
        </p:nvCxnSpPr>
        <p:spPr>
          <a:xfrm>
            <a:off x="1285852" y="3429000"/>
            <a:ext cx="2500330" cy="207170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10800000" flipV="1">
            <a:off x="928662" y="3357562"/>
            <a:ext cx="2571768" cy="221457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5072860" y="4571214"/>
            <a:ext cx="2428892" cy="15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5" grpId="0" build="p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Дополните фразу: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71546"/>
            <a:ext cx="9144000" cy="4525963"/>
          </a:xfrm>
        </p:spPr>
        <p:txBody>
          <a:bodyPr/>
          <a:lstStyle/>
          <a:p>
            <a:pPr lvl="0"/>
            <a:r>
              <a:rPr lang="ru-RU" dirty="0" smtClean="0"/>
              <a:t>Числовые выражения состоят из…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Буквенные выражения состоят из…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Чтобы найти значение числового выражения, нужно…</a:t>
            </a:r>
          </a:p>
          <a:p>
            <a:pPr lvl="0"/>
            <a:endParaRPr lang="ru-RU" dirty="0" smtClean="0"/>
          </a:p>
          <a:p>
            <a:pPr lvl="0"/>
            <a:r>
              <a:rPr lang="ru-RU" dirty="0" smtClean="0"/>
              <a:t>Чтобы упростить буквенное выражение, нужно…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57158" y="1643050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чисел и знаков арифметических действий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5720" y="2857496"/>
            <a:ext cx="8858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чисел, букв и знаков арифметических действий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28596" y="4429132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выполнить действия и получить число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7158" y="5643578"/>
            <a:ext cx="8001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C00000"/>
                </a:solidFill>
              </a:rPr>
              <a:t>сделать его проще с помощью свойств сложения и вычитания</a:t>
            </a:r>
            <a:endParaRPr lang="ru-RU" sz="2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chemeClr val="bg1"/>
                </a:solidFill>
              </a:rPr>
              <a:t>Какие выражения записаны? Найдите их значения.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4757742" cy="2543180"/>
          </a:xfrm>
        </p:spPr>
        <p:txBody>
          <a:bodyPr/>
          <a:lstStyle/>
          <a:p>
            <a:r>
              <a:rPr lang="ru-RU" sz="4000" dirty="0" smtClean="0"/>
              <a:t>154 – 55 =                         </a:t>
            </a:r>
          </a:p>
          <a:p>
            <a:r>
              <a:rPr lang="ru-RU" sz="4000" dirty="0" smtClean="0"/>
              <a:t>347 – (147 + 12) =</a:t>
            </a:r>
          </a:p>
          <a:p>
            <a:r>
              <a:rPr lang="ru-RU" sz="4000" dirty="0" smtClean="0"/>
              <a:t>248 : 4 =                            </a:t>
            </a:r>
          </a:p>
          <a:p>
            <a:r>
              <a:rPr lang="ru-RU" sz="4000" dirty="0" smtClean="0"/>
              <a:t>30 + 346 + 170 =</a:t>
            </a: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071802" y="1571612"/>
            <a:ext cx="9286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99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72000" y="2357430"/>
            <a:ext cx="1428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188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14612" y="3071810"/>
            <a:ext cx="9286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62</a:t>
            </a:r>
            <a:endParaRPr lang="ru-RU" sz="40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57686" y="3786190"/>
            <a:ext cx="1285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solidFill>
                  <a:srgbClr val="C00000"/>
                </a:solidFill>
              </a:rPr>
              <a:t>546</a:t>
            </a:r>
            <a:endParaRPr lang="ru-RU" sz="40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12" y="4143380"/>
            <a:ext cx="1857388" cy="19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>
                <a:solidFill>
                  <a:schemeClr val="bg1"/>
                </a:solidFill>
              </a:rPr>
              <a:t>Какие выражения записаны? Упростите их.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043362" cy="4525963"/>
          </a:xfrm>
        </p:spPr>
        <p:txBody>
          <a:bodyPr/>
          <a:lstStyle/>
          <a:p>
            <a:r>
              <a:rPr lang="ru-RU" sz="4400" dirty="0" smtClean="0"/>
              <a:t>34 </a:t>
            </a:r>
            <a:r>
              <a:rPr lang="en-US" sz="4400" dirty="0" smtClean="0"/>
              <a:t>+ a + 18 =                     </a:t>
            </a:r>
            <a:endParaRPr lang="ru-RU" sz="4400" dirty="0" smtClean="0"/>
          </a:p>
          <a:p>
            <a:r>
              <a:rPr lang="en-US" sz="4400" dirty="0" smtClean="0"/>
              <a:t>248 + m – 24 =</a:t>
            </a:r>
            <a:endParaRPr lang="ru-RU" sz="4400" dirty="0" smtClean="0"/>
          </a:p>
          <a:p>
            <a:r>
              <a:rPr lang="en-US" sz="4400" dirty="0" smtClean="0"/>
              <a:t>43 – c – 23 =                      </a:t>
            </a:r>
            <a:endParaRPr lang="ru-RU" sz="4400" dirty="0" smtClean="0"/>
          </a:p>
          <a:p>
            <a:r>
              <a:rPr lang="en-US" sz="4400" dirty="0" smtClean="0"/>
              <a:t>b + 127 – 7 = </a:t>
            </a:r>
            <a:endParaRPr lang="ru-RU" sz="4400" dirty="0" smtClean="0"/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786182" y="1643050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800" dirty="0" smtClean="0">
                <a:solidFill>
                  <a:srgbClr val="C00000"/>
                </a:solidFill>
              </a:rPr>
              <a:t>52 + а</a:t>
            </a:r>
            <a:endParaRPr lang="ru-RU" sz="38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286248" y="2428868"/>
            <a:ext cx="22145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800" dirty="0" smtClean="0">
                <a:solidFill>
                  <a:srgbClr val="C00000"/>
                </a:solidFill>
              </a:rPr>
              <a:t>224 </a:t>
            </a:r>
            <a:r>
              <a:rPr lang="en-US" sz="3800" dirty="0" smtClean="0">
                <a:solidFill>
                  <a:srgbClr val="C00000"/>
                </a:solidFill>
              </a:rPr>
              <a:t>+</a:t>
            </a:r>
            <a:r>
              <a:rPr lang="ru-RU" sz="3800" dirty="0" smtClean="0">
                <a:solidFill>
                  <a:srgbClr val="C00000"/>
                </a:solidFill>
              </a:rPr>
              <a:t> </a:t>
            </a:r>
            <a:r>
              <a:rPr lang="en-US" sz="3800" dirty="0" smtClean="0">
                <a:solidFill>
                  <a:srgbClr val="C00000"/>
                </a:solidFill>
              </a:rPr>
              <a:t>m </a:t>
            </a:r>
            <a:endParaRPr lang="ru-RU" sz="38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86182" y="3286124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dirty="0" smtClean="0">
                <a:solidFill>
                  <a:srgbClr val="C00000"/>
                </a:solidFill>
              </a:rPr>
              <a:t>20 – c </a:t>
            </a:r>
            <a:endParaRPr lang="ru-RU" sz="3800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57620" y="4071942"/>
            <a:ext cx="207170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dirty="0" smtClean="0">
                <a:solidFill>
                  <a:srgbClr val="C00000"/>
                </a:solidFill>
              </a:rPr>
              <a:t>b + 120</a:t>
            </a:r>
            <a:endParaRPr lang="ru-RU" sz="38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2071670" y="1214422"/>
            <a:ext cx="4786346" cy="584775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Ы Р А Ж Е Н И Я</a:t>
            </a:r>
            <a:endParaRPr lang="ru-RU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4282" y="2500306"/>
            <a:ext cx="3429024" cy="646331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Числовые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357818" y="2500306"/>
            <a:ext cx="3429024" cy="646331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Буквенные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4282" y="3857628"/>
            <a:ext cx="3429024" cy="646331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535 – (8*25)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57818" y="3857628"/>
            <a:ext cx="3429024" cy="646331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 – </a:t>
            </a:r>
            <a:r>
              <a:rPr lang="ru-RU" sz="36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+ 25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282" y="5214950"/>
            <a:ext cx="3429024" cy="646331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Вычислить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57818" y="5214950"/>
            <a:ext cx="3429024" cy="646331"/>
          </a:xfrm>
          <a:prstGeom prst="rect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Упростить</a:t>
            </a:r>
            <a:endParaRPr lang="ru-RU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Стрелка вниз 12"/>
          <p:cNvSpPr/>
          <p:nvPr/>
        </p:nvSpPr>
        <p:spPr>
          <a:xfrm>
            <a:off x="1643042" y="3214686"/>
            <a:ext cx="50006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низ 14"/>
          <p:cNvSpPr/>
          <p:nvPr/>
        </p:nvSpPr>
        <p:spPr>
          <a:xfrm>
            <a:off x="6858016" y="3214686"/>
            <a:ext cx="50006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>
            <a:off x="1643042" y="4572008"/>
            <a:ext cx="50006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6858016" y="4572008"/>
            <a:ext cx="50006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 rot="2127216">
            <a:off x="2333935" y="1877974"/>
            <a:ext cx="50006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 rot="19595709">
            <a:off x="6045338" y="1876376"/>
            <a:ext cx="500066" cy="5715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8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ru-RU" sz="3600" dirty="0" smtClean="0">
                <a:solidFill>
                  <a:schemeClr val="bg1"/>
                </a:solidFill>
              </a:rPr>
              <a:t>Используя таблицу, устно сформулируйте текст задачи.</a:t>
            </a:r>
            <a:r>
              <a:rPr lang="ru-RU" dirty="0" smtClean="0">
                <a:solidFill>
                  <a:schemeClr val="bg1"/>
                </a:solidFill>
              </a:rPr>
              <a:t> </a:t>
            </a:r>
            <a:r>
              <a:rPr lang="ru-RU" sz="4000" dirty="0" smtClean="0">
                <a:solidFill>
                  <a:schemeClr val="bg1"/>
                </a:solidFill>
              </a:rPr>
              <a:t/>
            </a:r>
            <a:br>
              <a:rPr lang="ru-RU" sz="4000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154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614354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Номер  вагона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latin typeface="Times New Roman"/>
                          <a:ea typeface="Calibri"/>
                          <a:cs typeface="Times New Roman"/>
                        </a:rPr>
                        <a:t>Число пассажиров</a:t>
                      </a:r>
                      <a:endParaRPr lang="ru-RU" sz="3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endParaRPr lang="ru-RU" sz="3600" b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96</a:t>
                      </a:r>
                      <a:endParaRPr lang="ru-RU" sz="3600" b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b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II</a:t>
                      </a:r>
                      <a:endParaRPr lang="ru-RU" sz="3600" b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96 : 4</a:t>
                      </a:r>
                      <a:endParaRPr lang="ru-RU" sz="3600" b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3600" b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III</a:t>
                      </a:r>
                      <a:endParaRPr lang="ru-RU" sz="3600" b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b="0" dirty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/>
                          <a:ea typeface="Calibri"/>
                          <a:cs typeface="Times New Roman"/>
                        </a:rPr>
                        <a:t>96 + 96 : 4</a:t>
                      </a:r>
                      <a:endParaRPr lang="ru-RU" sz="3600" b="0" dirty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28596" y="4929198"/>
            <a:ext cx="82153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первом вагоне поезда ехало 96 пассажиров, во втором – в четыре раза меньше, а в третьем столько, сколько в первом и втором вагонах вместе. Сколько пассажиров ехало в трех вагонах? </a:t>
            </a:r>
            <a:endParaRPr lang="ru-RU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1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2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4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804389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Решение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1) 96 : 4 = 24 (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во втором вагоне.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96 + 24 = 120 (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в третьем вагоне.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96 + 24 + 120 = 240 (</a:t>
            </a:r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всего в трех вагонах.</a:t>
            </a:r>
          </a:p>
          <a:p>
            <a:pPr>
              <a:buNone/>
            </a:pP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Ответ: 240 пассажиров.</a:t>
            </a: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4214818"/>
            <a:ext cx="2571768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Решит</a:t>
            </a:r>
            <a:r>
              <a:rPr lang="ru-RU" dirty="0" smtClean="0">
                <a:solidFill>
                  <a:schemeClr val="bg1"/>
                </a:solidFill>
              </a:rPr>
              <a:t>е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задачи</a:t>
            </a:r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142844" y="1600200"/>
          <a:ext cx="8786874" cy="2478469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393437"/>
                <a:gridCol w="4393437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Задача 1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/>
                        <a:t>Задача 2</a:t>
                      </a:r>
                      <a:endParaRPr lang="ru-RU" sz="2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/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Клоун </a:t>
                      </a:r>
                      <a:r>
                        <a:rPr lang="ru-RU" sz="2000" b="1" dirty="0" err="1"/>
                        <a:t>Жужа</a:t>
                      </a:r>
                      <a:r>
                        <a:rPr lang="ru-RU" sz="2000" b="1" dirty="0"/>
                        <a:t> надул 24 красных и 7 зеленых воздушных шаров, а его товарищ </a:t>
                      </a:r>
                      <a:r>
                        <a:rPr lang="ru-RU" sz="2000" b="1" dirty="0" err="1"/>
                        <a:t>Чуча</a:t>
                      </a:r>
                      <a:r>
                        <a:rPr lang="ru-RU" sz="2000" b="1" dirty="0"/>
                        <a:t> лопнул 11 из этих шаров. Сколько шаров останется на праздник? </a:t>
                      </a:r>
                      <a:endParaRPr lang="ru-RU" sz="20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000" b="1" dirty="0"/>
                    </a:p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/>
                        <a:t>Клоун </a:t>
                      </a:r>
                      <a:r>
                        <a:rPr lang="ru-RU" sz="2000" b="1" dirty="0" err="1"/>
                        <a:t>Макля</a:t>
                      </a:r>
                      <a:r>
                        <a:rPr lang="ru-RU" sz="2000" b="1" dirty="0"/>
                        <a:t> надул 18 синих и 12 зеленых воздушных шаров, а его товарищ Пакля лопнул </a:t>
                      </a:r>
                      <a:r>
                        <a:rPr lang="ru-RU" sz="2000" b="1" dirty="0" err="1">
                          <a:solidFill>
                            <a:srgbClr val="FF0000"/>
                          </a:solidFill>
                        </a:rPr>
                        <a:t>х</a:t>
                      </a:r>
                      <a:r>
                        <a:rPr lang="ru-RU" sz="2000" b="1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z="2000" b="1" dirty="0"/>
                        <a:t>из этих шаров. Сколько шаров останется на праздник? Решите задачу при </a:t>
                      </a:r>
                      <a:r>
                        <a:rPr lang="ru-RU" sz="2000" b="1" dirty="0" err="1"/>
                        <a:t>х</a:t>
                      </a:r>
                      <a:r>
                        <a:rPr lang="ru-RU" sz="2000" b="1" dirty="0"/>
                        <a:t> = 9.</a:t>
                      </a:r>
                      <a:endParaRPr lang="ru-RU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2844" y="4286256"/>
            <a:ext cx="41434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24 + 7 – 11 = 20(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ш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Calibri" pitchFamily="34" charset="0"/>
                <a:cs typeface="Arial" pitchFamily="34" charset="0"/>
              </a:rPr>
              <a:t>) – останется.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572000" y="4714884"/>
            <a:ext cx="4572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9, </a:t>
            </a:r>
          </a:p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–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20 – 9 = 11(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– останется.</a:t>
            </a: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214282" y="4929198"/>
            <a:ext cx="41434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Ответ: 20 шаров.</a:t>
            </a: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4572000" y="4286256"/>
            <a:ext cx="17145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 + 12 –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 </a:t>
            </a:r>
          </a:p>
          <a:p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6215074" y="4286256"/>
            <a:ext cx="17145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–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4643438" y="5857892"/>
            <a:ext cx="414340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Ответ: 11 шаров.</a:t>
            </a: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73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Клоун </a:t>
            </a:r>
            <a:r>
              <a:rPr lang="ru-RU" dirty="0" err="1" smtClean="0">
                <a:solidFill>
                  <a:schemeClr val="bg1"/>
                </a:solidFill>
              </a:rPr>
              <a:t>Чуча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80F4B2-5FA8-48E4-9B97-3E303BACE661}" type="datetime1">
              <a:rPr lang="ru-RU" smtClean="0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pic>
        <p:nvPicPr>
          <p:cNvPr id="6" name="Содержимое 5" descr="C:\Users\Маша и Медведь)\Desktop\IMG_20140127_11352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5057" y="1600200"/>
            <a:ext cx="431388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Итоги урока: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Что мы вспомнили на сегодняшнем уроке?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Достигли ли мы целей, поставленных в начале урока?</a:t>
            </a:r>
          </a:p>
          <a:p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80F4B2-5FA8-48E4-9B97-3E303BACE661}" type="datetime1">
              <a:rPr lang="ru-RU" smtClean="0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/>
          <a:lstStyle/>
          <a:p>
            <a:r>
              <a:rPr lang="ru-RU" dirty="0" smtClean="0">
                <a:solidFill>
                  <a:schemeClr val="bg1"/>
                </a:solidFill>
              </a:rPr>
              <a:t>Домашнее задание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Придумать и решить задачу с буквенным выражением.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000372"/>
            <a:ext cx="1901825" cy="248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280F4B2-5FA8-48E4-9B97-3E303BACE661}" type="datetime1">
              <a:rPr lang="ru-RU" smtClean="0"/>
              <a:pPr>
                <a:defRPr/>
              </a:pPr>
              <a:t>27.01.2014</a:t>
            </a:fld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9898FA-4D33-47D9-9898-69E8DF9DCFC8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928662" y="1928802"/>
            <a:ext cx="735811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урок!!!</a:t>
            </a:r>
            <a:endParaRPr lang="ru-RU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7" name="Picture 4" descr="D:\картинки\Мультипликация\031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928934"/>
            <a:ext cx="2143125" cy="16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D:\картинки\Мультипликация\05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3143248"/>
            <a:ext cx="2001837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математика - 2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математика - 22</Template>
  <TotalTime>174</TotalTime>
  <Words>517</Words>
  <Application>Microsoft Office PowerPoint</Application>
  <PresentationFormat>Экран (4:3)</PresentationFormat>
  <Paragraphs>114</Paragraphs>
  <Slides>14</Slides>
  <Notes>12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математика - 22</vt:lpstr>
      <vt:lpstr>Обобщающий урок по теме: «Числовые и буквенные выражения» 5 класс</vt:lpstr>
      <vt:lpstr>Цели урока</vt:lpstr>
      <vt:lpstr>Устная работа</vt:lpstr>
      <vt:lpstr>Дополните фразу:</vt:lpstr>
      <vt:lpstr>Какие выражения записаны? Найдите их значения. </vt:lpstr>
      <vt:lpstr>Какие выражения записаны? Упростите их. </vt:lpstr>
      <vt:lpstr>Слайд 7</vt:lpstr>
      <vt:lpstr>Используя таблицу, устно сформулируйте текст задачи.  </vt:lpstr>
      <vt:lpstr>Решение</vt:lpstr>
      <vt:lpstr>Решите задачи</vt:lpstr>
      <vt:lpstr>Клоун Чуча</vt:lpstr>
      <vt:lpstr>Итоги урока:</vt:lpstr>
      <vt:lpstr>Домашнее задание</vt:lpstr>
      <vt:lpstr>Слайд 14</vt:lpstr>
    </vt:vector>
  </TitlesOfParts>
  <Company>МБОУ Ваховская ОСШ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Хиндогина М.Г.</dc:creator>
  <cp:lastModifiedBy>Маша и Медведь)</cp:lastModifiedBy>
  <cp:revision>34</cp:revision>
  <dcterms:created xsi:type="dcterms:W3CDTF">2014-01-27T03:51:04Z</dcterms:created>
  <dcterms:modified xsi:type="dcterms:W3CDTF">2014-01-27T16:56:11Z</dcterms:modified>
  <cp:contentStatus/>
</cp:coreProperties>
</file>