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7"/>
  </p:notesMasterIdLst>
  <p:sldIdLst>
    <p:sldId id="281" r:id="rId2"/>
    <p:sldId id="304" r:id="rId3"/>
    <p:sldId id="282" r:id="rId4"/>
    <p:sldId id="307" r:id="rId5"/>
    <p:sldId id="258" r:id="rId6"/>
    <p:sldId id="285" r:id="rId7"/>
    <p:sldId id="257" r:id="rId8"/>
    <p:sldId id="287" r:id="rId9"/>
    <p:sldId id="259" r:id="rId10"/>
    <p:sldId id="288" r:id="rId11"/>
    <p:sldId id="260" r:id="rId12"/>
    <p:sldId id="289" r:id="rId13"/>
    <p:sldId id="266" r:id="rId14"/>
    <p:sldId id="290" r:id="rId15"/>
    <p:sldId id="272" r:id="rId16"/>
    <p:sldId id="292" r:id="rId17"/>
    <p:sldId id="267" r:id="rId18"/>
    <p:sldId id="291" r:id="rId19"/>
    <p:sldId id="268" r:id="rId20"/>
    <p:sldId id="301" r:id="rId21"/>
    <p:sldId id="275" r:id="rId22"/>
    <p:sldId id="293" r:id="rId23"/>
    <p:sldId id="269" r:id="rId24"/>
    <p:sldId id="294" r:id="rId25"/>
    <p:sldId id="270" r:id="rId26"/>
    <p:sldId id="296" r:id="rId27"/>
    <p:sldId id="276" r:id="rId28"/>
    <p:sldId id="295" r:id="rId29"/>
    <p:sldId id="277" r:id="rId30"/>
    <p:sldId id="297" r:id="rId31"/>
    <p:sldId id="273" r:id="rId32"/>
    <p:sldId id="298" r:id="rId33"/>
    <p:sldId id="271" r:id="rId34"/>
    <p:sldId id="299" r:id="rId35"/>
    <p:sldId id="261" r:id="rId36"/>
    <p:sldId id="300" r:id="rId37"/>
    <p:sldId id="306" r:id="rId38"/>
    <p:sldId id="263" r:id="rId39"/>
    <p:sldId id="278" r:id="rId40"/>
    <p:sldId id="265" r:id="rId41"/>
    <p:sldId id="284" r:id="rId42"/>
    <p:sldId id="279" r:id="rId43"/>
    <p:sldId id="283" r:id="rId44"/>
    <p:sldId id="309" r:id="rId45"/>
    <p:sldId id="305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66"/>
    <a:srgbClr val="00FF00"/>
    <a:srgbClr val="00C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9" d="100"/>
          <a:sy n="69" d="100"/>
        </p:scale>
        <p:origin x="-14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E643D6-DAC3-4174-A702-7F46FC1A17EF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36A539-5173-4DD4-B6FC-B38C2E5B2EB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Особо охраняемая территория ландшафтный</a:t>
            </a:r>
            <a:r>
              <a:rPr lang="ru-RU" baseline="0" dirty="0" smtClean="0"/>
              <a:t> заказник «Куединский» 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6A539-5173-4DD4-B6FC-B38C2E5B2EBC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6A539-5173-4DD4-B6FC-B38C2E5B2EBC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Сделать гиперссылку работа над ошибками?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6A539-5173-4DD4-B6FC-B38C2E5B2EBC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76;&#1088;&#1091;&#1078;&#1080;%20&#1089;&#1086;%20&#1089;&#1083;&#1086;&#1074;&#1086;&#1084;\&#1082;&#1086;&#1085;&#1082;&#1091;&#1088;&#1089;%20&#1076;&#1080;&#1076;&#1072;&#1082;&#1090;&#1080;&#1095;&#1077;&#1089;&#1082;&#1080;&#1093;%20&#1080;%20&#1084;&#1077;&#1090;&#1086;&#1076;&#1080;&#1095;&#1077;&#1089;&#1082;&#1080;&#1093;%20&#1089;&#1088;&#1077;&#1076;&#1089;&#1090;&#1074;%20&#1086;&#1073;&#1091;&#1095;&#1077;&#1085;&#1080;&#1103;%20&#1054;&#1096;&#1100;&#1103;%20&#1052;&#1077;&#1095;&#1082;&#1086;&#1074;&#1072;%20&#1058;.&#1060;\01-the_moment.mp3" TargetMode="Externa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22.jpeg"/><Relationship Id="rId4" Type="http://schemas.openxmlformats.org/officeDocument/2006/relationships/hyperlink" Target="//commons.wikimedia.org/wiki/File:The_Childrens_Museum_of_Indianapolis_-_Titano_accordion.jpg?uselang=ru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13" Type="http://schemas.openxmlformats.org/officeDocument/2006/relationships/image" Target="../media/image39.jpeg"/><Relationship Id="rId3" Type="http://schemas.openxmlformats.org/officeDocument/2006/relationships/image" Target="../media/image14.jpeg"/><Relationship Id="rId7" Type="http://schemas.openxmlformats.org/officeDocument/2006/relationships/hyperlink" Target="http://images.yandex.ru/yandsearch?source=wiz&amp;text=%D0%BC%D1%83%D0%BB%D1%8C%D1%82%D0%B3%D0%B5%D1%80%D0%BE%D0%B8%20%D0%B2%20%D0%BA%D0%B0%D1%80%D1%82%D0%B8%D0%BD%D0%BA%D0%B0%D1%85&amp;noreask=1&amp;img_url=http://img-fotki.yandex.ru/get/3110/tiger5000.0/0_43fc_932cd5d6_L&amp;pos=7&amp;rpt=simage&amp;lr=50&amp;nojs=1" TargetMode="External"/><Relationship Id="rId12" Type="http://schemas.openxmlformats.org/officeDocument/2006/relationships/image" Target="../media/image38.jpeg"/><Relationship Id="rId17" Type="http://schemas.openxmlformats.org/officeDocument/2006/relationships/image" Target="../media/image43.jpeg"/><Relationship Id="rId2" Type="http://schemas.openxmlformats.org/officeDocument/2006/relationships/slide" Target="slide4.xml"/><Relationship Id="rId16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11" Type="http://schemas.openxmlformats.org/officeDocument/2006/relationships/image" Target="../media/image37.jpeg"/><Relationship Id="rId5" Type="http://schemas.openxmlformats.org/officeDocument/2006/relationships/image" Target="../media/image32.jpeg"/><Relationship Id="rId15" Type="http://schemas.openxmlformats.org/officeDocument/2006/relationships/image" Target="../media/image41.jpeg"/><Relationship Id="rId10" Type="http://schemas.openxmlformats.org/officeDocument/2006/relationships/image" Target="../media/image36.jpeg"/><Relationship Id="rId4" Type="http://schemas.openxmlformats.org/officeDocument/2006/relationships/image" Target="../media/image31.jpeg"/><Relationship Id="rId9" Type="http://schemas.openxmlformats.org/officeDocument/2006/relationships/image" Target="../media/image35.jpeg"/><Relationship Id="rId1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5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/index.php?title=1927_%D0%B3%D0%BE%D0%B4_%D0%B2_%D0%BD%D0%B0%D1%83%D0%BA%D0%B5&amp;action=edit&amp;redlink=1" TargetMode="External"/><Relationship Id="rId5" Type="http://schemas.openxmlformats.org/officeDocument/2006/relationships/hyperlink" Target="http://ru.wikipedia.org/w/index.php?title=1895_%D0%B3%D0%BE%D0%B4_%D0%B2_%D0%BD%D0%B0%D1%83%D0%BA%D0%B5&amp;action=edit&amp;redlink=1" TargetMode="External"/><Relationship Id="rId4" Type="http://schemas.openxmlformats.org/officeDocument/2006/relationships/hyperlink" Target="http://ru.wikipedia.org/w/index.php?title=1888_%D0%B3%D0%BE%D0%B4_%D0%B2_%D0%BD%D0%B0%D1%83%D0%BA%D0%B5&amp;action=edit&amp;redlink=1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2.jpeg"/><Relationship Id="rId7" Type="http://schemas.openxmlformats.org/officeDocument/2006/relationships/image" Target="../media/image54.jpeg"/><Relationship Id="rId12" Type="http://schemas.openxmlformats.org/officeDocument/2006/relationships/image" Target="../media/image5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img_url=http://img.nr2.ru/pict/arts1/11/88/118817.jpg&amp;iorient=&amp;ih=&amp;icolor=&amp;site=&amp;text=%D0%BA%D0%B0%D1%80%D1%82%D0%B0%20%D1%80%D0%BE%D1%81%D1%81%D0%B8%D0%B8%20%D1%81%20%D0%BF%D0%B5%D1%80%D0%BC%D1%81%D0%BA%D0%B8%D0%BC%20%D0%BA%D1%80%D0%B0%D0%B5%D0%BC&amp;iw=&amp;wp=&amp;pos=25&amp;recent=&amp;type=&amp;isize=&amp;rpt=simage&amp;itype=&amp;nojs=1" TargetMode="External"/><Relationship Id="rId11" Type="http://schemas.openxmlformats.org/officeDocument/2006/relationships/hyperlink" Target="http://images.yandex.ru/yandsearch?img_url=http://baklanovka.ucoz.ru/_nw/1/09928.png&amp;iorient=&amp;ih=&amp;icolor=&amp;site=&amp;text=%D1%82%D0%B5%D1%80%D1%80%D0%B8%D1%82%D0%BE%D1%80%D0%B8%D1%8F%20%D1%80%D0%BE%D1%81%D1%81%D0%B8%D0%B8&amp;iw=&amp;wp=&amp;pos=3&amp;recent=&amp;type=&amp;isize=&amp;rpt=simage&amp;itype=&amp;nojs=1" TargetMode="External"/><Relationship Id="rId5" Type="http://schemas.openxmlformats.org/officeDocument/2006/relationships/image" Target="../media/image53.jpeg"/><Relationship Id="rId10" Type="http://schemas.openxmlformats.org/officeDocument/2006/relationships/image" Target="../media/image56.jpeg"/><Relationship Id="rId4" Type="http://schemas.openxmlformats.org/officeDocument/2006/relationships/hyperlink" Target="http://images.yandex.ru/yandsearch?img_url=http://www.priroda.samregion.ru/external/ecology/photos/c_10021/9860.gif&amp;iorient=&amp;ih=&amp;icolor=&amp;site=&amp;text=%D0%BA%D0%B0%D1%80%D1%82%D0%B0%20%D1%80%D0%BE%D1%81%D1%81%D0%B8%D0%B8%20%D1%81%20%D0%BF%D0%B5%D1%80%D0%BC%D1%81%D0%BA%D0%B8%D0%BC%20%D0%BA%D1%80%D0%B0%D0%B5%D0%BC&amp;iw=&amp;wp=&amp;pos=3&amp;recent=&amp;type=&amp;isize=&amp;rpt=simage&amp;itype=&amp;nojs=1" TargetMode="External"/><Relationship Id="rId9" Type="http://schemas.openxmlformats.org/officeDocument/2006/relationships/hyperlink" Target="http://images.yandex.ru/yandsearch?img_url=http://travelel.ru/wp-content/uploads/2011/05/russia-map-1.jpg&amp;iorient=&amp;ih=&amp;icolor=&amp;site=&amp;text=%D0%BA%D0%B0%D1%80%D1%82%D0%B0%20%D1%80%D0%BE%D1%81%D1%81%D0%B8%D0%B8%20&amp;iw=&amp;wp=&amp;pos=3&amp;recent=&amp;type=&amp;isize=&amp;rpt=simage&amp;itype=&amp;nojs=1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img_url=http://wiki.iteach.ru/images/0/0a/63362252_20060208020329_1.jpg&amp;iorient=&amp;icolor=&amp;site=&amp;text=%D0%BA%D1%83%D0%B2%D1%88%D0%B8%D0%BD%D0%BA%D0%B0%20%D1%87%D0%B8%D1%81%D1%82%D0%BE%20%D0%B1%D0%B5%D0%BB%D0%B0%D1%8F%20%D1%84%D0%BE%D1%82%D0%BE&amp;wp=&amp;pos=0&amp;isize=&amp;type=&amp;recent=&amp;rpt=simage&amp;itype=&amp;nojs=1" TargetMode="External"/><Relationship Id="rId13" Type="http://schemas.openxmlformats.org/officeDocument/2006/relationships/image" Target="../media/image62.jpeg"/><Relationship Id="rId18" Type="http://schemas.openxmlformats.org/officeDocument/2006/relationships/hyperlink" Target="http://images.yandex.ru/yandsearch?img_url=http://www.artgarden.ru/images/encyclopaedia/Acer_platanoides3.jpg&amp;iorient=&amp;icolor=&amp;site=&amp;text=%D0%BA%D0%BB%D0%B5%D0%BD%20%D0%BE%D1%81%D1%82%D1%80%D0%BE%D0%BB%D0%B8%D1%81%D1%82%D0%BD%D1%8B%D0%B9%20%D1%84%D0%BE%D1%82%D0%BE&amp;wp=&amp;pos=12&amp;isize=&amp;type=&amp;recent=&amp;rpt=simage&amp;itype=&amp;nojs=1" TargetMode="External"/><Relationship Id="rId3" Type="http://schemas.openxmlformats.org/officeDocument/2006/relationships/slide" Target="slide4.xml"/><Relationship Id="rId7" Type="http://schemas.openxmlformats.org/officeDocument/2006/relationships/image" Target="../media/image59.jpeg"/><Relationship Id="rId12" Type="http://schemas.openxmlformats.org/officeDocument/2006/relationships/hyperlink" Target="http://images.yandex.ru/yandsearch?img_url=http://survinat.ru/wp-content/uploads/2011-04-01/rod_daphne_l_-_volchnik_1.jpg&amp;iorient=&amp;icolor=&amp;site=&amp;text=%D0%B2%D0%BE%D0%BB%D1%87%D1%8C%D0%B5%20%D0%BB%D1%8B%D0%BA%D0%BE%20%D1%84%D0%BE%D1%82%D0%BE&amp;wp=&amp;pos=6&amp;isize=&amp;type=&amp;recent=&amp;rpt=simage&amp;itype=&amp;nojs=1" TargetMode="External"/><Relationship Id="rId17" Type="http://schemas.openxmlformats.org/officeDocument/2006/relationships/image" Target="../media/image64.jpeg"/><Relationship Id="rId2" Type="http://schemas.openxmlformats.org/officeDocument/2006/relationships/notesSlide" Target="../notesSlides/notesSlide1.xml"/><Relationship Id="rId16" Type="http://schemas.openxmlformats.org/officeDocument/2006/relationships/hyperlink" Target="http://images.yandex.ru/yandsearch?img_url=http://www.health.yoread.ru/images/news/400.jpg&amp;iorient=&amp;icolor=&amp;site=&amp;text=%D1%82%D0%BE%D0%BB%D0%BE%D0%BA%D0%BD%D1%8F%D0%BD%D0%BA%D0%B0%20%D1%84%D0%BE%D1%82%D0%BE&amp;wp=&amp;pos=9&amp;isize=&amp;type=&amp;recent=&amp;rpt=simage&amp;itype=&amp;nojs=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img_url=http://www.vashsad.ua/i/encyclopedia/75_60/jIO7PoPX.jpg&amp;iorient=&amp;icolor=&amp;site=&amp;text=%D0%BA%D1%83%D0%B1%D1%8B%D1%88%D0%BA%D0%B0%20%D0%B6%D0%B5%D0%BB%D1%82%D0%B0%D1%8F%20%D1%84%D0%BE%D1%82%D0%BE&amp;wp=&amp;pos=0&amp;isize=&amp;type=&amp;recent=&amp;rpt=simage&amp;itype=&amp;nojs=1" TargetMode="External"/><Relationship Id="rId11" Type="http://schemas.openxmlformats.org/officeDocument/2006/relationships/image" Target="../media/image61.jpeg"/><Relationship Id="rId5" Type="http://schemas.openxmlformats.org/officeDocument/2006/relationships/image" Target="../media/image58.jpeg"/><Relationship Id="rId15" Type="http://schemas.openxmlformats.org/officeDocument/2006/relationships/image" Target="../media/image63.jpeg"/><Relationship Id="rId10" Type="http://schemas.openxmlformats.org/officeDocument/2006/relationships/hyperlink" Target="http://images.yandex.ru/yandsearch?img_url=http://flower.onego.ru/other/enc_6803.jpg&amp;iorient=&amp;icolor=&amp;site=&amp;text=%D0%BF%D1%80%D0%BE%D1%81%D1%82%D1%80%D0%B5%D0%BB%20%D1%80%D0%B0%D1%81%D0%BA%D1%80%D1%8B%D1%82%D1%8B%D0%B9%20%D1%84%D0%BE%D1%82%D0%BE&amp;wp=&amp;pos=7&amp;isize=&amp;type=&amp;recent=&amp;rpt=simage&amp;itype=&amp;nojs=1" TargetMode="External"/><Relationship Id="rId19" Type="http://schemas.openxmlformats.org/officeDocument/2006/relationships/image" Target="../media/image65.jpeg"/><Relationship Id="rId4" Type="http://schemas.openxmlformats.org/officeDocument/2006/relationships/hyperlink" Target="http://perm.bezformata.ru/word/kuedinskij/246114/" TargetMode="External"/><Relationship Id="rId9" Type="http://schemas.openxmlformats.org/officeDocument/2006/relationships/image" Target="../media/image60.jpeg"/><Relationship Id="rId14" Type="http://schemas.openxmlformats.org/officeDocument/2006/relationships/hyperlink" Target="http://images.yandex.ru/yandsearch?img_url=http://www.yavsadu.ru/uplfile/catalog_item/larix_sibirica_shishki_4.jpg&amp;iorient=&amp;icolor=&amp;site=&amp;text=%D0%BB%D0%B8%D1%81%D1%82%D0%B2%D0%B5%D0%BD%D0%BD%D0%B8%D1%86%D0%B0%20%D1%81%D1%83%D0%BA%D0%B0%D1%87%D0%B5%D0%B2%D0%B0%20%D1%84%D0%BE%D1%82%D0%BE&amp;wp=&amp;pos=6&amp;isize=&amp;type=&amp;recent=&amp;rpt=simage&amp;itype=&amp;nojs=1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img_url=http://1.bp.blogspot.com/_5mCp4_YGMMI/SL4c95Ttf-I/AAAAAAAABjk/RnAaXYWqEYk/S269/naehmaschine2bf1.jpg&amp;iorient=&amp;icolor=&amp;site=&amp;text=%D0%BA%D0%B0%D1%80%D1%82%D0%B8%D0%BD%D0%BA%D0%B0%20%20%D0%BF%D1%80%D0%BE%D1%84%D0%B5%D1%81%D1%81%D0%B8%D1%8F&amp;wp=&amp;pos=1&amp;isize=&amp;type=&amp;recent=&amp;rpt=simage&amp;itype=&amp;nojs=1" TargetMode="External"/><Relationship Id="rId13" Type="http://schemas.openxmlformats.org/officeDocument/2006/relationships/image" Target="../media/image70.jpeg"/><Relationship Id="rId18" Type="http://schemas.openxmlformats.org/officeDocument/2006/relationships/image" Target="../media/image73.jpeg"/><Relationship Id="rId3" Type="http://schemas.openxmlformats.org/officeDocument/2006/relationships/image" Target="../media/image2.jpeg"/><Relationship Id="rId21" Type="http://schemas.openxmlformats.org/officeDocument/2006/relationships/image" Target="../media/image76.jpeg"/><Relationship Id="rId7" Type="http://schemas.openxmlformats.org/officeDocument/2006/relationships/image" Target="../media/image67.jpeg"/><Relationship Id="rId12" Type="http://schemas.openxmlformats.org/officeDocument/2006/relationships/hyperlink" Target="http://images.yandex.ru/yandsearch?img_url=http://900igr.net/data/chelovek/Professii-02.files/0009-015-Professii-02.png&amp;iorient=&amp;icolor=&amp;site=&amp;text=%D0%BA%D0%B0%D1%80%D1%82%D0%B8%D0%BD%D0%BA%D0%B0%20%20%D0%BF%D1%80%D0%BE%D1%84%D0%B5%D1%81%D1%81%D0%B8%D1%8F&amp;wp=&amp;pos=5&amp;isize=&amp;type=&amp;recent=&amp;rpt=simage&amp;itype=&amp;nojs=1" TargetMode="External"/><Relationship Id="rId17" Type="http://schemas.openxmlformats.org/officeDocument/2006/relationships/image" Target="../media/image72.jpeg"/><Relationship Id="rId2" Type="http://schemas.openxmlformats.org/officeDocument/2006/relationships/notesSlide" Target="../notesSlides/notesSlide2.xml"/><Relationship Id="rId16" Type="http://schemas.openxmlformats.org/officeDocument/2006/relationships/hyperlink" Target="http://images.yandex.ru/yandsearch?img_url=http://img0.liveinternet.ru/images/foto/c/0/apps/3/346/3346532_professii_1.jpg&amp;iorient=&amp;icolor=&amp;site=&amp;text=%D0%BA%D0%B0%D1%80%D1%82%D0%B8%D0%BD%D0%BA%D0%B0%20%20%D0%BF%D1%80%D0%BE%D1%84%D0%B5%D1%81%D1%81%D0%B8%D1%8F&amp;wp=&amp;pos=19&amp;isize=&amp;type=&amp;recent=&amp;rpt=simage&amp;itype=&amp;nojs=1" TargetMode="External"/><Relationship Id="rId20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img_url=http://www.skidkaest.ru/upload/images/offers/10385/1282649451b(1).jpg&amp;iorient=&amp;icolor=&amp;site=&amp;text=%D0%BA%D0%B0%D1%80%D1%82%D0%B8%D0%BD%D0%BA%D0%B0%20%20%D0%BA%D0%BE%D0%BB%D0%BB%D0%B5%D0%BA%D1%82%D0%B8%D0%B2&amp;wp=&amp;pos=14&amp;isize=&amp;type=&amp;recent=&amp;rpt=simage&amp;itype=&amp;nojs=1" TargetMode="External"/><Relationship Id="rId11" Type="http://schemas.openxmlformats.org/officeDocument/2006/relationships/image" Target="../media/image69.jpeg"/><Relationship Id="rId24" Type="http://schemas.openxmlformats.org/officeDocument/2006/relationships/image" Target="../media/image79.jpeg"/><Relationship Id="rId5" Type="http://schemas.openxmlformats.org/officeDocument/2006/relationships/image" Target="../media/image66.jpeg"/><Relationship Id="rId15" Type="http://schemas.openxmlformats.org/officeDocument/2006/relationships/image" Target="../media/image71.jpeg"/><Relationship Id="rId23" Type="http://schemas.openxmlformats.org/officeDocument/2006/relationships/image" Target="../media/image78.jpeg"/><Relationship Id="rId10" Type="http://schemas.openxmlformats.org/officeDocument/2006/relationships/hyperlink" Target="http://images.yandex.ru/yandsearch?img_url=http://900igr.net/datai/chelovek/Professii-5.files/0005-005-Konditer.png&amp;iorient=&amp;icolor=&amp;site=&amp;text=%D0%BA%D0%B0%D1%80%D1%82%D0%B8%D0%BD%D0%BA%D0%B0%20%20%D0%BF%D1%80%D0%BE%D1%84%D0%B5%D1%81%D1%81%D0%B8%D1%8F&amp;wp=&amp;pos=4&amp;isize=&amp;type=&amp;recent=&amp;rpt=simage&amp;itype=&amp;nojs=1" TargetMode="External"/><Relationship Id="rId19" Type="http://schemas.openxmlformats.org/officeDocument/2006/relationships/image" Target="../media/image74.jpeg"/><Relationship Id="rId4" Type="http://schemas.openxmlformats.org/officeDocument/2006/relationships/hyperlink" Target="http://images.yandex.ru/yandsearch?img_url=http://activerain.com/image_store/uploads/2/0/2/6/2/ar122971674726202.jpg&amp;iorient=&amp;icolor=&amp;site=&amp;text=%D0%BA%D0%B0%D1%80%D1%82%D0%B8%D0%BD%D0%BA%D0%B0%20%20%D0%BA%D0%BE%D0%BB%D0%BB%D0%B5%D0%BA%D1%82%D0%B8%D0%B2&amp;wp=&amp;pos=20&amp;isize=&amp;type=&amp;recent=&amp;rpt=simage&amp;itype=&amp;nojs=1" TargetMode="External"/><Relationship Id="rId9" Type="http://schemas.openxmlformats.org/officeDocument/2006/relationships/image" Target="../media/image68.jpeg"/><Relationship Id="rId14" Type="http://schemas.openxmlformats.org/officeDocument/2006/relationships/hyperlink" Target="http://images.yandex.ru/yandsearch?img_url=http://900igr.net/datas/chelovek/Professii-01.files/0010-010-Professii-01.jpg&amp;iorient=&amp;icolor=&amp;site=&amp;text=%D0%BA%D0%B0%D1%80%D1%82%D0%B8%D0%BD%D0%BA%D0%B0%20%20%D0%BF%D1%80%D0%BE%D1%84%D0%B5%D1%81%D1%81%D0%B8%D1%8F&amp;wp=&amp;pos=26&amp;isize=&amp;type=&amp;recent=&amp;rpt=simage&amp;itype=&amp;nojs=1" TargetMode="External"/><Relationship Id="rId22" Type="http://schemas.openxmlformats.org/officeDocument/2006/relationships/image" Target="../media/image7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76;&#1088;&#1091;&#1078;&#1080;%20&#1089;&#1086;%20&#1089;&#1083;&#1086;&#1074;&#1086;&#1084;\&#1082;&#1086;&#1085;&#1082;&#1091;&#1088;&#1089;%20&#1076;&#1080;&#1076;&#1072;&#1082;&#1090;&#1080;&#1095;&#1077;&#1089;&#1082;&#1080;&#1093;%20&#1080;%20&#1084;&#1077;&#1090;&#1086;&#1076;&#1080;&#1095;&#1077;&#1089;&#1082;&#1080;&#1093;%20&#1089;&#1088;&#1077;&#1076;&#1089;&#1090;&#1074;%20&#1086;&#1073;&#1091;&#1095;&#1077;&#1085;&#1080;&#1103;%20&#1054;&#1096;&#1100;&#1103;%20&#1052;&#1077;&#1095;&#1082;&#1086;&#1074;&#1072;%20&#1058;.&#1060;\&#1042;&#1080;&#1074;&#1072;&#1083;&#1100;&#1076;&#1080;%20-%20&#1054;&#1089;&#1077;&#1085;&#1100;.mp3" TargetMode="External"/><Relationship Id="rId6" Type="http://schemas.openxmlformats.org/officeDocument/2006/relationships/image" Target="../media/image86.png"/><Relationship Id="rId5" Type="http://schemas.openxmlformats.org/officeDocument/2006/relationships/image" Target="../media/image85.jpeg"/><Relationship Id="rId4" Type="http://schemas.openxmlformats.org/officeDocument/2006/relationships/image" Target="../media/image1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jpeg"/><Relationship Id="rId5" Type="http://schemas.openxmlformats.org/officeDocument/2006/relationships/image" Target="../media/image100.jpeg"/><Relationship Id="rId4" Type="http://schemas.openxmlformats.org/officeDocument/2006/relationships/image" Target="../media/image9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" Target="slide44.xml"/><Relationship Id="rId3" Type="http://schemas.openxmlformats.org/officeDocument/2006/relationships/image" Target="../media/image106.jpeg"/><Relationship Id="rId7" Type="http://schemas.openxmlformats.org/officeDocument/2006/relationships/slide" Target="slide4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0.xml"/><Relationship Id="rId5" Type="http://schemas.openxmlformats.org/officeDocument/2006/relationships/slide" Target="slide38.xml"/><Relationship Id="rId4" Type="http://schemas.openxmlformats.org/officeDocument/2006/relationships/image" Target="../media/image10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8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13" Type="http://schemas.openxmlformats.org/officeDocument/2006/relationships/slide" Target="slide29.xml"/><Relationship Id="rId3" Type="http://schemas.openxmlformats.org/officeDocument/2006/relationships/image" Target="../media/image3.png"/><Relationship Id="rId7" Type="http://schemas.openxmlformats.org/officeDocument/2006/relationships/slide" Target="slide15.xml"/><Relationship Id="rId12" Type="http://schemas.openxmlformats.org/officeDocument/2006/relationships/slide" Target="slide25.xml"/><Relationship Id="rId2" Type="http://schemas.openxmlformats.org/officeDocument/2006/relationships/image" Target="../media/image2.jpeg"/><Relationship Id="rId16" Type="http://schemas.openxmlformats.org/officeDocument/2006/relationships/slide" Target="slide3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11" Type="http://schemas.openxmlformats.org/officeDocument/2006/relationships/slide" Target="slide23.xml"/><Relationship Id="rId5" Type="http://schemas.openxmlformats.org/officeDocument/2006/relationships/slide" Target="slide9.xml"/><Relationship Id="rId15" Type="http://schemas.openxmlformats.org/officeDocument/2006/relationships/slide" Target="slide33.xml"/><Relationship Id="rId10" Type="http://schemas.openxmlformats.org/officeDocument/2006/relationships/slide" Target="slide21.xml"/><Relationship Id="rId4" Type="http://schemas.openxmlformats.org/officeDocument/2006/relationships/slide" Target="slide5.xml"/><Relationship Id="rId9" Type="http://schemas.openxmlformats.org/officeDocument/2006/relationships/slide" Target="slide19.xml"/><Relationship Id="rId14" Type="http://schemas.openxmlformats.org/officeDocument/2006/relationships/slide" Target="slide3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0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hyperlink" Target="http://img-fotki.yandex.ru/get/5904/valenta-mog.ba/0_675b5_b9c922b6_L.jpg" TargetMode="External"/><Relationship Id="rId3" Type="http://schemas.openxmlformats.org/officeDocument/2006/relationships/slide" Target="slide37.xml"/><Relationship Id="rId7" Type="http://schemas.openxmlformats.org/officeDocument/2006/relationships/image" Target="../media/image1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img1.liveinternet.ru/images/attach/c/2/73/115/73115209_3857612_I1.png" TargetMode="External"/><Relationship Id="rId11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hyperlink" Target="http://img-fotki.yandex.ru/get/5604/valenta-mog.ba/0_675c3_ccd54f33_L.jpg" TargetMode="External"/><Relationship Id="rId4" Type="http://schemas.openxmlformats.org/officeDocument/2006/relationships/hyperlink" Target="http://img-fotki.yandex.ru/get/5303/milkamilkina.1b5/0_9e909_8fce1a8_XL.jpg" TargetMode="External"/><Relationship Id="rId9" Type="http://schemas.openxmlformats.org/officeDocument/2006/relationships/image" Target="../media/image11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hyperlink" Target="http://slovonline.ru/" TargetMode="External"/><Relationship Id="rId3" Type="http://schemas.openxmlformats.org/officeDocument/2006/relationships/hyperlink" Target="http://1001facts.info/" TargetMode="External"/><Relationship Id="rId7" Type="http://schemas.openxmlformats.org/officeDocument/2006/relationships/hyperlink" Target="http://www.wisdoms.ru/47.html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i-fact.narod.ru/russia.html-&#1080;&#1085;&#1090;&#1077;&#1088;&#1077;&#1089;&#1085;&#1086;&#1077;" TargetMode="External"/><Relationship Id="rId5" Type="http://schemas.openxmlformats.org/officeDocument/2006/relationships/hyperlink" Target="http://womans-week.ru/index.php/dom-kategory/122-istoriya-vozniknoveniya-divana" TargetMode="External"/><Relationship Id="rId4" Type="http://schemas.openxmlformats.org/officeDocument/2006/relationships/hyperlink" Target="http://1001facts.info/interesnye-fakty-o-lune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hyperlink" Target="http://www.lingvotech.com/prichastie" TargetMode="External"/><Relationship Id="rId18" Type="http://schemas.openxmlformats.org/officeDocument/2006/relationships/image" Target="../media/image12.jpeg"/><Relationship Id="rId3" Type="http://schemas.openxmlformats.org/officeDocument/2006/relationships/hyperlink" Target="http://img-fotki.yandex.ru/get/5805/milkamilkina.1b5/0_9e90d_f694d529_XL.jpg" TargetMode="External"/><Relationship Id="rId7" Type="http://schemas.openxmlformats.org/officeDocument/2006/relationships/hyperlink" Target="http://img-fotki.yandex.ru/get/5604/valenta-mog.ba/0_675c3_ccd54f33_L.jpg" TargetMode="External"/><Relationship Id="rId12" Type="http://schemas.openxmlformats.org/officeDocument/2006/relationships/hyperlink" Target="http://www.lingvotech.com/verbis" TargetMode="External"/><Relationship Id="rId17" Type="http://schemas.openxmlformats.org/officeDocument/2006/relationships/hyperlink" Target="http://www.lingvotech.com/mezhdometiye" TargetMode="External"/><Relationship Id="rId2" Type="http://schemas.openxmlformats.org/officeDocument/2006/relationships/slide" Target="slide4.xml"/><Relationship Id="rId16" Type="http://schemas.openxmlformats.org/officeDocument/2006/relationships/hyperlink" Target="http://www.lingvotech.com/soyuz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hyperlink" Target="http://www.lingvotech.com/promomina" TargetMode="External"/><Relationship Id="rId5" Type="http://schemas.openxmlformats.org/officeDocument/2006/relationships/hyperlink" Target="http://img-fotki.yandex.ru/get/5303/milkamilkina.1b5/0_9e909_8fce1a8_XL.jpg" TargetMode="External"/><Relationship Id="rId15" Type="http://schemas.openxmlformats.org/officeDocument/2006/relationships/hyperlink" Target="http://www.lingvotech.com/predlog" TargetMode="External"/><Relationship Id="rId10" Type="http://schemas.openxmlformats.org/officeDocument/2006/relationships/image" Target="../media/image11.png"/><Relationship Id="rId4" Type="http://schemas.openxmlformats.org/officeDocument/2006/relationships/image" Target="../media/image8.png"/><Relationship Id="rId9" Type="http://schemas.openxmlformats.org/officeDocument/2006/relationships/hyperlink" Target="http://img-fotki.yandex.ru/get/5904/valenta-mog.ba/0_675b5_b9c922b6_L.jpg" TargetMode="External"/><Relationship Id="rId14" Type="http://schemas.openxmlformats.org/officeDocument/2006/relationships/hyperlink" Target="http://www.lingvotech.com/adverb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5.jpeg"/><Relationship Id="rId7" Type="http://schemas.openxmlformats.org/officeDocument/2006/relationships/hyperlink" Target="http://images.yandex.ru/yandsearch?source=psearch&amp;text=%D1%82%D1%80%D1%83%D0%B6%D0%B5%D0%BD%D0%B8%D0%BA%20%D1%82%D1%8B%D0%BB%D0%B0&amp;noreask=1&amp;img_url=http://img-fotki.yandex.ru/get/0/beleberdin.3/0_27c_93201df5_S&amp;pos=14&amp;rpt=simage&amp;lr=50&amp;nojs=1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hyperlink" Target="http://images.yandex.ru/yandsearch?source=psearch&amp;text=%D1%82%D1%80%D1%83%D0%B6%D0%B5%D0%BD%D0%B8%D0%BA%20%D1%82%D1%8B%D0%BB%D0%B0&amp;noreask=1&amp;img_url=http://www.kchetverg.ru/wp-content/uploads/2010/05/1911-1.jpg&amp;pos=0&amp;rpt=simage&amp;lr=50&amp;nojs=1" TargetMode="Externa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1\Рабочий стол\для презентации\Школьные фоны\Новая папка (2)\1 фон (26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8786874" cy="653839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285984" y="414338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/>
              <a:t>Пособие для изучения словарных слов на  уроках  русского языка в 6 классе</a:t>
            </a:r>
          </a:p>
          <a:p>
            <a:pPr algn="ctr"/>
            <a:r>
              <a:rPr lang="ru-RU" b="1" dirty="0" smtClean="0"/>
              <a:t> по УМК под редакцией  В.В. Бабайцевой.</a:t>
            </a:r>
          </a:p>
          <a:p>
            <a:endParaRPr lang="ru-RU" b="1" dirty="0" smtClean="0"/>
          </a:p>
          <a:p>
            <a:pPr algn="ctr"/>
            <a:r>
              <a:rPr lang="ru-RU" b="1" dirty="0" smtClean="0"/>
              <a:t>Автор презентации </a:t>
            </a:r>
          </a:p>
          <a:p>
            <a:pPr algn="ctr"/>
            <a:r>
              <a:rPr lang="ru-RU" b="1" dirty="0" smtClean="0"/>
              <a:t>учитель русского языка и литературы </a:t>
            </a:r>
          </a:p>
          <a:p>
            <a:pPr algn="ctr"/>
            <a:r>
              <a:rPr lang="ru-RU" b="1" dirty="0" smtClean="0"/>
              <a:t>МБОУ «Ошьинская СОШ-БШ» </a:t>
            </a:r>
          </a:p>
          <a:p>
            <a:pPr algn="ctr"/>
            <a:r>
              <a:rPr lang="ru-RU" b="1" dirty="0" smtClean="0"/>
              <a:t>Мечкова Татьяна Федоровна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28860" y="1214422"/>
            <a:ext cx="4623382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7030A0"/>
                </a:solidFill>
                <a:latin typeface="Century" pitchFamily="18" charset="0"/>
              </a:rPr>
              <a:t> Дружи </a:t>
            </a:r>
          </a:p>
          <a:p>
            <a:r>
              <a:rPr lang="ru-RU" sz="7200" b="1" dirty="0" smtClean="0">
                <a:solidFill>
                  <a:srgbClr val="7030A0"/>
                </a:solidFill>
                <a:latin typeface="Century" pitchFamily="18" charset="0"/>
              </a:rPr>
              <a:t>со словом </a:t>
            </a:r>
            <a:endParaRPr lang="ru-RU" sz="72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-14290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hlinkClick r:id="rId2" action="ppaction://hlinksldjump"/>
              </a:rPr>
              <a:t>Прояви творчество!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1027" name="Picture 3" descr="C:\Documents and Settings\1\Рабочий стол\для презентации\творчество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358082" y="142852"/>
            <a:ext cx="1653552" cy="200026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785794"/>
            <a:ext cx="878687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2400" b="1" dirty="0" smtClean="0"/>
              <a:t>Составь 3 словосочетания со словом  ТРУЖЕНИК;</a:t>
            </a:r>
          </a:p>
          <a:p>
            <a:pPr algn="just">
              <a:buFont typeface="Arial" pitchFamily="34" charset="0"/>
              <a:buChar char="•"/>
            </a:pPr>
            <a:endParaRPr lang="ru-RU" sz="2400" b="1" dirty="0" smtClean="0"/>
          </a:p>
          <a:p>
            <a:pPr algn="just">
              <a:buFont typeface="Arial" pitchFamily="34" charset="0"/>
              <a:buChar char="•"/>
            </a:pPr>
            <a:r>
              <a:rPr lang="ru-RU" sz="2400" b="1" dirty="0" smtClean="0"/>
              <a:t>Составь предложение со словом  ТРУЖЕНИК;</a:t>
            </a:r>
          </a:p>
          <a:p>
            <a:pPr algn="just">
              <a:buFont typeface="Arial" pitchFamily="34" charset="0"/>
              <a:buChar char="•"/>
            </a:pPr>
            <a:endParaRPr lang="ru-RU" sz="2400" b="1" dirty="0" smtClean="0"/>
          </a:p>
          <a:p>
            <a:pPr algn="just">
              <a:buFont typeface="Arial" pitchFamily="34" charset="0"/>
              <a:buChar char="•"/>
            </a:pPr>
            <a:r>
              <a:rPr lang="ru-RU" sz="2400" b="1" dirty="0" smtClean="0"/>
              <a:t>Выпиши из словаря  однокоренные слова к словам ТРУД, ТРУЖЕНИК;</a:t>
            </a:r>
          </a:p>
          <a:p>
            <a:pPr algn="just">
              <a:buFont typeface="Arial" pitchFamily="34" charset="0"/>
              <a:buChar char="•"/>
            </a:pPr>
            <a:endParaRPr lang="ru-RU" sz="2400" b="1" dirty="0" smtClean="0"/>
          </a:p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Подбери синонимы и  антонимы к слову ТРУЖЕНИК</a:t>
            </a:r>
            <a:r>
              <a:rPr lang="ru-RU" sz="2400" b="1" i="1" dirty="0" smtClean="0"/>
              <a:t>. </a:t>
            </a:r>
          </a:p>
          <a:p>
            <a:endParaRPr lang="ru-RU" sz="2400" b="1" i="1" dirty="0" smtClean="0"/>
          </a:p>
          <a:p>
            <a:pPr algn="just">
              <a:buFont typeface="Arial" pitchFamily="34" charset="0"/>
              <a:buChar char="•"/>
            </a:pPr>
            <a:r>
              <a:rPr lang="ru-RU" sz="2400" b="1" dirty="0" smtClean="0"/>
              <a:t> Закончи предложение: </a:t>
            </a:r>
          </a:p>
          <a:p>
            <a:pPr algn="just"/>
            <a:r>
              <a:rPr lang="ru-RU" sz="2400" b="1" i="1" dirty="0" smtClean="0"/>
              <a:t>ТРУЖЕНИКИ СЕЛА ЗАКОНЧИЛИ СЕВ:…..</a:t>
            </a:r>
          </a:p>
          <a:p>
            <a:pPr algn="just"/>
            <a:endParaRPr lang="ru-RU" sz="2400" b="1" dirty="0" smtClean="0"/>
          </a:p>
          <a:p>
            <a:pPr algn="ctr"/>
            <a:r>
              <a:rPr lang="ru-RU" sz="2400" b="1" u="sng" dirty="0" smtClean="0">
                <a:solidFill>
                  <a:srgbClr val="FF0000"/>
                </a:solidFill>
              </a:rPr>
              <a:t>Домашнее задание: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b="1" dirty="0" smtClean="0"/>
              <a:t>Подобрать пословицы, поговорки со словом ТРУД. 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b="1" dirty="0" smtClean="0"/>
              <a:t> Проведи мини – исследование «Труженики тыла нашего </a:t>
            </a:r>
          </a:p>
          <a:p>
            <a:pPr algn="just"/>
            <a:r>
              <a:rPr lang="ru-RU" sz="2400" b="1" dirty="0" smtClean="0"/>
              <a:t>села» и напиши небольшой рассказ об одном из них.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686800" cy="1143000"/>
          </a:xfrm>
        </p:spPr>
        <p:txBody>
          <a:bodyPr>
            <a:normAutofit/>
          </a:bodyPr>
          <a:lstStyle/>
          <a:p>
            <a:r>
              <a:rPr lang="ru-RU" sz="4800" b="1" dirty="0" err="1" smtClean="0"/>
              <a:t>Д</a:t>
            </a:r>
            <a:r>
              <a:rPr lang="ru-RU" sz="4800" b="1" u="sng" dirty="0" err="1" smtClean="0">
                <a:solidFill>
                  <a:srgbClr val="C00000"/>
                </a:solidFill>
              </a:rPr>
              <a:t>о</a:t>
            </a:r>
            <a:r>
              <a:rPr lang="ru-RU" sz="4800" b="1" dirty="0" err="1" smtClean="0"/>
              <a:t>сто´</a:t>
            </a:r>
            <a:r>
              <a:rPr lang="ru-RU" sz="4800" b="1" u="sng" dirty="0" err="1" smtClean="0">
                <a:solidFill>
                  <a:srgbClr val="C00000"/>
                </a:solidFill>
              </a:rPr>
              <a:t>и</a:t>
            </a:r>
            <a:r>
              <a:rPr lang="ru-RU" sz="4800" b="1" dirty="0" err="1" smtClean="0"/>
              <a:t>нство</a:t>
            </a:r>
            <a:r>
              <a:rPr lang="ru-RU" sz="4800" b="1" dirty="0" smtClean="0"/>
              <a:t>         </a:t>
            </a:r>
            <a:r>
              <a:rPr lang="ru-RU" sz="4800" b="1" u="sng" dirty="0" err="1" smtClean="0">
                <a:solidFill>
                  <a:srgbClr val="C00000"/>
                </a:solidFill>
              </a:rPr>
              <a:t>Акк</a:t>
            </a:r>
            <a:r>
              <a:rPr lang="ru-RU" sz="4800" b="1" dirty="0" err="1" smtClean="0"/>
              <a:t>о</a:t>
            </a:r>
            <a:r>
              <a:rPr lang="el-GR" sz="4800" b="1" dirty="0" smtClean="0"/>
              <a:t>΄</a:t>
            </a:r>
            <a:r>
              <a:rPr lang="ru-RU" sz="4800" b="1" dirty="0" err="1" smtClean="0"/>
              <a:t>рд</a:t>
            </a:r>
            <a:r>
              <a:rPr lang="ru-RU" sz="4800" b="1" dirty="0" smtClean="0"/>
              <a:t> </a:t>
            </a:r>
            <a:endParaRPr lang="ru-RU" sz="4800" b="1" dirty="0"/>
          </a:p>
        </p:txBody>
      </p:sp>
      <p:pic>
        <p:nvPicPr>
          <p:cNvPr id="2050" name="Picture 2" descr="C:\Documents and Settings\1\Рабочий стол\для презентации\NCAQOB1KBCAD733PCCA3RXFJECAYKBP2KCAGOFZVFCATYY495CAWA53BCCAE9YZ4VCA24Y52XCAI9EIF8CAN2NCD1CAY36JNOCA2HAR6UCATF2CHBCAYGSGNOCASWW6S0CAK2JK08CABXEH03CA177KNGCADS1T4Z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429256" y="1000108"/>
            <a:ext cx="2857500" cy="1143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714876" y="2000240"/>
            <a:ext cx="42862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Сочетание нескольких музыкальных звуков различной высоты, воспринимаемых как звуковое единство. </a:t>
            </a:r>
          </a:p>
          <a:p>
            <a:pPr algn="just"/>
            <a:r>
              <a:rPr lang="ru-RU" sz="2000" b="1" dirty="0" smtClean="0"/>
              <a:t>Заимствовано из французского языка. </a:t>
            </a:r>
            <a:endParaRPr lang="ru-RU" sz="2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928670"/>
            <a:ext cx="49292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Достоинство - совокупность высоких моральных качеств. </a:t>
            </a:r>
            <a:endParaRPr lang="ru-RU" sz="2400" b="1" dirty="0"/>
          </a:p>
        </p:txBody>
      </p:sp>
      <p:pic>
        <p:nvPicPr>
          <p:cNvPr id="3" name="Picture 2" descr="C:\Documents and Settings\1\Мои документы\Мои рисунки\муз.инстр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4" y="4143380"/>
            <a:ext cx="3429024" cy="2505825"/>
          </a:xfrm>
          <a:prstGeom prst="rect">
            <a:avLst/>
          </a:prstGeom>
          <a:noFill/>
        </p:spPr>
      </p:pic>
      <p:pic>
        <p:nvPicPr>
          <p:cNvPr id="9" name="01-the_momen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143900" y="6143644"/>
            <a:ext cx="304800" cy="3048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785786" y="492919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b="1" dirty="0" smtClean="0"/>
              <a:t>Достойный человек не идет по следам других людей. Конфуций.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3357562"/>
            <a:ext cx="42862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b="1" dirty="0" smtClean="0"/>
              <a:t>Достоинству нас не научит тот, Кто недостойно сам себя ведет. </a:t>
            </a:r>
            <a:r>
              <a:rPr lang="ru-RU" b="1" dirty="0" err="1" smtClean="0"/>
              <a:t>Джами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14282" y="4000504"/>
            <a:ext cx="43577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b="1" dirty="0" smtClean="0"/>
              <a:t>Кто сам говорит о своих достоинствах, тот смешон, но кто не сознает их — глуп. </a:t>
            </a:r>
          </a:p>
          <a:p>
            <a:r>
              <a:rPr lang="ru-RU" b="1" dirty="0" smtClean="0"/>
              <a:t>Ф. Честерфилд.</a:t>
            </a:r>
            <a:endParaRPr lang="ru-RU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85720" y="5643578"/>
            <a:ext cx="40005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b="1" dirty="0" smtClean="0"/>
              <a:t>Закон достойных — творить добро и не ссориться.  </a:t>
            </a:r>
            <a:r>
              <a:rPr lang="ru-RU" b="1" dirty="0" err="1" smtClean="0"/>
              <a:t>Лаоцзы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14282" y="2357430"/>
            <a:ext cx="43577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b="1" dirty="0" smtClean="0"/>
              <a:t>Мы обладаем в душе ровно столькими достоинствами, сколько можем видеть их в других людях. У. </a:t>
            </a:r>
            <a:r>
              <a:rPr lang="ru-RU" b="1" dirty="0" err="1" smtClean="0"/>
              <a:t>Хэзлитт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00034" y="1714488"/>
            <a:ext cx="37147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u="sng" dirty="0" smtClean="0">
                <a:solidFill>
                  <a:srgbClr val="0000FF"/>
                </a:solidFill>
              </a:rPr>
              <a:t>Объясни, как ты понимаешь </a:t>
            </a:r>
          </a:p>
          <a:p>
            <a:pPr algn="ctr"/>
            <a:r>
              <a:rPr lang="ru-RU" sz="2000" b="1" u="sng" dirty="0" smtClean="0">
                <a:solidFill>
                  <a:srgbClr val="0000FF"/>
                </a:solidFill>
              </a:rPr>
              <a:t>эти высказывания:</a:t>
            </a:r>
            <a:endParaRPr lang="ru-RU" sz="2000" b="1" u="sng" dirty="0">
              <a:solidFill>
                <a:srgbClr val="0000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7158" y="6357958"/>
            <a:ext cx="42309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Запиши понравившееся высказывание. </a:t>
            </a:r>
            <a:endParaRPr lang="ru-RU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281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hlinkClick r:id="rId2" action="ppaction://hlinksldjump"/>
              </a:rPr>
              <a:t>Прояви творчество!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1027" name="Picture 3" descr="C:\Documents and Settings\1\Рабочий стол\для презентации\творчество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5720" y="142852"/>
            <a:ext cx="1653552" cy="2000264"/>
          </a:xfrm>
          <a:prstGeom prst="rect">
            <a:avLst/>
          </a:prstGeom>
          <a:noFill/>
        </p:spPr>
      </p:pic>
      <p:pic>
        <p:nvPicPr>
          <p:cNvPr id="36866" name="Picture 2" descr="изображение">
            <a:hlinkClick r:id="rId4" tooltip="изображение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768" y="5500702"/>
            <a:ext cx="1357302" cy="125776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85720" y="4500570"/>
            <a:ext cx="86439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Проведи мини – исследование </a:t>
            </a:r>
          </a:p>
          <a:p>
            <a:pPr algn="ctr"/>
            <a:r>
              <a:rPr lang="ru-RU" sz="2400" b="1" dirty="0" smtClean="0"/>
              <a:t>«Что общего между словами аккорд  и аккордеон?».</a:t>
            </a:r>
          </a:p>
          <a:p>
            <a:pPr algn="ctr"/>
            <a:r>
              <a:rPr lang="ru-RU" sz="2400" b="1" dirty="0" smtClean="0"/>
              <a:t> Напиши об этом в тетради.    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214678" y="3929066"/>
            <a:ext cx="34414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u="sng" dirty="0" smtClean="0">
                <a:solidFill>
                  <a:srgbClr val="FF0000"/>
                </a:solidFill>
              </a:rPr>
              <a:t>Домашнее задание: </a:t>
            </a:r>
            <a:endParaRPr lang="ru-RU" sz="2800" b="1" u="sng" dirty="0">
              <a:solidFill>
                <a:srgbClr val="FF0000"/>
              </a:solidFill>
            </a:endParaRPr>
          </a:p>
        </p:txBody>
      </p:sp>
      <p:pic>
        <p:nvPicPr>
          <p:cNvPr id="9" name="Picture 2" descr="C:\Documents and Settings\1\Рабочий стол\для презентации\NCAQOB1KBCAD733PCCA3RXFJECAYKBP2KCAGOFZVFCATYY495CAWA53BCCAE9YZ4VCA24Y52XCAI9EIF8CAN2NCD1CAY36JNOCA2HAR6UCATF2CHBCAYGSGNOCASWW6S0CAK2JK08CABXEH03CA177KNGCADS1T4Z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5715000"/>
            <a:ext cx="2857500" cy="1143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214546" y="928670"/>
            <a:ext cx="440671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2400" b="1" dirty="0" smtClean="0"/>
              <a:t>Работа в группах: </a:t>
            </a:r>
          </a:p>
          <a:p>
            <a:pPr algn="just"/>
            <a:r>
              <a:rPr lang="ru-RU" sz="2400" b="1" dirty="0" smtClean="0"/>
              <a:t>«Модель достойного человека:</a:t>
            </a:r>
          </a:p>
          <a:p>
            <a:pPr algn="just"/>
            <a:r>
              <a:rPr lang="ru-RU" sz="2400" b="1" dirty="0" smtClean="0"/>
              <a:t> набор его качеств».</a:t>
            </a:r>
          </a:p>
          <a:p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71472" y="2143116"/>
            <a:ext cx="57864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Мини-рассуждение</a:t>
            </a:r>
          </a:p>
          <a:p>
            <a:r>
              <a:rPr lang="ru-RU" sz="2400" b="1" dirty="0" smtClean="0"/>
              <a:t> «Что для меня значит жить достойно»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156703" y="3000372"/>
            <a:ext cx="69872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Работа со словарями: подбери к слову </a:t>
            </a:r>
          </a:p>
          <a:p>
            <a:r>
              <a:rPr lang="ru-RU" sz="2400" b="1" dirty="0" smtClean="0"/>
              <a:t>ДОСТОИНСТВО синонимы и  однокоренные слова.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9001156" cy="1143000"/>
          </a:xfrm>
        </p:spPr>
        <p:txBody>
          <a:bodyPr>
            <a:noAutofit/>
          </a:bodyPr>
          <a:lstStyle/>
          <a:p>
            <a:r>
              <a:rPr lang="ru-RU" sz="5400" b="1" dirty="0" err="1" smtClean="0"/>
              <a:t>В</a:t>
            </a:r>
            <a:r>
              <a:rPr lang="ru-RU" sz="5400" b="1" u="sng" dirty="0" err="1" smtClean="0">
                <a:solidFill>
                  <a:srgbClr val="C00000"/>
                </a:solidFill>
              </a:rPr>
              <a:t>оо</a:t>
            </a:r>
            <a:r>
              <a:rPr lang="ru-RU" sz="5400" b="1" dirty="0" err="1" smtClean="0"/>
              <a:t>бр</a:t>
            </a:r>
            <a:r>
              <a:rPr lang="ru-RU" sz="5400" b="1" u="sng" dirty="0" err="1" smtClean="0">
                <a:solidFill>
                  <a:srgbClr val="C00000"/>
                </a:solidFill>
              </a:rPr>
              <a:t>а</a:t>
            </a:r>
            <a:r>
              <a:rPr lang="ru-RU" sz="5400" b="1" dirty="0" err="1" smtClean="0"/>
              <a:t>жа</a:t>
            </a:r>
            <a:r>
              <a:rPr lang="el-GR" sz="5400" b="1" dirty="0" smtClean="0"/>
              <a:t>΄</a:t>
            </a:r>
            <a:r>
              <a:rPr lang="ru-RU" sz="5400" b="1" dirty="0" err="1" smtClean="0"/>
              <a:t>ть</a:t>
            </a:r>
            <a:r>
              <a:rPr lang="ru-RU" sz="6000" b="1" dirty="0" smtClean="0"/>
              <a:t>, </a:t>
            </a:r>
            <a:r>
              <a:rPr lang="ru-RU" sz="5400" b="1" dirty="0" err="1" smtClean="0"/>
              <a:t>пр</a:t>
            </a:r>
            <a:r>
              <a:rPr lang="ru-RU" sz="5400" b="1" u="sng" dirty="0" err="1" smtClean="0">
                <a:solidFill>
                  <a:srgbClr val="C00000"/>
                </a:solidFill>
              </a:rPr>
              <a:t>ед</a:t>
            </a:r>
            <a:r>
              <a:rPr lang="ru-RU" sz="5400" b="1" dirty="0" err="1" smtClean="0"/>
              <a:t>ст</a:t>
            </a:r>
            <a:r>
              <a:rPr lang="ru-RU" sz="5400" b="1" u="sng" dirty="0" err="1" smtClean="0">
                <a:solidFill>
                  <a:srgbClr val="C00000"/>
                </a:solidFill>
              </a:rPr>
              <a:t>а</a:t>
            </a:r>
            <a:r>
              <a:rPr lang="ru-RU" sz="5400" b="1" dirty="0" err="1" smtClean="0"/>
              <a:t>вля</a:t>
            </a:r>
            <a:r>
              <a:rPr lang="el-GR" sz="5400" b="1" dirty="0" smtClean="0"/>
              <a:t>΄</a:t>
            </a:r>
            <a:r>
              <a:rPr lang="ru-RU" sz="5400" b="1" dirty="0" err="1" smtClean="0"/>
              <a:t>ть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142984"/>
            <a:ext cx="8329642" cy="132873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/>
              <a:t>В</a:t>
            </a:r>
            <a:r>
              <a:rPr lang="ru-RU" sz="2800" b="1" dirty="0" smtClean="0">
                <a:solidFill>
                  <a:srgbClr val="C00000"/>
                </a:solidFill>
              </a:rPr>
              <a:t>оо</a:t>
            </a:r>
            <a:r>
              <a:rPr lang="ru-RU" sz="2800" b="1" dirty="0" smtClean="0"/>
              <a:t>бражать – 1. представить себе мысленно.</a:t>
            </a:r>
          </a:p>
          <a:p>
            <a:pPr>
              <a:buNone/>
            </a:pPr>
            <a:r>
              <a:rPr lang="ru-RU" sz="2800" b="1" dirty="0" smtClean="0"/>
              <a:t>                           2.  ошибочно представить. </a:t>
            </a:r>
          </a:p>
          <a:p>
            <a:endParaRPr lang="ru-RU" dirty="0"/>
          </a:p>
        </p:txBody>
      </p:sp>
      <p:pic>
        <p:nvPicPr>
          <p:cNvPr id="3075" name="Picture 3" descr="C:\Documents and Settings\1\Мои документы\Мои рисунки\незн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785926"/>
            <a:ext cx="1845958" cy="2428892"/>
          </a:xfrm>
          <a:prstGeom prst="rect">
            <a:avLst/>
          </a:prstGeom>
          <a:noFill/>
        </p:spPr>
      </p:pic>
      <p:pic>
        <p:nvPicPr>
          <p:cNvPr id="3076" name="Picture 4" descr="C:\Documents and Settings\1\Мои документы\Мои рисунки\незнайк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64" y="2214554"/>
            <a:ext cx="2500330" cy="1766900"/>
          </a:xfrm>
          <a:prstGeom prst="rect">
            <a:avLst/>
          </a:prstGeom>
          <a:noFill/>
        </p:spPr>
      </p:pic>
      <p:pic>
        <p:nvPicPr>
          <p:cNvPr id="3077" name="Picture 5" descr="C:\Documents and Settings\1\Мои документы\Мои рисунки\нез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0892" y="1643050"/>
            <a:ext cx="1760232" cy="200026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28596" y="4500570"/>
            <a:ext cx="84296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b="1" dirty="0" smtClean="0"/>
              <a:t>Земля может «вместить» около 49 лун. 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/>
              <a:t>Интересно, что Луна в 400 раз меньше, чем солнце, но и находится в 400 раз ближе к Земле. Таким образом, при взгляде с Земли и Луна, и солнце выглядят одинаковыми по размеру. 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/>
              <a:t>На Луне нет атмосферы, поэтому там не бывает сумерек, и ночь (или день) наступают  мгновенно. </a:t>
            </a:r>
            <a:endParaRPr lang="ru-RU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286116" y="48577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714612" y="4071942"/>
            <a:ext cx="4071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rgbClr val="FF0000"/>
                </a:solidFill>
              </a:rPr>
              <a:t>ЭТО ИНТЕРЕСНО:</a:t>
            </a:r>
            <a:endParaRPr lang="ru-RU" sz="2800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hlinkClick r:id="rId2" action="ppaction://hlinksldjump"/>
              </a:rPr>
              <a:t>Прояви творчество!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1027" name="Picture 3" descr="C:\Documents and Settings\1\Рабочий стол\для презентации\творчество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786710" y="142852"/>
            <a:ext cx="1155359" cy="139761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786050" y="1285860"/>
            <a:ext cx="621510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Напиши сочинение – фантазию на одну из тем «Полет на Луну» или </a:t>
            </a:r>
          </a:p>
          <a:p>
            <a:pPr algn="ctr"/>
            <a:r>
              <a:rPr lang="ru-RU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«Мои приключения</a:t>
            </a:r>
          </a:p>
          <a:p>
            <a:pPr algn="ctr"/>
            <a:r>
              <a:rPr lang="ru-RU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на Луне»</a:t>
            </a:r>
            <a:endParaRPr lang="ru-RU" sz="3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1746" name="Picture 2" descr="10 интересных фактов о Лун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4429132"/>
            <a:ext cx="2858817" cy="2214578"/>
          </a:xfrm>
          <a:prstGeom prst="rect">
            <a:avLst/>
          </a:prstGeom>
          <a:noFill/>
        </p:spPr>
      </p:pic>
      <p:pic>
        <p:nvPicPr>
          <p:cNvPr id="31748" name="Picture 4" descr="10 интересных фактов о Луне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1142984"/>
            <a:ext cx="2857520" cy="214314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42844" y="4214818"/>
            <a:ext cx="55721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b="1" dirty="0" smtClean="0"/>
              <a:t>Чтобы долететь до Луны на самолете, потребуется около 20 дней. На автомобиле пришлось бы ехать дольше – около полугода, если двигаться без остановки с крейсерской скоростью 90-100 километров в час. </a:t>
            </a:r>
          </a:p>
          <a:p>
            <a:pPr algn="just">
              <a:buFont typeface="Arial" pitchFamily="34" charset="0"/>
              <a:buChar char="•"/>
            </a:pPr>
            <a:r>
              <a:rPr lang="ru-RU" b="1" dirty="0" smtClean="0"/>
              <a:t>Сила тяготения на Луне в 6 раз меньше, чем на Земле. Поэтому на Луне человек смог бы поднять груз, равный по тяжести его собственному весу.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600" b="1" dirty="0" err="1" smtClean="0"/>
              <a:t>Ф</a:t>
            </a:r>
            <a:r>
              <a:rPr lang="ru-RU" sz="6600" b="1" u="sng" dirty="0" err="1" smtClean="0">
                <a:solidFill>
                  <a:srgbClr val="C00000"/>
                </a:solidFill>
              </a:rPr>
              <a:t>е</a:t>
            </a:r>
            <a:r>
              <a:rPr lang="ru-RU" sz="6600" b="1" dirty="0" err="1" smtClean="0"/>
              <a:t>ст</a:t>
            </a:r>
            <a:r>
              <a:rPr lang="ru-RU" sz="6600" b="1" u="sng" dirty="0" err="1" smtClean="0">
                <a:solidFill>
                  <a:srgbClr val="C00000"/>
                </a:solidFill>
              </a:rPr>
              <a:t>и</a:t>
            </a:r>
            <a:r>
              <a:rPr lang="ru-RU" sz="6600" b="1" dirty="0" err="1" smtClean="0"/>
              <a:t>ва</a:t>
            </a:r>
            <a:r>
              <a:rPr lang="el-GR" sz="6600" b="1" dirty="0" smtClean="0"/>
              <a:t>΄</a:t>
            </a:r>
            <a:r>
              <a:rPr lang="ru-RU" sz="6600" b="1" dirty="0" smtClean="0"/>
              <a:t>ль</a:t>
            </a:r>
            <a:endParaRPr lang="ru-RU" sz="6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500174"/>
            <a:ext cx="8786874" cy="2400304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b="1" dirty="0" smtClean="0"/>
              <a:t>Фестиваль</a:t>
            </a:r>
            <a:r>
              <a:rPr lang="ru-RU" dirty="0" smtClean="0"/>
              <a:t> - (французское </a:t>
            </a:r>
            <a:r>
              <a:rPr lang="ru-RU" b="1" dirty="0" err="1" smtClean="0"/>
              <a:t>festival</a:t>
            </a:r>
            <a:r>
              <a:rPr lang="ru-RU" dirty="0" smtClean="0"/>
              <a:t> – празднество, от латинского </a:t>
            </a:r>
            <a:r>
              <a:rPr lang="ru-RU" dirty="0" err="1" smtClean="0"/>
              <a:t>festivus</a:t>
            </a:r>
            <a:r>
              <a:rPr lang="ru-RU" dirty="0" smtClean="0"/>
              <a:t> – весёлый, праздничный), массовое празднество, включающее показ достижений в области музыки, театра, кино, эстрады.</a:t>
            </a:r>
            <a:endParaRPr lang="ru-RU" dirty="0"/>
          </a:p>
        </p:txBody>
      </p:sp>
      <p:pic>
        <p:nvPicPr>
          <p:cNvPr id="4099" name="Picture 3" descr="C:\Documents and Settings\1\Мои документы\Мои рисунки\фест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500570"/>
            <a:ext cx="2952771" cy="2214578"/>
          </a:xfrm>
          <a:prstGeom prst="rect">
            <a:avLst/>
          </a:prstGeom>
          <a:noFill/>
        </p:spPr>
      </p:pic>
      <p:pic>
        <p:nvPicPr>
          <p:cNvPr id="4100" name="Picture 4" descr="C:\Documents and Settings\1\Мои документы\Мои рисунки\фест 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4143380"/>
            <a:ext cx="2171700" cy="1428750"/>
          </a:xfrm>
          <a:prstGeom prst="rect">
            <a:avLst/>
          </a:prstGeom>
          <a:noFill/>
        </p:spPr>
      </p:pic>
      <p:pic>
        <p:nvPicPr>
          <p:cNvPr id="4101" name="Picture 5" descr="C:\Documents and Settings\1\Мои документы\Мои рисунки\фест 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4357694"/>
            <a:ext cx="3227093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hlinkClick r:id="rId2" action="ppaction://hlinksldjump"/>
              </a:rPr>
              <a:t>Прояви творчество!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1027" name="Picture 3" descr="C:\Documents and Settings\1\Рабочий стол\для презентации\творчество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1299219" cy="157163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357290" y="3143248"/>
            <a:ext cx="698512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FF0000"/>
                </a:solidFill>
              </a:rPr>
              <a:t>Домашнее задание:</a:t>
            </a:r>
          </a:p>
          <a:p>
            <a:pPr algn="just"/>
            <a:r>
              <a:rPr lang="ru-RU" sz="2000" b="1" dirty="0" smtClean="0"/>
              <a:t>Ежегодно в России проводится фестиваль мультфильмов. </a:t>
            </a:r>
          </a:p>
          <a:p>
            <a:pPr algn="just"/>
            <a:r>
              <a:rPr lang="ru-RU" sz="2000" b="1" dirty="0" smtClean="0"/>
              <a:t>Здесь показывают новинки кинопроката. </a:t>
            </a:r>
          </a:p>
          <a:p>
            <a:pPr algn="just"/>
            <a:r>
              <a:rPr lang="ru-RU" sz="2000" b="1" dirty="0" smtClean="0"/>
              <a:t>Вы сами можете стать сценаристами! </a:t>
            </a:r>
          </a:p>
          <a:p>
            <a:pPr algn="ctr"/>
            <a:r>
              <a:rPr lang="ru-RU" sz="2000" b="1" u="sng" dirty="0" smtClean="0"/>
              <a:t>Работа в группах: </a:t>
            </a:r>
          </a:p>
          <a:p>
            <a:pPr algn="just"/>
            <a:r>
              <a:rPr lang="ru-RU" sz="2000" b="1" dirty="0" smtClean="0"/>
              <a:t>Напишите проект сценария  мультфильма и представьте его. </a:t>
            </a:r>
            <a:endParaRPr lang="ru-RU" sz="2000" b="1" dirty="0"/>
          </a:p>
        </p:txBody>
      </p:sp>
      <p:pic>
        <p:nvPicPr>
          <p:cNvPr id="32769" name="Picture 1" descr="C:\Documents and Settings\1\Рабочий стол\айб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5143512"/>
            <a:ext cx="952500" cy="1428750"/>
          </a:xfrm>
          <a:prstGeom prst="rect">
            <a:avLst/>
          </a:prstGeom>
          <a:noFill/>
        </p:spPr>
      </p:pic>
      <p:pic>
        <p:nvPicPr>
          <p:cNvPr id="32770" name="Picture 2" descr="C:\Documents and Settings\1\Рабочий стол\щенок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3500438"/>
            <a:ext cx="1071570" cy="1428750"/>
          </a:xfrm>
          <a:prstGeom prst="rect">
            <a:avLst/>
          </a:prstGeom>
          <a:noFill/>
        </p:spPr>
      </p:pic>
      <p:pic>
        <p:nvPicPr>
          <p:cNvPr id="32773" name="Picture 5" descr="http://im2-tub-ru.yandex.net/i?id=128612631-37-72&amp;n=1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85852" y="5143512"/>
            <a:ext cx="1071561" cy="1428750"/>
          </a:xfrm>
          <a:prstGeom prst="rect">
            <a:avLst/>
          </a:prstGeom>
          <a:noFill/>
        </p:spPr>
      </p:pic>
      <p:pic>
        <p:nvPicPr>
          <p:cNvPr id="32775" name="Picture 7" descr="http://im6-tub-ru.yandex.net/i?id=227193094-40-72&amp;n=21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4282" y="5143512"/>
            <a:ext cx="923925" cy="1428750"/>
          </a:xfrm>
          <a:prstGeom prst="rect">
            <a:avLst/>
          </a:prstGeom>
          <a:noFill/>
        </p:spPr>
      </p:pic>
      <p:pic>
        <p:nvPicPr>
          <p:cNvPr id="32776" name="Picture 8" descr="H:\картинки и фразео\iCA5HHZYT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500298" y="5143512"/>
            <a:ext cx="1076325" cy="1428760"/>
          </a:xfrm>
          <a:prstGeom prst="rect">
            <a:avLst/>
          </a:prstGeom>
          <a:noFill/>
        </p:spPr>
      </p:pic>
      <p:pic>
        <p:nvPicPr>
          <p:cNvPr id="32777" name="Picture 9" descr="H:\картинки и фразео\iCASUA882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714744" y="5143512"/>
            <a:ext cx="1028700" cy="1428760"/>
          </a:xfrm>
          <a:prstGeom prst="rect">
            <a:avLst/>
          </a:prstGeom>
          <a:noFill/>
        </p:spPr>
      </p:pic>
      <p:pic>
        <p:nvPicPr>
          <p:cNvPr id="32778" name="Picture 10" descr="H:\картинки и фразео\iCA2JP77M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42844" y="1928802"/>
            <a:ext cx="1143000" cy="1428750"/>
          </a:xfrm>
          <a:prstGeom prst="rect">
            <a:avLst/>
          </a:prstGeom>
          <a:noFill/>
        </p:spPr>
      </p:pic>
      <p:pic>
        <p:nvPicPr>
          <p:cNvPr id="32779" name="Picture 11" descr="H:\картинки и фразео\iCA27W7M8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929322" y="5143512"/>
            <a:ext cx="885825" cy="1428750"/>
          </a:xfrm>
          <a:prstGeom prst="rect">
            <a:avLst/>
          </a:prstGeom>
          <a:noFill/>
        </p:spPr>
      </p:pic>
      <p:pic>
        <p:nvPicPr>
          <p:cNvPr id="32780" name="Picture 12" descr="H:\картинки и фразео\iCAB2TV32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858148" y="3357562"/>
            <a:ext cx="1071560" cy="1428750"/>
          </a:xfrm>
          <a:prstGeom prst="rect">
            <a:avLst/>
          </a:prstGeom>
          <a:noFill/>
        </p:spPr>
      </p:pic>
      <p:pic>
        <p:nvPicPr>
          <p:cNvPr id="32781" name="Picture 13" descr="H:\картинки и фразео\iCAND6NBG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072462" y="5143512"/>
            <a:ext cx="976311" cy="1428750"/>
          </a:xfrm>
          <a:prstGeom prst="rect">
            <a:avLst/>
          </a:prstGeom>
          <a:noFill/>
        </p:spPr>
      </p:pic>
      <p:pic>
        <p:nvPicPr>
          <p:cNvPr id="32782" name="Picture 14" descr="H:\картинки и фразео\iCAUXMYU8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858148" y="428604"/>
            <a:ext cx="1028700" cy="1238250"/>
          </a:xfrm>
          <a:prstGeom prst="rect">
            <a:avLst/>
          </a:prstGeom>
          <a:noFill/>
        </p:spPr>
      </p:pic>
      <p:pic>
        <p:nvPicPr>
          <p:cNvPr id="32785" name="Picture 17" descr="H:\картинки и фразео\iCA9WBPLB.jpg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6929454" y="5143512"/>
            <a:ext cx="1071561" cy="1428750"/>
          </a:xfrm>
          <a:prstGeom prst="rect">
            <a:avLst/>
          </a:prstGeom>
          <a:noFill/>
        </p:spPr>
      </p:pic>
      <p:pic>
        <p:nvPicPr>
          <p:cNvPr id="32786" name="Picture 18" descr="H:\картинки и фразео\iCA8V68QD.jpg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7858148" y="1785926"/>
            <a:ext cx="1009650" cy="1190625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1357290" y="928670"/>
            <a:ext cx="67151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b="1" dirty="0" smtClean="0"/>
              <a:t>Составь 3 словосочетания со словом ФЕСТИВАЛЬ;</a:t>
            </a:r>
          </a:p>
          <a:p>
            <a:pPr algn="just">
              <a:buFont typeface="Arial" pitchFamily="34" charset="0"/>
              <a:buChar char="•"/>
            </a:pPr>
            <a:endParaRPr lang="ru-RU" b="1" dirty="0" smtClean="0"/>
          </a:p>
          <a:p>
            <a:pPr algn="just">
              <a:buFont typeface="Arial" pitchFamily="34" charset="0"/>
              <a:buChar char="•"/>
            </a:pPr>
            <a:r>
              <a:rPr lang="ru-RU" b="1" dirty="0" smtClean="0"/>
              <a:t>Составь предложение со словом ФЕСТИВАЛЬ;</a:t>
            </a:r>
          </a:p>
          <a:p>
            <a:pPr algn="just">
              <a:buFont typeface="Arial" pitchFamily="34" charset="0"/>
              <a:buChar char="•"/>
            </a:pPr>
            <a:endParaRPr lang="ru-RU" b="1" dirty="0" smtClean="0"/>
          </a:p>
          <a:p>
            <a:pPr algn="just">
              <a:buFont typeface="Arial" pitchFamily="34" charset="0"/>
              <a:buChar char="•"/>
            </a:pPr>
            <a:r>
              <a:rPr lang="ru-RU" b="1" dirty="0" smtClean="0"/>
              <a:t>Выпиши из словаря  однокоренные слова к слову ФЕСТИВАЛЬ;</a:t>
            </a:r>
          </a:p>
          <a:p>
            <a:pPr algn="just">
              <a:buFont typeface="Arial" pitchFamily="34" charset="0"/>
              <a:buChar char="•"/>
            </a:pPr>
            <a:endParaRPr lang="ru-RU" b="1" dirty="0" smtClean="0"/>
          </a:p>
          <a:p>
            <a:pPr algn="just">
              <a:buFont typeface="Arial" pitchFamily="34" charset="0"/>
              <a:buChar char="•"/>
            </a:pPr>
            <a:r>
              <a:rPr lang="ru-RU" b="1" dirty="0" smtClean="0"/>
              <a:t> Закончи предложение: </a:t>
            </a:r>
          </a:p>
          <a:p>
            <a:pPr algn="just"/>
            <a:r>
              <a:rPr lang="ru-RU" b="1" dirty="0" smtClean="0"/>
              <a:t> </a:t>
            </a:r>
            <a:r>
              <a:rPr lang="ru-RU" b="1" i="1" dirty="0" smtClean="0"/>
              <a:t>В фестивале «Новая волна» приняли участие:…..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4346" y="0"/>
            <a:ext cx="9072658" cy="928670"/>
          </a:xfrm>
        </p:spPr>
        <p:txBody>
          <a:bodyPr>
            <a:noAutofit/>
          </a:bodyPr>
          <a:lstStyle/>
          <a:p>
            <a:r>
              <a:rPr lang="ru-RU" sz="6600" b="1" u="sng" dirty="0" err="1" smtClean="0">
                <a:solidFill>
                  <a:srgbClr val="C00000"/>
                </a:solidFill>
              </a:rPr>
              <a:t>О</a:t>
            </a:r>
            <a:r>
              <a:rPr lang="ru-RU" sz="6600" b="1" dirty="0" err="1" smtClean="0"/>
              <a:t>б</a:t>
            </a:r>
            <a:r>
              <a:rPr lang="ru-RU" sz="6600" b="1" u="sng" dirty="0" err="1" smtClean="0">
                <a:solidFill>
                  <a:srgbClr val="C00000"/>
                </a:solidFill>
              </a:rPr>
              <a:t>а</a:t>
            </a:r>
            <a:r>
              <a:rPr lang="ru-RU" sz="6600" b="1" dirty="0" err="1" smtClean="0"/>
              <a:t>я</a:t>
            </a:r>
            <a:r>
              <a:rPr lang="el-GR" sz="6600" b="1" dirty="0" smtClean="0"/>
              <a:t>΄</a:t>
            </a:r>
            <a:r>
              <a:rPr lang="ru-RU" sz="6600" b="1" dirty="0" err="1" smtClean="0"/>
              <a:t>ние</a:t>
            </a:r>
            <a:r>
              <a:rPr lang="ru-RU" sz="6600" b="1" dirty="0" smtClean="0"/>
              <a:t>    </a:t>
            </a:r>
            <a:r>
              <a:rPr lang="ru-RU" sz="6600" b="1" u="sng" dirty="0" err="1" smtClean="0">
                <a:solidFill>
                  <a:srgbClr val="C00000"/>
                </a:solidFill>
              </a:rPr>
              <a:t>О</a:t>
            </a:r>
            <a:r>
              <a:rPr lang="ru-RU" sz="6600" b="1" dirty="0" err="1" smtClean="0"/>
              <a:t>б</a:t>
            </a:r>
            <a:r>
              <a:rPr lang="ru-RU" sz="6600" b="1" u="sng" dirty="0" err="1" smtClean="0">
                <a:solidFill>
                  <a:srgbClr val="C00000"/>
                </a:solidFill>
              </a:rPr>
              <a:t>о</a:t>
            </a:r>
            <a:r>
              <a:rPr lang="ru-RU" sz="6600" b="1" dirty="0" err="1" smtClean="0"/>
              <a:t>ня</a:t>
            </a:r>
            <a:r>
              <a:rPr lang="el-GR" sz="6600" b="1" dirty="0" smtClean="0"/>
              <a:t>΄</a:t>
            </a:r>
            <a:r>
              <a:rPr lang="ru-RU" sz="6600" b="1" dirty="0" err="1" smtClean="0"/>
              <a:t>ние</a:t>
            </a:r>
            <a:endParaRPr lang="ru-RU" sz="6600" b="1" dirty="0"/>
          </a:p>
        </p:txBody>
      </p:sp>
      <p:pic>
        <p:nvPicPr>
          <p:cNvPr id="5124" name="Picture 4" descr="C:\Documents and Settings\1\Мои документы\Мои рисунки\обоняние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142984"/>
            <a:ext cx="1428750" cy="1428750"/>
          </a:xfrm>
          <a:prstGeom prst="rect">
            <a:avLst/>
          </a:prstGeom>
          <a:noFill/>
        </p:spPr>
      </p:pic>
      <p:pic>
        <p:nvPicPr>
          <p:cNvPr id="5125" name="Picture 5" descr="C:\Documents and Settings\1\Мои документы\Мои рисунки\обонян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3702" y="1071546"/>
            <a:ext cx="1905000" cy="1428750"/>
          </a:xfrm>
          <a:prstGeom prst="rect">
            <a:avLst/>
          </a:prstGeom>
          <a:noFill/>
        </p:spPr>
      </p:pic>
      <p:pic>
        <p:nvPicPr>
          <p:cNvPr id="5126" name="Picture 6" descr="C:\Documents and Settings\1\Мои документы\Мои рисунки\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1071546"/>
            <a:ext cx="1357322" cy="1850894"/>
          </a:xfrm>
          <a:prstGeom prst="rect">
            <a:avLst/>
          </a:prstGeom>
          <a:noFill/>
        </p:spPr>
      </p:pic>
      <p:pic>
        <p:nvPicPr>
          <p:cNvPr id="5127" name="Picture 7" descr="C:\Documents and Settings\1\Мои документы\Мои рисунки\5CAF49DO2CAUM98F3CA13SPDDCAD6ONW1CAX7D90ECA9U75ZJCA24W5C6CA19LHOKCATEG5JHCAE9PAMRCAO7KVOOCARUNZFECAVZT6JGCAZ0CEYXCA3VMTFJCA0L1K7MCAG0N8EHCAYR2J3QCAWEHRFMCAGUOSDO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00232" y="1142984"/>
            <a:ext cx="1943100" cy="142875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714876" y="2643182"/>
            <a:ext cx="4143404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u="sng" dirty="0" smtClean="0"/>
              <a:t>Обоняние </a:t>
            </a:r>
            <a:r>
              <a:rPr lang="ru-RU" sz="2000" b="1" dirty="0" smtClean="0"/>
              <a:t>- одно из внешних чувств человека и животного - способность воспринимать и различать запахи.</a:t>
            </a:r>
          </a:p>
          <a:p>
            <a:pPr algn="ctr"/>
            <a:r>
              <a:rPr lang="ru-RU" sz="2400" b="1" u="sng" dirty="0" smtClean="0">
                <a:solidFill>
                  <a:srgbClr val="FF0000"/>
                </a:solidFill>
              </a:rPr>
              <a:t>Это интересно:  </a:t>
            </a:r>
          </a:p>
          <a:p>
            <a:pPr algn="just">
              <a:buFont typeface="Arial" pitchFamily="34" charset="0"/>
              <a:buChar char="•"/>
            </a:pPr>
            <a:r>
              <a:rPr lang="ru-RU" b="1" dirty="0" smtClean="0"/>
              <a:t>Нос собаки различает 500 000 запахов;</a:t>
            </a:r>
          </a:p>
          <a:p>
            <a:pPr algn="just">
              <a:buFont typeface="Arial" pitchFamily="34" charset="0"/>
              <a:buChar char="•"/>
            </a:pPr>
            <a:r>
              <a:rPr lang="ru-RU" b="1" dirty="0" smtClean="0"/>
              <a:t> Поверхность обонятельного аппарата у таксы в 15 раз больше, чем у человека;</a:t>
            </a:r>
          </a:p>
          <a:p>
            <a:pPr algn="just">
              <a:buFont typeface="Arial" pitchFamily="34" charset="0"/>
              <a:buChar char="•"/>
            </a:pPr>
            <a:r>
              <a:rPr lang="ru-RU" b="1" dirty="0" smtClean="0"/>
              <a:t> В Шереметьево для поиска взрывчатки используются собаки </a:t>
            </a:r>
            <a:r>
              <a:rPr lang="ru-RU" b="1" dirty="0" err="1" smtClean="0"/>
              <a:t>Сулимова</a:t>
            </a:r>
            <a:r>
              <a:rPr lang="ru-RU" b="1" dirty="0" smtClean="0"/>
              <a:t> – гибрид собаки и шакала. Их обоняние более чувствительно, чем у других собак.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42844" y="2928934"/>
            <a:ext cx="42862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 smtClean="0"/>
              <a:t>Обаяние</a:t>
            </a:r>
            <a:r>
              <a:rPr lang="ru-RU" sz="2800" b="1" dirty="0" smtClean="0"/>
              <a:t> - очарование, притягательная  сила. 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42844" y="4143380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u="sng" dirty="0" smtClean="0"/>
              <a:t>Обаяние </a:t>
            </a:r>
            <a:r>
              <a:rPr lang="ru-RU" sz="2000" b="1" dirty="0" smtClean="0"/>
              <a:t>– исконно русское, производное от </a:t>
            </a:r>
            <a:r>
              <a:rPr lang="ru-RU" sz="2000" b="1" dirty="0" err="1" smtClean="0"/>
              <a:t>обаяти</a:t>
            </a:r>
            <a:r>
              <a:rPr lang="ru-RU" sz="2000" b="1" dirty="0" smtClean="0"/>
              <a:t> «околдовать словами», образовано от ба</a:t>
            </a:r>
            <a:r>
              <a:rPr lang="el-GR" sz="2000" b="1" dirty="0" smtClean="0"/>
              <a:t>΄</a:t>
            </a:r>
            <a:r>
              <a:rPr lang="ru-RU" sz="2000" b="1" dirty="0" smtClean="0"/>
              <a:t>яти   -  «говорить».</a:t>
            </a:r>
          </a:p>
          <a:p>
            <a:pPr algn="just"/>
            <a:r>
              <a:rPr lang="ru-RU" sz="2000" b="1" u="sng" dirty="0" smtClean="0"/>
              <a:t>Обаяние</a:t>
            </a:r>
            <a:r>
              <a:rPr lang="ru-RU" sz="2000" b="1" dirty="0" smtClean="0"/>
              <a:t> -  буквально — «колдовство посредством слов». 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hlinkClick r:id="rId2" action="ppaction://hlinksldjump"/>
              </a:rPr>
              <a:t>Прояви творчество!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1027" name="Picture 3" descr="C:\Documents and Settings\1\Рабочий стол\для презентации\творчество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282" y="142852"/>
            <a:ext cx="1653552" cy="2000264"/>
          </a:xfrm>
          <a:prstGeom prst="rect">
            <a:avLst/>
          </a:prstGeom>
          <a:noFill/>
        </p:spPr>
      </p:pic>
      <p:pic>
        <p:nvPicPr>
          <p:cNvPr id="3" name="Picture 3" descr="C:\Documents and Settings\1\Рабочий стол\для презентации\Alenushka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58082" y="4357694"/>
            <a:ext cx="1571636" cy="227186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785918" y="928670"/>
            <a:ext cx="71438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2000" b="1" dirty="0" smtClean="0"/>
              <a:t>Работа со словарями: подобрать синонимы и антонимы </a:t>
            </a:r>
          </a:p>
          <a:p>
            <a:pPr algn="just"/>
            <a:r>
              <a:rPr lang="ru-RU" sz="2000" b="1" dirty="0" smtClean="0"/>
              <a:t>  к слову ОБАЯНИЕ. </a:t>
            </a:r>
          </a:p>
          <a:p>
            <a:pPr algn="just">
              <a:buFont typeface="Arial" pitchFamily="34" charset="0"/>
              <a:buChar char="•"/>
            </a:pPr>
            <a:endParaRPr lang="ru-RU" sz="1400" b="1" dirty="0" smtClean="0"/>
          </a:p>
          <a:p>
            <a:pPr algn="just">
              <a:buFont typeface="Arial" pitchFamily="34" charset="0"/>
              <a:buChar char="•"/>
            </a:pPr>
            <a:r>
              <a:rPr lang="ru-RU" sz="2000" b="1" dirty="0" smtClean="0"/>
              <a:t> Подбери синонимы к слову ОБОНЯНИЕ.</a:t>
            </a:r>
          </a:p>
          <a:p>
            <a:pPr algn="just">
              <a:buFont typeface="Arial" pitchFamily="34" charset="0"/>
              <a:buChar char="•"/>
            </a:pPr>
            <a:endParaRPr lang="ru-RU" sz="1200" b="1" dirty="0" smtClean="0"/>
          </a:p>
          <a:p>
            <a:pPr algn="just">
              <a:buFont typeface="Arial" pitchFamily="34" charset="0"/>
              <a:buChar char="•"/>
            </a:pPr>
            <a:r>
              <a:rPr lang="ru-RU" sz="2000" b="1" dirty="0" smtClean="0"/>
              <a:t>Сделай вывод : чем похожи и чем различаются данные слова?</a:t>
            </a:r>
          </a:p>
        </p:txBody>
      </p:sp>
      <p:pic>
        <p:nvPicPr>
          <p:cNvPr id="11" name="Picture 2" descr="http://im6-tub-ru.yandex.net/i?id=138771784-53-7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4572008"/>
            <a:ext cx="1643074" cy="2053843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000232" y="5143512"/>
            <a:ext cx="528837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Выясни и напиши , что общего </a:t>
            </a:r>
          </a:p>
          <a:p>
            <a:pPr algn="just"/>
            <a:r>
              <a:rPr lang="ru-RU" sz="2400" b="1" dirty="0" smtClean="0"/>
              <a:t>между словами Кот </a:t>
            </a:r>
            <a:r>
              <a:rPr lang="ru-RU" sz="2400" b="1" dirty="0" err="1" smtClean="0"/>
              <a:t>Баюн</a:t>
            </a:r>
            <a:r>
              <a:rPr lang="ru-RU" sz="2400" b="1" dirty="0" smtClean="0"/>
              <a:t>  и обаяние?</a:t>
            </a:r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85720" y="3071810"/>
            <a:ext cx="81439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2000" b="1" dirty="0" smtClean="0"/>
              <a:t>Составь  словосочетания со словом ОБАЯНИЕ И ОБОНЯНИЕ ;</a:t>
            </a:r>
          </a:p>
          <a:p>
            <a:pPr algn="just">
              <a:buFont typeface="Arial" pitchFamily="34" charset="0"/>
              <a:buChar char="•"/>
            </a:pPr>
            <a:endParaRPr lang="ru-RU" sz="1600" b="1" dirty="0" smtClean="0"/>
          </a:p>
          <a:p>
            <a:pPr algn="just">
              <a:buFont typeface="Arial" pitchFamily="34" charset="0"/>
              <a:buChar char="•"/>
            </a:pPr>
            <a:r>
              <a:rPr lang="ru-RU" sz="2000" b="1" dirty="0" smtClean="0"/>
              <a:t>Составь по одному простому предложению с каждым из новых слов и запиши в тетрадь;</a:t>
            </a:r>
          </a:p>
          <a:p>
            <a:pPr algn="just">
              <a:buFont typeface="Arial" pitchFamily="34" charset="0"/>
              <a:buChar char="•"/>
            </a:pPr>
            <a:endParaRPr lang="ru-RU" sz="1400" b="1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2857488" y="4572008"/>
            <a:ext cx="34414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u="sng" dirty="0" smtClean="0">
                <a:solidFill>
                  <a:srgbClr val="FF0000"/>
                </a:solidFill>
              </a:rPr>
              <a:t>Домашнее задание: </a:t>
            </a:r>
            <a:endParaRPr lang="ru-RU" sz="2800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/>
              <a:t>       </a:t>
            </a:r>
            <a:r>
              <a:rPr lang="ru-RU" sz="6000" b="1" dirty="0" err="1" smtClean="0"/>
              <a:t>М</a:t>
            </a:r>
            <a:r>
              <a:rPr lang="ru-RU" sz="6000" b="1" u="sng" dirty="0" err="1" smtClean="0">
                <a:solidFill>
                  <a:srgbClr val="C00000"/>
                </a:solidFill>
              </a:rPr>
              <a:t>а</a:t>
            </a:r>
            <a:r>
              <a:rPr lang="ru-RU" sz="6000" b="1" dirty="0" err="1" smtClean="0"/>
              <a:t>гн</a:t>
            </a:r>
            <a:r>
              <a:rPr lang="ru-RU" sz="6000" b="1" u="sng" dirty="0" err="1" smtClean="0">
                <a:solidFill>
                  <a:srgbClr val="C00000"/>
                </a:solidFill>
              </a:rPr>
              <a:t>и</a:t>
            </a:r>
            <a:r>
              <a:rPr lang="ru-RU" sz="6000" b="1" dirty="0" err="1" smtClean="0"/>
              <a:t>т</a:t>
            </a:r>
            <a:r>
              <a:rPr lang="ru-RU" sz="6000" b="1" u="sng" dirty="0" err="1" smtClean="0">
                <a:solidFill>
                  <a:srgbClr val="C00000"/>
                </a:solidFill>
              </a:rPr>
              <a:t>о</a:t>
            </a:r>
            <a:r>
              <a:rPr lang="ru-RU" sz="6000" b="1" dirty="0" err="1" smtClean="0"/>
              <a:t>фо</a:t>
            </a:r>
            <a:r>
              <a:rPr lang="el-GR" sz="6000" b="1" dirty="0" smtClean="0"/>
              <a:t>΄</a:t>
            </a:r>
            <a:r>
              <a:rPr lang="ru-RU" sz="6000" b="1" dirty="0" err="1" smtClean="0"/>
              <a:t>н</a:t>
            </a:r>
            <a:r>
              <a:rPr lang="ru-RU" sz="6000" b="1" dirty="0" smtClean="0"/>
              <a:t> -  </a:t>
            </a:r>
            <a:br>
              <a:rPr lang="ru-RU" sz="6000" b="1" dirty="0" smtClean="0"/>
            </a:br>
            <a:endParaRPr lang="ru-RU" sz="6000" b="1" dirty="0"/>
          </a:p>
        </p:txBody>
      </p:sp>
      <p:pic>
        <p:nvPicPr>
          <p:cNvPr id="1026" name="Picture 2" descr="C:\Documents and Settings\1\Мои документы\Мои рисунки\маг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42844" y="1928802"/>
            <a:ext cx="2585770" cy="1357322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14282" y="3357562"/>
            <a:ext cx="8786874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Принцип магнитной записи на стальную проволоку в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hlinkClick r:id="rId4" tooltip="1888 год в науке (страница отсутствует)"/>
              </a:rPr>
              <a:t>1888 году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впервые разработал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Оберлайн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Смит , под влиянием его посещения в 1878-м лаборатории Эдисона.</a:t>
            </a:r>
            <a:endParaRPr lang="ru-RU" b="1" dirty="0" smtClean="0">
              <a:latin typeface="Arial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Первое работающее устройство было изготовлено датским инженером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Вальдемаром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Поульсеном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лишь в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hlinkClick r:id="rId5" tooltip="1895 год в науке (страница отсутствует)"/>
              </a:rPr>
              <a:t>1895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г. Сам аппарат изобретатель назвал «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телеграфоном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». В 1925 году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Курт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Штилле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 представил электромагнитное устройство, записывающее речь.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В 1925 г. в СССР запатентована «гибкая лента из целлулоида, покрытая стальными опилками (например, посредством столярного клея), однако развития изобретение не получило. В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hlinkClick r:id="rId6" tooltip="1927 год в науке (страница отсутствует)"/>
              </a:rPr>
              <a:t>1927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г. Фриц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Пфлеймер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запатентовал магнитную ленту (сначала на бумажной основе, затем — на полимерной).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028" name="Picture 4" descr="C:\Documents and Settings\1\Мои документы\Мои рисунки\250px-Peirce_wire_recorder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500958" y="1643050"/>
            <a:ext cx="1535235" cy="157163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357818" y="2357430"/>
            <a:ext cx="26432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b="1" dirty="0" err="1" smtClean="0">
                <a:latin typeface="Arial" charset="0"/>
              </a:rPr>
              <a:t>Peirce</a:t>
            </a:r>
            <a:r>
              <a:rPr lang="ru-RU" sz="1200" b="1" dirty="0" smtClean="0">
                <a:latin typeface="Arial" charset="0"/>
              </a:rPr>
              <a:t> 55-B — магнитофон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latin typeface="Arial" charset="0"/>
              </a:rPr>
              <a:t> для записи на магнитную проволоку,1945 г.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8596" y="714356"/>
            <a:ext cx="892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устройство для магнитной записи и воспроизведения звука.</a:t>
            </a:r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85720" y="1285860"/>
            <a:ext cx="86439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Заимствовано в 50-е годы XX в. из английского языка, где </a:t>
            </a:r>
            <a:r>
              <a:rPr lang="ru-RU" b="1" dirty="0" err="1" smtClean="0"/>
              <a:t>magnetophone</a:t>
            </a:r>
            <a:r>
              <a:rPr lang="ru-RU" b="1" dirty="0" smtClean="0"/>
              <a:t> — сложение греческих слов  </a:t>
            </a:r>
            <a:r>
              <a:rPr lang="ru-RU" b="1" dirty="0" err="1" smtClean="0"/>
              <a:t>magnēs</a:t>
            </a:r>
            <a:r>
              <a:rPr lang="ru-RU" b="1" dirty="0" smtClean="0"/>
              <a:t>, </a:t>
            </a:r>
            <a:r>
              <a:rPr lang="ru-RU" b="1" dirty="0" err="1" smtClean="0"/>
              <a:t>magnētos</a:t>
            </a:r>
            <a:r>
              <a:rPr lang="ru-RU" b="1" dirty="0" smtClean="0"/>
              <a:t> «магнит» и </a:t>
            </a:r>
            <a:r>
              <a:rPr lang="ru-RU" b="1" dirty="0" err="1" smtClean="0"/>
              <a:t>phōnē</a:t>
            </a:r>
            <a:r>
              <a:rPr lang="ru-RU" b="1" dirty="0" smtClean="0"/>
              <a:t> «звук». 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786050" y="2857496"/>
            <a:ext cx="28524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u="sng" dirty="0" smtClean="0">
                <a:solidFill>
                  <a:srgbClr val="FF0000"/>
                </a:solidFill>
              </a:rPr>
              <a:t>Это интересно:</a:t>
            </a:r>
            <a:endParaRPr lang="ru-RU" sz="3200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1\Рабочий стол\для презентации\рамки\21ecba1fb62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71514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85984" y="428604"/>
            <a:ext cx="46434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Пояснительная записка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1071546"/>
            <a:ext cx="821537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2000" b="1" dirty="0" smtClean="0"/>
              <a:t>Пособие предназначено для применения на уроках русского языка в 6 классе с целью изучения, отработки навыков правильного написания словарных слов,  организации контроля и самоконтроля на уроке. Отрабатывается написание </a:t>
            </a:r>
            <a:r>
              <a:rPr lang="ru-RU" sz="2000" b="1" u="sng" dirty="0" smtClean="0"/>
              <a:t>22 </a:t>
            </a:r>
            <a:r>
              <a:rPr lang="ru-RU" sz="2000" b="1" dirty="0" smtClean="0"/>
              <a:t>слов. 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b="1" dirty="0" smtClean="0"/>
              <a:t>К каждому слову 2 слайда. Первый слайд – «Учись» - знакомит с   лексическим значением и происхождением слова. Для поддержания интереса к материалу представлены  факты из серии «Это интересно знать». На вторых слайдах  «Прояви творчество» - подобраны задания, способствующие отработке навыка правописания словарных слов, развитию связной речи, творческих способностей учащихся.  Домашние задания носят поисковый и исследовательский характер,  заставляют учащихся обращаться к словарям и другим источникам знаний. 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b="1" dirty="0" smtClean="0"/>
              <a:t>После изучения всех слов раздела «Имя существительное», представлены различные виды словарных диктантов в виде игр «Зоркий глаз», «Допиши слово», «Вставь пропущенные буквы». Для работы над ошибками подобрано задание «Заполни таблицу».  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hlinkClick r:id="rId2" action="ppaction://hlinksldjump"/>
              </a:rPr>
              <a:t>Прояви творчество!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1027" name="Picture 3" descr="C:\Documents and Settings\1\Рабочий стол\для презентации\творчество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358082" y="214290"/>
            <a:ext cx="1653552" cy="200026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1285860"/>
            <a:ext cx="850112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2400" b="1" dirty="0" smtClean="0"/>
              <a:t>Составь 3 словосочетания со словом МАГНИТОФОН;</a:t>
            </a:r>
          </a:p>
          <a:p>
            <a:pPr algn="just">
              <a:buFont typeface="Arial" pitchFamily="34" charset="0"/>
              <a:buChar char="•"/>
            </a:pPr>
            <a:endParaRPr lang="ru-RU" sz="2400" b="1" dirty="0" smtClean="0"/>
          </a:p>
          <a:p>
            <a:pPr algn="just">
              <a:buFont typeface="Arial" pitchFamily="34" charset="0"/>
              <a:buChar char="•"/>
            </a:pPr>
            <a:r>
              <a:rPr lang="ru-RU" sz="2400" b="1" dirty="0" smtClean="0"/>
              <a:t>Составь предложение со словом МАГНИТОФОН;</a:t>
            </a:r>
          </a:p>
          <a:p>
            <a:pPr algn="just">
              <a:buFont typeface="Arial" pitchFamily="34" charset="0"/>
              <a:buChar char="•"/>
            </a:pPr>
            <a:endParaRPr lang="ru-RU" sz="2400" b="1" dirty="0" smtClean="0"/>
          </a:p>
          <a:p>
            <a:pPr algn="just">
              <a:buFont typeface="Arial" pitchFamily="34" charset="0"/>
              <a:buChar char="•"/>
            </a:pPr>
            <a:r>
              <a:rPr lang="ru-RU" sz="2400" b="1" dirty="0" smtClean="0"/>
              <a:t>Выполни морфемный разбор слова МАГНИТОФОН. Чем интересно это слово? Приведи примеры подобных слов. </a:t>
            </a:r>
          </a:p>
          <a:p>
            <a:pPr algn="just">
              <a:buFont typeface="Arial" pitchFamily="34" charset="0"/>
              <a:buChar char="•"/>
            </a:pPr>
            <a:endParaRPr lang="ru-RU" b="1" dirty="0" smtClean="0"/>
          </a:p>
          <a:p>
            <a:pPr algn="ctr"/>
            <a:r>
              <a:rPr lang="ru-RU" sz="3200" b="1" u="sng" dirty="0" smtClean="0">
                <a:solidFill>
                  <a:srgbClr val="FF0000"/>
                </a:solidFill>
              </a:rPr>
              <a:t>Домашнее задание:</a:t>
            </a:r>
          </a:p>
          <a:p>
            <a:pPr algn="ctr"/>
            <a:r>
              <a:rPr lang="ru-RU" sz="2400" b="1" dirty="0" smtClean="0"/>
              <a:t>Выясни, почему в современном обществе магнитофон стал менее востребован? Напиши краткое рассуждение. </a:t>
            </a:r>
          </a:p>
          <a:p>
            <a:pPr algn="just">
              <a:buFont typeface="Arial" pitchFamily="34" charset="0"/>
              <a:buChar char="•"/>
            </a:pPr>
            <a:endParaRPr lang="ru-RU" b="1" dirty="0"/>
          </a:p>
        </p:txBody>
      </p:sp>
      <p:pic>
        <p:nvPicPr>
          <p:cNvPr id="6" name="Picture 2" descr="C:\Documents and Settings\1\Мои документы\Мои рисунки\маг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5214950"/>
            <a:ext cx="2585770" cy="1357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-142900"/>
            <a:ext cx="8229600" cy="1142984"/>
          </a:xfrm>
        </p:spPr>
        <p:txBody>
          <a:bodyPr>
            <a:normAutofit/>
          </a:bodyPr>
          <a:lstStyle/>
          <a:p>
            <a:r>
              <a:rPr lang="ru-RU" sz="6000" b="1" dirty="0" err="1" smtClean="0"/>
              <a:t>Те</a:t>
            </a:r>
            <a:r>
              <a:rPr lang="ru-RU" sz="6000" b="1" u="sng" dirty="0" err="1" smtClean="0">
                <a:solidFill>
                  <a:srgbClr val="C00000"/>
                </a:solidFill>
              </a:rPr>
              <a:t>рри</a:t>
            </a:r>
            <a:r>
              <a:rPr lang="ru-RU" sz="6000" b="1" dirty="0" err="1" smtClean="0"/>
              <a:t>то</a:t>
            </a:r>
            <a:r>
              <a:rPr lang="el-GR" sz="6000" b="1" dirty="0" smtClean="0"/>
              <a:t>΄</a:t>
            </a:r>
            <a:r>
              <a:rPr lang="ru-RU" sz="6000" b="1" dirty="0" err="1" smtClean="0"/>
              <a:t>рия</a:t>
            </a:r>
            <a:r>
              <a:rPr lang="ru-RU" sz="6000" b="1" dirty="0" smtClean="0"/>
              <a:t> - </a:t>
            </a:r>
            <a:endParaRPr lang="ru-RU" sz="6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785795"/>
            <a:ext cx="8786874" cy="1357321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        </a:t>
            </a:r>
            <a:r>
              <a:rPr lang="ru-RU" sz="2800" b="1" dirty="0" smtClean="0"/>
              <a:t>ограниченное земельное пространство. </a:t>
            </a:r>
            <a:endParaRPr lang="ru-RU" b="1" dirty="0" smtClean="0"/>
          </a:p>
          <a:p>
            <a:pPr algn="just">
              <a:buNone/>
            </a:pPr>
            <a:r>
              <a:rPr lang="ru-RU" b="1" dirty="0" smtClean="0"/>
              <a:t> </a:t>
            </a:r>
            <a:r>
              <a:rPr lang="ru-RU" sz="2600" b="1" dirty="0" smtClean="0"/>
              <a:t>Происходит от латинского </a:t>
            </a:r>
            <a:r>
              <a:rPr lang="la-Latn" sz="2600" b="1" dirty="0" smtClean="0"/>
              <a:t>territorium</a:t>
            </a:r>
            <a:r>
              <a:rPr lang="ru-RU" sz="2600" b="1" dirty="0" smtClean="0"/>
              <a:t> «область, земля вокруг города», далее из </a:t>
            </a:r>
            <a:r>
              <a:rPr lang="ru-RU" sz="2600" b="1" dirty="0" err="1" smtClean="0"/>
              <a:t>terra</a:t>
            </a:r>
            <a:r>
              <a:rPr lang="ru-RU" sz="2600" b="1" dirty="0" smtClean="0"/>
              <a:t> «почва, земля». </a:t>
            </a:r>
            <a:endParaRPr lang="ru-RU" sz="2400" b="1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1026" name="Picture 2" descr="C:\Documents and Settings\1\Мои документы\Мои рисунки\карта рф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287040" y="2428868"/>
            <a:ext cx="2090752" cy="121420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2844" y="2928934"/>
            <a:ext cx="5929322" cy="3085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FF0000"/>
                </a:solidFill>
              </a:rPr>
              <a:t>Это интересно:</a:t>
            </a:r>
          </a:p>
          <a:p>
            <a:pPr algn="ctr"/>
            <a:endParaRPr lang="ru-RU" sz="2800" b="1" u="sng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2000" b="1" dirty="0" smtClean="0"/>
              <a:t> </a:t>
            </a:r>
            <a:r>
              <a:rPr lang="ru-RU" sz="2400" b="1" dirty="0" smtClean="0"/>
              <a:t>Территория России – 17 098 246 км ²</a:t>
            </a:r>
          </a:p>
          <a:p>
            <a:pPr>
              <a:buFont typeface="Arial" pitchFamily="34" charset="0"/>
              <a:buChar char="•"/>
            </a:pPr>
            <a:endParaRPr lang="ru-RU" sz="1000" b="1" dirty="0" smtClean="0"/>
          </a:p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  Пермского края – 160 236 км ²</a:t>
            </a:r>
          </a:p>
          <a:p>
            <a:pPr>
              <a:buFont typeface="Arial" pitchFamily="34" charset="0"/>
              <a:buChar char="•"/>
            </a:pPr>
            <a:endParaRPr lang="ru-RU" sz="1050" b="1" dirty="0" smtClean="0"/>
          </a:p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  Куединского района  - 2616 км ²</a:t>
            </a:r>
          </a:p>
          <a:p>
            <a:r>
              <a:rPr lang="ru-RU" sz="2000" b="1" dirty="0" smtClean="0">
                <a:solidFill>
                  <a:srgbClr val="FF0000"/>
                </a:solidFill>
              </a:rPr>
              <a:t> </a:t>
            </a:r>
          </a:p>
          <a:p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7650" name="Picture 2" descr="http://im2-tub-ru.yandex.net/i?id=153245811-67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501354" y="3705842"/>
            <a:ext cx="2185971" cy="1366232"/>
          </a:xfrm>
          <a:prstGeom prst="rect">
            <a:avLst/>
          </a:prstGeom>
          <a:noFill/>
        </p:spPr>
      </p:pic>
      <p:pic>
        <p:nvPicPr>
          <p:cNvPr id="27652" name="Picture 4" descr="http://im4-tub-ru.yandex.net/i?id=137349556-37-72&amp;n=21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143504" y="2143116"/>
            <a:ext cx="1500198" cy="1991413"/>
          </a:xfrm>
          <a:prstGeom prst="rect">
            <a:avLst/>
          </a:prstGeom>
          <a:noFill/>
        </p:spPr>
      </p:pic>
      <p:pic>
        <p:nvPicPr>
          <p:cNvPr id="27654" name="Picture 6" descr="http://im4-tub-ru.yandex.net/i?id=360172025-04-7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572792" y="5214950"/>
            <a:ext cx="1219200" cy="1428750"/>
          </a:xfrm>
          <a:prstGeom prst="rect">
            <a:avLst/>
          </a:prstGeom>
          <a:noFill/>
        </p:spPr>
      </p:pic>
      <p:pic>
        <p:nvPicPr>
          <p:cNvPr id="27656" name="Picture 8" descr="http://im6-tub-ru.yandex.net/i?id=263215892-11-72&amp;n=21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357818" y="4429132"/>
            <a:ext cx="3656491" cy="1931684"/>
          </a:xfrm>
          <a:prstGeom prst="rect">
            <a:avLst/>
          </a:prstGeom>
          <a:noFill/>
        </p:spPr>
      </p:pic>
      <p:sp>
        <p:nvSpPr>
          <p:cNvPr id="10" name="Выгнутая вправо стрелка 9"/>
          <p:cNvSpPr/>
          <p:nvPr/>
        </p:nvSpPr>
        <p:spPr>
          <a:xfrm>
            <a:off x="6429388" y="3071810"/>
            <a:ext cx="731520" cy="2357454"/>
          </a:xfrm>
          <a:prstGeom prst="curvedLeftArrow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7658" name="Picture 10" descr="http://im5-tub-ru.yandex.net/i?id=8590556-11-72&amp;n=21">
            <a:hlinkClick r:id="rId11"/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9429784" y="785794"/>
            <a:ext cx="241935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hlinkClick r:id="rId3" action="ppaction://hlinksldjump"/>
              </a:rPr>
              <a:t>Прояви творчество!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57356" y="1214422"/>
            <a:ext cx="542928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00FF"/>
                </a:solidFill>
              </a:rPr>
              <a:t>Особо охраняемая территория </a:t>
            </a:r>
            <a:r>
              <a:rPr lang="ru-RU" b="1" dirty="0" smtClean="0"/>
              <a:t>- ландшафтный заказник регионального значения «</a:t>
            </a:r>
            <a:r>
              <a:rPr lang="ru-RU" b="1" dirty="0" smtClean="0">
                <a:hlinkClick r:id="rId4" action="ppaction://hlinkfile" tooltip="Куединский"/>
              </a:rPr>
              <a:t>Куединский</a:t>
            </a:r>
            <a:r>
              <a:rPr lang="ru-RU" b="1" dirty="0" smtClean="0"/>
              <a:t>» расположен на западе района и занимает территорию 25,5 га.</a:t>
            </a:r>
          </a:p>
          <a:p>
            <a:pPr algn="just">
              <a:buFont typeface="Arial" pitchFamily="34" charset="0"/>
              <a:buChar char="•"/>
            </a:pPr>
            <a:r>
              <a:rPr lang="ru-RU" b="1" dirty="0" smtClean="0"/>
              <a:t> Его уникальность в том, что здесь растет черная береза, а также семь видов редких растений — кубышка желтая, кувшинка чисто-белая, прострел раскрытый, волчье лыко, лиственница Сукачева, толокнянка, клен остролистный. 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/>
              <a:t>В заказнике обитает около 80 видов птиц и 40 видов млекопитающих. </a:t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5604" name="Picture 4" descr="http://im2-tub-ru.yandex.net/i?id=429388783-64-7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214290"/>
            <a:ext cx="1571636" cy="1428750"/>
          </a:xfrm>
          <a:prstGeom prst="rect">
            <a:avLst/>
          </a:prstGeom>
          <a:noFill/>
        </p:spPr>
      </p:pic>
      <p:pic>
        <p:nvPicPr>
          <p:cNvPr id="25606" name="Picture 6" descr="http://im2-tub-ru.yandex.net/i?id=55629700-46-72&amp;n=21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282" y="1857364"/>
            <a:ext cx="1571636" cy="1428750"/>
          </a:xfrm>
          <a:prstGeom prst="rect">
            <a:avLst/>
          </a:prstGeom>
          <a:noFill/>
        </p:spPr>
      </p:pic>
      <p:pic>
        <p:nvPicPr>
          <p:cNvPr id="25608" name="Picture 8" descr="http://im5-tub-ru.yandex.net/i?id=108211086-54-72&amp;n=21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14282" y="3500438"/>
            <a:ext cx="1571636" cy="1428750"/>
          </a:xfrm>
          <a:prstGeom prst="rect">
            <a:avLst/>
          </a:prstGeom>
          <a:noFill/>
        </p:spPr>
      </p:pic>
      <p:pic>
        <p:nvPicPr>
          <p:cNvPr id="25610" name="Picture 10" descr="http://im5-tub-ru.yandex.net/i?id=42733067-57-72&amp;n=21">
            <a:hlinkClick r:id="rId10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14282" y="5143512"/>
            <a:ext cx="1571636" cy="1428750"/>
          </a:xfrm>
          <a:prstGeom prst="rect">
            <a:avLst/>
          </a:prstGeom>
          <a:noFill/>
        </p:spPr>
      </p:pic>
      <p:pic>
        <p:nvPicPr>
          <p:cNvPr id="25612" name="Picture 12" descr="http://im5-tub-ru.yandex.net/i?id=19693240-07-72&amp;n=21">
            <a:hlinkClick r:id="rId12"/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500958" y="214290"/>
            <a:ext cx="1357322" cy="1428750"/>
          </a:xfrm>
          <a:prstGeom prst="rect">
            <a:avLst/>
          </a:prstGeom>
          <a:noFill/>
        </p:spPr>
      </p:pic>
      <p:pic>
        <p:nvPicPr>
          <p:cNvPr id="25614" name="Picture 14" descr="http://im3-tub-ru.yandex.net/i?id=296688220-46-72&amp;n=21">
            <a:hlinkClick r:id="rId14"/>
          </p:cNvPr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500958" y="1857364"/>
            <a:ext cx="1404934" cy="1428750"/>
          </a:xfrm>
          <a:prstGeom prst="rect">
            <a:avLst/>
          </a:prstGeom>
          <a:noFill/>
        </p:spPr>
      </p:pic>
      <p:pic>
        <p:nvPicPr>
          <p:cNvPr id="25616" name="Picture 16" descr="http://im7-tub-ru.yandex.net/i?id=263566226-59-72&amp;n=21">
            <a:hlinkClick r:id="rId16"/>
          </p:cNvPr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7500958" y="3571876"/>
            <a:ext cx="1428760" cy="1428750"/>
          </a:xfrm>
          <a:prstGeom prst="rect">
            <a:avLst/>
          </a:prstGeom>
          <a:noFill/>
        </p:spPr>
      </p:pic>
      <p:pic>
        <p:nvPicPr>
          <p:cNvPr id="25618" name="Picture 18" descr="http://im2-tub-ru.yandex.net/i?id=72117495-51-72&amp;n=21">
            <a:hlinkClick r:id="rId18"/>
          </p:cNvPr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7500958" y="5214950"/>
            <a:ext cx="1485899" cy="1428750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2928926" y="4572008"/>
            <a:ext cx="3143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rgbClr val="FF0000"/>
                </a:solidFill>
              </a:rPr>
              <a:t>Домашнее задание: </a:t>
            </a:r>
            <a:endParaRPr lang="ru-RU" sz="2400" b="1" u="sng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000232" y="4929198"/>
            <a:ext cx="51435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/>
          </a:p>
          <a:p>
            <a:pPr algn="ctr"/>
            <a:r>
              <a:rPr lang="ru-RU" sz="2400" b="1" dirty="0" smtClean="0"/>
              <a:t>Проект письма к общественности </a:t>
            </a:r>
          </a:p>
          <a:p>
            <a:pPr algn="ctr"/>
            <a:r>
              <a:rPr lang="ru-RU" sz="2400" b="1" dirty="0" smtClean="0"/>
              <a:t>в защиту природы </a:t>
            </a:r>
          </a:p>
          <a:p>
            <a:pPr algn="ctr"/>
            <a:r>
              <a:rPr lang="ru-RU" sz="2400" b="1" dirty="0" smtClean="0"/>
              <a:t>«Будь природе другом!» </a:t>
            </a:r>
            <a:endParaRPr lang="ru-RU" sz="2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285720" y="1571612"/>
            <a:ext cx="16530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Черная береза</a:t>
            </a:r>
            <a:endParaRPr lang="ru-RU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357158" y="3214686"/>
            <a:ext cx="1106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Кубышка</a:t>
            </a:r>
            <a:endParaRPr lang="ru-RU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57158" y="4857760"/>
            <a:ext cx="11871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Кувшинка</a:t>
            </a:r>
            <a:endParaRPr lang="ru-RU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428596" y="6488668"/>
            <a:ext cx="1120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Прострел</a:t>
            </a:r>
            <a:endParaRPr lang="ru-RU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7500958" y="1571612"/>
            <a:ext cx="1470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Волчье лыко</a:t>
            </a:r>
            <a:endParaRPr lang="ru-RU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7429520" y="3214686"/>
            <a:ext cx="1499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Лиственница</a:t>
            </a:r>
            <a:endParaRPr lang="ru-RU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7572396" y="4929198"/>
            <a:ext cx="13514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Толокнянка</a:t>
            </a:r>
            <a:endParaRPr lang="ru-RU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7929586" y="6488668"/>
            <a:ext cx="7312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Клён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57364"/>
            <a:ext cx="8786842" cy="45719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sz="2700" b="1" dirty="0"/>
          </a:p>
        </p:txBody>
      </p:sp>
      <p:pic>
        <p:nvPicPr>
          <p:cNvPr id="23554" name="Picture 2" descr="http://im3-tub-ru.yandex.net/i?id=33057994-43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86182" y="5429250"/>
            <a:ext cx="1905000" cy="1428750"/>
          </a:xfrm>
          <a:prstGeom prst="rect">
            <a:avLst/>
          </a:prstGeom>
          <a:noFill/>
        </p:spPr>
      </p:pic>
      <p:pic>
        <p:nvPicPr>
          <p:cNvPr id="23556" name="Picture 4" descr="http://im4-tub-ru.yandex.net/i?id=239560192-52-72&amp;n=21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00875" y="5429250"/>
            <a:ext cx="2143125" cy="1428750"/>
          </a:xfrm>
          <a:prstGeom prst="rect">
            <a:avLst/>
          </a:prstGeom>
          <a:noFill/>
        </p:spPr>
      </p:pic>
      <p:pic>
        <p:nvPicPr>
          <p:cNvPr id="23558" name="Picture 6" descr="http://im3-tub-ru.yandex.net/i?id=29511229-70-72&amp;n=21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928662" y="5429250"/>
            <a:ext cx="1905000" cy="1428750"/>
          </a:xfrm>
          <a:prstGeom prst="rect">
            <a:avLst/>
          </a:prstGeom>
          <a:noFill/>
        </p:spPr>
      </p:pic>
      <p:pic>
        <p:nvPicPr>
          <p:cNvPr id="23560" name="Picture 8" descr="http://im2-tub-ru.yandex.net/i?id=3450701-14-72&amp;n=21">
            <a:hlinkClick r:id="rId10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214414" y="0"/>
            <a:ext cx="1190625" cy="1428750"/>
          </a:xfrm>
          <a:prstGeom prst="rect">
            <a:avLst/>
          </a:prstGeom>
          <a:noFill/>
        </p:spPr>
      </p:pic>
      <p:pic>
        <p:nvPicPr>
          <p:cNvPr id="23562" name="Picture 10" descr="http://im8-tub-ru.yandex.net/i?id=112124799-48-72&amp;n=21">
            <a:hlinkClick r:id="rId12"/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071802" y="0"/>
            <a:ext cx="1905000" cy="1428750"/>
          </a:xfrm>
          <a:prstGeom prst="rect">
            <a:avLst/>
          </a:prstGeom>
          <a:noFill/>
        </p:spPr>
      </p:pic>
      <p:pic>
        <p:nvPicPr>
          <p:cNvPr id="23564" name="Picture 12" descr="http://im8-tub-ru.yandex.net/i?id=414898987-52-72&amp;n=21">
            <a:hlinkClick r:id="rId14"/>
          </p:cNvPr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429388" y="0"/>
            <a:ext cx="1905000" cy="1428750"/>
          </a:xfrm>
          <a:prstGeom prst="rect">
            <a:avLst/>
          </a:prstGeom>
          <a:noFill/>
        </p:spPr>
      </p:pic>
      <p:pic>
        <p:nvPicPr>
          <p:cNvPr id="23566" name="Picture 14" descr="http://im3-tub-ru.yandex.net/i?id=560812046-06-72&amp;n=21">
            <a:hlinkClick r:id="rId16"/>
          </p:cNvPr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2571736" y="5429250"/>
            <a:ext cx="1152525" cy="1428750"/>
          </a:xfrm>
          <a:prstGeom prst="rect">
            <a:avLst/>
          </a:prstGeom>
          <a:noFill/>
        </p:spPr>
      </p:pic>
      <p:pic>
        <p:nvPicPr>
          <p:cNvPr id="23568" name="Picture 16" descr="http://im7-tub-ru.yandex.net/i?id=1596101-63-72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5715008" y="5429250"/>
            <a:ext cx="1143000" cy="1428750"/>
          </a:xfrm>
          <a:prstGeom prst="rect">
            <a:avLst/>
          </a:prstGeom>
          <a:noFill/>
        </p:spPr>
      </p:pic>
      <p:pic>
        <p:nvPicPr>
          <p:cNvPr id="23570" name="Picture 18" descr="http://im3-tub-ru.yandex.net/i?id=555424732-20-72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8001000" y="0"/>
            <a:ext cx="1143000" cy="1428750"/>
          </a:xfrm>
          <a:prstGeom prst="rect">
            <a:avLst/>
          </a:prstGeom>
          <a:noFill/>
        </p:spPr>
      </p:pic>
      <p:pic>
        <p:nvPicPr>
          <p:cNvPr id="23572" name="Picture 20" descr="http://im7-tub-ru.yandex.net/i?id=555941212-44-72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2357422" y="0"/>
            <a:ext cx="1143000" cy="1428750"/>
          </a:xfrm>
          <a:prstGeom prst="rect">
            <a:avLst/>
          </a:prstGeom>
          <a:noFill/>
        </p:spPr>
      </p:pic>
      <p:pic>
        <p:nvPicPr>
          <p:cNvPr id="23574" name="Picture 22" descr="http://im8-tub-ru.yandex.net/i?id=927250572-04-72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0" y="5429250"/>
            <a:ext cx="1143000" cy="1428750"/>
          </a:xfrm>
          <a:prstGeom prst="rect">
            <a:avLst/>
          </a:prstGeom>
          <a:noFill/>
        </p:spPr>
      </p:pic>
      <p:pic>
        <p:nvPicPr>
          <p:cNvPr id="23576" name="Picture 24" descr="http://im5-tub-ru.yandex.net/i?id=557813714-42-72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5715008" y="0"/>
            <a:ext cx="1143000" cy="1428750"/>
          </a:xfrm>
          <a:prstGeom prst="rect">
            <a:avLst/>
          </a:prstGeom>
          <a:noFill/>
        </p:spPr>
      </p:pic>
      <p:pic>
        <p:nvPicPr>
          <p:cNvPr id="23578" name="Picture 26" descr="http://im2-tub-ru.yandex.net/i?id=360136425-57-72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0" y="0"/>
            <a:ext cx="1143000" cy="1428750"/>
          </a:xfrm>
          <a:prstGeom prst="rect">
            <a:avLst/>
          </a:prstGeom>
          <a:noFill/>
        </p:spPr>
      </p:pic>
      <p:pic>
        <p:nvPicPr>
          <p:cNvPr id="23580" name="Picture 28" descr="http://im8-tub-ru.yandex.net/i?id=38510139-62-72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4643438" y="0"/>
            <a:ext cx="1114425" cy="1428750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142844" y="1571612"/>
            <a:ext cx="8715436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err="1" smtClean="0"/>
              <a:t>Пр</a:t>
            </a:r>
            <a:r>
              <a:rPr lang="ru-RU" sz="3600" b="1" u="sng" dirty="0" err="1" smtClean="0">
                <a:solidFill>
                  <a:srgbClr val="C00000"/>
                </a:solidFill>
              </a:rPr>
              <a:t>о</a:t>
            </a:r>
            <a:r>
              <a:rPr lang="ru-RU" sz="3600" b="1" dirty="0" err="1" smtClean="0"/>
              <a:t>фе</a:t>
            </a:r>
            <a:r>
              <a:rPr lang="el-GR" sz="3600" b="1" dirty="0" smtClean="0"/>
              <a:t>΄</a:t>
            </a:r>
            <a:r>
              <a:rPr lang="ru-RU" sz="3600" b="1" u="sng" dirty="0" err="1" smtClean="0">
                <a:solidFill>
                  <a:srgbClr val="C00000"/>
                </a:solidFill>
              </a:rPr>
              <a:t>сс</a:t>
            </a:r>
            <a:r>
              <a:rPr lang="ru-RU" sz="3600" b="1" dirty="0" err="1" smtClean="0"/>
              <a:t>ия</a:t>
            </a:r>
            <a:r>
              <a:rPr lang="ru-RU" sz="3600" b="1" dirty="0" smtClean="0"/>
              <a:t> </a:t>
            </a:r>
            <a:r>
              <a:rPr lang="ru-RU" sz="2400" b="1" dirty="0" smtClean="0"/>
              <a:t> </a:t>
            </a:r>
            <a:r>
              <a:rPr lang="ru-RU" sz="2000" b="1" dirty="0" smtClean="0"/>
              <a:t>- основной род занятий, трудовой деятельности.</a:t>
            </a:r>
          </a:p>
          <a:p>
            <a:pPr algn="just"/>
            <a:r>
              <a:rPr lang="ru-RU" sz="2000" b="1" dirty="0" smtClean="0"/>
              <a:t>Заимствовано в XIX веке из французского языка. Профессия буквально — «официальное объявление о своей специальности», «официальное указание своего занятия» .</a:t>
            </a:r>
          </a:p>
          <a:p>
            <a:pPr algn="just"/>
            <a:r>
              <a:rPr lang="ru-RU" sz="3600" b="1" dirty="0" err="1" smtClean="0"/>
              <a:t>Сп</a:t>
            </a:r>
            <a:r>
              <a:rPr lang="ru-RU" sz="3600" b="1" u="sng" dirty="0" err="1" smtClean="0">
                <a:solidFill>
                  <a:srgbClr val="C00000"/>
                </a:solidFill>
              </a:rPr>
              <a:t>е</a:t>
            </a:r>
            <a:r>
              <a:rPr lang="ru-RU" sz="3600" b="1" dirty="0" err="1" smtClean="0"/>
              <a:t>ц</a:t>
            </a:r>
            <a:r>
              <a:rPr lang="ru-RU" sz="3600" b="1" u="sng" dirty="0" err="1" smtClean="0">
                <a:solidFill>
                  <a:srgbClr val="C00000"/>
                </a:solidFill>
              </a:rPr>
              <a:t>и</a:t>
            </a:r>
            <a:r>
              <a:rPr lang="ru-RU" sz="3600" b="1" dirty="0" err="1" smtClean="0"/>
              <a:t>а</a:t>
            </a:r>
            <a:r>
              <a:rPr lang="el-GR" sz="3600" b="1" dirty="0" smtClean="0"/>
              <a:t>΄</a:t>
            </a:r>
            <a:r>
              <a:rPr lang="ru-RU" sz="3600" b="1" dirty="0" err="1" smtClean="0"/>
              <a:t>льность</a:t>
            </a:r>
            <a:r>
              <a:rPr lang="ru-RU" sz="2400" b="1" dirty="0" smtClean="0"/>
              <a:t> </a:t>
            </a:r>
            <a:r>
              <a:rPr lang="ru-RU" sz="2000" b="1" dirty="0" smtClean="0"/>
              <a:t>- отдельная</a:t>
            </a:r>
            <a:r>
              <a:rPr lang="ru-RU" sz="2400" b="1" dirty="0" smtClean="0"/>
              <a:t> </a:t>
            </a:r>
            <a:r>
              <a:rPr lang="ru-RU" sz="2000" b="1" dirty="0" smtClean="0"/>
              <a:t>отрасль науки, техники, мастерства или искусства. Заимствовано из латинского языка. </a:t>
            </a:r>
            <a:endParaRPr lang="ru-RU" b="1" dirty="0" smtClean="0"/>
          </a:p>
          <a:p>
            <a:pPr algn="just"/>
            <a:r>
              <a:rPr lang="ru-RU" sz="3600" b="1" dirty="0" err="1" smtClean="0"/>
              <a:t>К</a:t>
            </a:r>
            <a:r>
              <a:rPr lang="ru-RU" sz="3600" b="1" u="sng" dirty="0" err="1" smtClean="0">
                <a:solidFill>
                  <a:srgbClr val="C00000"/>
                </a:solidFill>
              </a:rPr>
              <a:t>олле</a:t>
            </a:r>
            <a:r>
              <a:rPr lang="ru-RU" sz="3600" b="1" dirty="0" err="1" smtClean="0"/>
              <a:t>кти</a:t>
            </a:r>
            <a:r>
              <a:rPr lang="el-GR" sz="3600" b="1" dirty="0" smtClean="0"/>
              <a:t>΄</a:t>
            </a:r>
            <a:r>
              <a:rPr lang="ru-RU" sz="3600" b="1" dirty="0" smtClean="0"/>
              <a:t>в</a:t>
            </a:r>
            <a:r>
              <a:rPr lang="ru-RU" sz="2800" b="1" dirty="0" smtClean="0"/>
              <a:t> - г</a:t>
            </a:r>
            <a:r>
              <a:rPr lang="ru-RU" sz="2000" b="1" dirty="0" smtClean="0"/>
              <a:t>руппа лиц объединенных общей работой, учебой, общими интересами.</a:t>
            </a:r>
            <a:r>
              <a:rPr lang="ru-RU" sz="2000" dirty="0" smtClean="0"/>
              <a:t> </a:t>
            </a:r>
            <a:r>
              <a:rPr lang="ru-RU" sz="2000" b="1" dirty="0" smtClean="0"/>
              <a:t>Заимствовано из латинского, </a:t>
            </a:r>
            <a:r>
              <a:rPr lang="ru-RU" sz="2000" b="1" dirty="0" err="1" smtClean="0"/>
              <a:t>collectivus</a:t>
            </a:r>
            <a:r>
              <a:rPr lang="ru-RU" sz="2000" b="1" dirty="0" smtClean="0"/>
              <a:t>- «собирательный» - совокупность людей, объединенных общей работой, общими интересами. </a:t>
            </a:r>
          </a:p>
          <a:p>
            <a:endParaRPr lang="ru-RU" b="1" dirty="0" smtClean="0"/>
          </a:p>
          <a:p>
            <a:r>
              <a:rPr lang="ru-RU" b="1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14290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hlinkClick r:id="rId2" action="ppaction://hlinksldjump"/>
              </a:rPr>
              <a:t>Прояви творчество!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57818" y="1357298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Пахнет </a:t>
            </a:r>
            <a:r>
              <a:rPr lang="ru-RU" sz="2000" b="1" u="sng" dirty="0" smtClean="0">
                <a:solidFill>
                  <a:srgbClr val="002060"/>
                </a:solidFill>
              </a:rPr>
              <a:t>кондитер</a:t>
            </a: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Орехом мускатным.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u="sng" dirty="0" smtClean="0">
                <a:solidFill>
                  <a:srgbClr val="002060"/>
                </a:solidFill>
              </a:rPr>
              <a:t>Доктор </a:t>
            </a:r>
            <a:r>
              <a:rPr lang="ru-RU" sz="2000" b="1" dirty="0" smtClean="0">
                <a:solidFill>
                  <a:srgbClr val="002060"/>
                </a:solidFill>
              </a:rPr>
              <a:t>в халате -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Лекарством приятным.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Рыхлой землёю,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Полем и лугом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Пахнет крестьянин,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Идущий за плугом.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Рыбой и морем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Пахнет </a:t>
            </a:r>
            <a:r>
              <a:rPr lang="ru-RU" sz="2000" b="1" u="sng" dirty="0" smtClean="0">
                <a:solidFill>
                  <a:srgbClr val="002060"/>
                </a:solidFill>
              </a:rPr>
              <a:t>рыбак.</a:t>
            </a: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Только безделье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Не пахнет никак.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85918" y="5072074"/>
            <a:ext cx="721523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b="1" dirty="0" smtClean="0"/>
              <a:t>Выпиши из стихотворения подчеркнутые слова,   и назови их одним словом. Напиши 5-7 предложений об особенностях одной из профессий. </a:t>
            </a:r>
          </a:p>
          <a:p>
            <a:pPr>
              <a:buFont typeface="Arial" pitchFamily="34" charset="0"/>
              <a:buChar char="•"/>
            </a:pPr>
            <a:r>
              <a:rPr lang="ru-RU" sz="2000" b="1" u="sng" dirty="0" smtClean="0">
                <a:solidFill>
                  <a:srgbClr val="FF0000"/>
                </a:solidFill>
              </a:rPr>
              <a:t>Домашнее задание</a:t>
            </a:r>
            <a:r>
              <a:rPr lang="ru-RU" sz="2000" b="1" dirty="0" smtClean="0">
                <a:solidFill>
                  <a:srgbClr val="FF0000"/>
                </a:solidFill>
              </a:rPr>
              <a:t>: </a:t>
            </a:r>
            <a:r>
              <a:rPr lang="ru-RU" sz="2000" b="1" dirty="0" smtClean="0"/>
              <a:t>«Моя мечта -   профессия…». </a:t>
            </a:r>
          </a:p>
          <a:p>
            <a:r>
              <a:rPr lang="ru-RU" sz="2000" b="1" dirty="0" smtClean="0"/>
              <a:t>Сочинение о твоей будущей профессии. 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22531" name="Picture 3" descr="C:\Documents and Settings\1\Рабочий стол\айб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3900" y="142852"/>
            <a:ext cx="881053" cy="1321579"/>
          </a:xfrm>
          <a:prstGeom prst="rect">
            <a:avLst/>
          </a:prstGeom>
          <a:noFill/>
        </p:spPr>
      </p:pic>
      <p:pic>
        <p:nvPicPr>
          <p:cNvPr id="22535" name="Picture 7" descr="C:\Documents and Settings\1\Рабочий стол\7CAUP295DCABGQK82CAPG3CFWCAQKNPJCCAA3QRA6CAWTB2DGCAZNXNIECAXXU5O7CAW9V7U7CA1LWPTQCAN8S29ECAHBCVJACAPZ9DCSCANMEQEJCA35KS29CAYZ6H1ACACLDO62CA3GS6PZCAWQP7TNCAP9VNKJ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2214554"/>
            <a:ext cx="1643074" cy="1816220"/>
          </a:xfrm>
          <a:prstGeom prst="rect">
            <a:avLst/>
          </a:prstGeom>
          <a:noFill/>
        </p:spPr>
      </p:pic>
      <p:pic>
        <p:nvPicPr>
          <p:cNvPr id="16" name="Рисунок 15" descr="C:\Documents and Settings\1\Рабочий стол\aed5832de060603ae3612d1515376df4.jpg"/>
          <p:cNvPicPr/>
          <p:nvPr/>
        </p:nvPicPr>
        <p:blipFill>
          <a:blip r:embed="rId5"/>
          <a:srcRect l="53547" t="1404"/>
          <a:stretch>
            <a:fillRect/>
          </a:stretch>
        </p:blipFill>
        <p:spPr bwMode="auto">
          <a:xfrm>
            <a:off x="142844" y="4429132"/>
            <a:ext cx="1639331" cy="1758544"/>
          </a:xfrm>
          <a:prstGeom prst="rect">
            <a:avLst/>
          </a:prstGeom>
          <a:noFill/>
        </p:spPr>
      </p:pic>
      <p:pic>
        <p:nvPicPr>
          <p:cNvPr id="17" name="Рисунок 16" descr="C:\Documents and Settings\1\Рабочий стол\aed5832de060603ae3612d1515376df4.jpg"/>
          <p:cNvPicPr/>
          <p:nvPr/>
        </p:nvPicPr>
        <p:blipFill>
          <a:blip r:embed="rId5"/>
          <a:srcRect l="6031" t="10964" r="50248" b="8615"/>
          <a:stretch>
            <a:fillRect/>
          </a:stretch>
        </p:blipFill>
        <p:spPr bwMode="auto">
          <a:xfrm>
            <a:off x="142844" y="142852"/>
            <a:ext cx="1675793" cy="166572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000232" y="1000108"/>
            <a:ext cx="392909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         Чем пахнут ремесла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У каждого дела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Запах особый: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В булочной пахнет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Тестом и сдобой….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Пахнет </a:t>
            </a:r>
            <a:r>
              <a:rPr lang="ru-RU" sz="2000" b="1" i="1" u="sng" dirty="0" smtClean="0">
                <a:solidFill>
                  <a:srgbClr val="002060"/>
                </a:solidFill>
              </a:rPr>
              <a:t>маляр</a:t>
            </a: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Скипидаром и краской.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Пахнет </a:t>
            </a:r>
            <a:r>
              <a:rPr lang="ru-RU" sz="2000" b="1" u="sng" dirty="0" smtClean="0">
                <a:solidFill>
                  <a:srgbClr val="002060"/>
                </a:solidFill>
              </a:rPr>
              <a:t>стекольщик</a:t>
            </a: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Оконной замазкой.</a:t>
            </a:r>
          </a:p>
          <a:p>
            <a:pPr>
              <a:defRPr/>
            </a:pPr>
            <a:r>
              <a:rPr lang="ru-RU" sz="2000" b="1" dirty="0" smtClean="0">
                <a:solidFill>
                  <a:srgbClr val="002060"/>
                </a:solidFill>
              </a:rPr>
              <a:t>Куртка </a:t>
            </a:r>
            <a:r>
              <a:rPr lang="ru-RU" sz="2000" b="1" u="sng" dirty="0" smtClean="0">
                <a:solidFill>
                  <a:srgbClr val="002060"/>
                </a:solidFill>
              </a:rPr>
              <a:t>шофёра</a:t>
            </a: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Пахнет бензином.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Блуза </a:t>
            </a:r>
            <a:r>
              <a:rPr lang="ru-RU" sz="2000" b="1" u="sng" dirty="0" smtClean="0">
                <a:solidFill>
                  <a:srgbClr val="002060"/>
                </a:solidFill>
              </a:rPr>
              <a:t>рабочего -</a:t>
            </a: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Маслом машинным.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-315922"/>
            <a:ext cx="8229600" cy="5302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6000" b="1" u="sng" dirty="0" smtClean="0">
                <a:solidFill>
                  <a:srgbClr val="C00000"/>
                </a:solidFill>
              </a:rPr>
              <a:t>А</a:t>
            </a:r>
            <a:r>
              <a:rPr lang="ru-RU" sz="6000" b="1" dirty="0" smtClean="0"/>
              <a:t>кв</a:t>
            </a:r>
            <a:r>
              <a:rPr lang="ru-RU" sz="6000" b="1" u="sng" dirty="0" smtClean="0">
                <a:solidFill>
                  <a:srgbClr val="C00000"/>
                </a:solidFill>
              </a:rPr>
              <a:t>а</a:t>
            </a:r>
            <a:r>
              <a:rPr lang="ru-RU" sz="6000" b="1" dirty="0" smtClean="0"/>
              <a:t>ре</a:t>
            </a:r>
            <a:r>
              <a:rPr lang="el-GR" sz="6000" b="1" dirty="0" smtClean="0"/>
              <a:t>΄</a:t>
            </a:r>
            <a:r>
              <a:rPr lang="ru-RU" sz="6000" b="1" dirty="0" smtClean="0"/>
              <a:t>ль </a:t>
            </a:r>
            <a:endParaRPr lang="ru-RU" sz="6000" b="1" dirty="0"/>
          </a:p>
        </p:txBody>
      </p:sp>
      <p:pic>
        <p:nvPicPr>
          <p:cNvPr id="3074" name="Picture 2" descr="C:\Documents and Settings\1\Мои документы\Мои рисунки\акв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596" y="4929198"/>
            <a:ext cx="2571768" cy="1819647"/>
          </a:xfrm>
          <a:prstGeom prst="rect">
            <a:avLst/>
          </a:prstGeom>
          <a:noFill/>
        </p:spPr>
      </p:pic>
      <p:pic>
        <p:nvPicPr>
          <p:cNvPr id="3075" name="Picture 3" descr="C:\Documents and Settings\1\Мои документы\Мои рисунки\авк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50" y="4786322"/>
            <a:ext cx="2571768" cy="192882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14282" y="3643314"/>
            <a:ext cx="878687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Акварельная техника стала развиваться в Китае после изобретения бумаги во II веке нашей эры. В XII—XIII веках бумага получила распространение в Европе, прежде всего в Испании и Италии. Предшественницей акварельной техники в Европе была роспись по сырой штукатурке (фреска), позволявшая получать сходные эффекты.</a:t>
            </a:r>
            <a:endParaRPr lang="ru-RU" sz="2000" b="1" dirty="0"/>
          </a:p>
        </p:txBody>
      </p:sp>
      <p:pic>
        <p:nvPicPr>
          <p:cNvPr id="3076" name="Picture 4" descr="C:\Documents and Settings\1\Мои документы\Мои рисунки\300px-%D0%90%D0%BA%D0%B2%D0%B0%D1%80%D0%B5%D0%BB%D1%8C-%D0%BA%D1%80%D0%B0%D1%81%D0%BA-%D1%84%D0%BE%D1%82%D0%B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142852"/>
            <a:ext cx="1833562" cy="137517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57158" y="2000240"/>
            <a:ext cx="85725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Заимствовано из немецкого (</a:t>
            </a:r>
            <a:r>
              <a:rPr lang="ru-RU" sz="2000" b="1" dirty="0" err="1" smtClean="0"/>
              <a:t>aquarell</a:t>
            </a:r>
            <a:r>
              <a:rPr lang="ru-RU" sz="2000" b="1" dirty="0" smtClean="0"/>
              <a:t>) или французского (</a:t>
            </a:r>
            <a:r>
              <a:rPr lang="ru-RU" sz="2000" b="1" dirty="0" err="1" smtClean="0"/>
              <a:t>aquarelle</a:t>
            </a:r>
            <a:r>
              <a:rPr lang="ru-RU" sz="2000" b="1" dirty="0" smtClean="0"/>
              <a:t>). Латинский корень этих слов – </a:t>
            </a:r>
            <a:r>
              <a:rPr lang="ru-RU" sz="2000" b="1" dirty="0" err="1" smtClean="0"/>
              <a:t>aqua</a:t>
            </a:r>
            <a:r>
              <a:rPr lang="ru-RU" sz="2000" b="1" dirty="0" smtClean="0"/>
              <a:t> означает "вода", а в целом акварель – это "водная краска". Интересно, что по-английски это понятие передается сочетанием "</a:t>
            </a:r>
            <a:r>
              <a:rPr lang="ru-RU" sz="2000" b="1" dirty="0" err="1" smtClean="0"/>
              <a:t>water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color</a:t>
            </a:r>
            <a:r>
              <a:rPr lang="ru-RU" sz="2000" b="1" dirty="0" smtClean="0"/>
              <a:t>", то есть тоже "водная краска".</a:t>
            </a:r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000232" y="785794"/>
            <a:ext cx="7858148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marL="342900" indent="-342900">
              <a:buAutoNum type="arabicPeriod"/>
            </a:pPr>
            <a:r>
              <a:rPr lang="ru-RU" sz="2000" b="1" dirty="0" smtClean="0"/>
              <a:t>Прозрачные, обычно клеевые краски, разводимые водой. </a:t>
            </a:r>
          </a:p>
          <a:p>
            <a:pPr marL="342900" indent="-342900">
              <a:buAutoNum type="arabicPeriod"/>
            </a:pPr>
            <a:r>
              <a:rPr lang="ru-RU" sz="2000" b="1" dirty="0" smtClean="0"/>
              <a:t>Картина, написанная такими красками. </a:t>
            </a:r>
            <a:endParaRPr lang="ru-RU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643306" y="3143248"/>
            <a:ext cx="28524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u="sng" dirty="0" smtClean="0">
                <a:solidFill>
                  <a:srgbClr val="FF0000"/>
                </a:solidFill>
              </a:rPr>
              <a:t>Это интересно:</a:t>
            </a:r>
            <a:endParaRPr lang="ru-RU" sz="3200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hlinkClick r:id="rId3" action="ppaction://hlinksldjump"/>
              </a:rPr>
              <a:t>Прояви творчество!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1027" name="Picture 3" descr="C:\Documents and Settings\1\Рабочий стол\для презентации\творчество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42844" y="142852"/>
            <a:ext cx="1367800" cy="1654596"/>
          </a:xfrm>
          <a:prstGeom prst="rect">
            <a:avLst/>
          </a:prstGeom>
          <a:noFill/>
        </p:spPr>
      </p:pic>
      <p:pic>
        <p:nvPicPr>
          <p:cNvPr id="18435" name="Picture 3" descr="http://www.stihi.ru/pics/2012/10/10/727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57290" y="928670"/>
            <a:ext cx="7286676" cy="5139535"/>
          </a:xfrm>
          <a:prstGeom prst="rect">
            <a:avLst/>
          </a:prstGeom>
          <a:noFill/>
        </p:spPr>
      </p:pic>
      <p:pic>
        <p:nvPicPr>
          <p:cNvPr id="5" name="Вивальди - Осен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501090" y="6215082"/>
            <a:ext cx="304800" cy="304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00166" y="6000768"/>
            <a:ext cx="57543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Подбери прилагательные, характеризующие  осень.</a:t>
            </a:r>
          </a:p>
          <a:p>
            <a:r>
              <a:rPr lang="ru-RU" b="1" dirty="0" smtClean="0"/>
              <a:t>Напиши по картине мини- сочинение «Красота осени».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441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714488"/>
            <a:ext cx="8643998" cy="1285876"/>
          </a:xfrm>
        </p:spPr>
        <p:txBody>
          <a:bodyPr>
            <a:noAutofit/>
          </a:bodyPr>
          <a:lstStyle/>
          <a:p>
            <a:pPr algn="just"/>
            <a:r>
              <a:rPr lang="ru-RU" sz="1800" b="1" dirty="0" smtClean="0"/>
              <a:t>Заимствовано в конце XVIII в. из французского языка, где </a:t>
            </a:r>
            <a:r>
              <a:rPr lang="ru-RU" sz="1800" b="1" i="1" dirty="0" err="1" smtClean="0"/>
              <a:t>divan</a:t>
            </a:r>
            <a:r>
              <a:rPr lang="ru-RU" sz="1800" b="1" dirty="0" smtClean="0"/>
              <a:t> &lt; </a:t>
            </a:r>
            <a:r>
              <a:rPr lang="ru-RU" sz="1800" b="1" dirty="0" err="1" smtClean="0"/>
              <a:t>иран</a:t>
            </a:r>
            <a:r>
              <a:rPr lang="ru-RU" sz="1800" b="1" dirty="0" smtClean="0"/>
              <a:t>. </a:t>
            </a:r>
            <a:r>
              <a:rPr lang="ru-RU" sz="1800" b="1" i="1" dirty="0" err="1" smtClean="0"/>
              <a:t>divan</a:t>
            </a:r>
            <a:r>
              <a:rPr lang="ru-RU" sz="1800" b="1" dirty="0" smtClean="0"/>
              <a:t> в значении «возвышение, покрытое коврами и подушками» (в помещении заседания государственного совета, называемого </a:t>
            </a:r>
            <a:r>
              <a:rPr lang="ru-RU" sz="1800" b="1" i="1" dirty="0" smtClean="0"/>
              <a:t>диваном</a:t>
            </a:r>
            <a:r>
              <a:rPr lang="ru-RU" sz="1800" b="1" dirty="0" smtClean="0"/>
              <a:t>). </a:t>
            </a:r>
            <a:endParaRPr lang="ru-RU" sz="1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57232"/>
            <a:ext cx="8715404" cy="100013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/>
              <a:t>    </a:t>
            </a:r>
            <a:r>
              <a:rPr lang="ru-RU" sz="2400" b="1" dirty="0" smtClean="0"/>
              <a:t>Предмет мебели с длинным, на несколько человек сиденьем, со спинкой, ручками или валиками. </a:t>
            </a:r>
            <a:endParaRPr lang="ru-RU" sz="2400" b="1" dirty="0"/>
          </a:p>
        </p:txBody>
      </p:sp>
      <p:pic>
        <p:nvPicPr>
          <p:cNvPr id="4098" name="Picture 2" descr="C:\Documents and Settings\1\Мои документы\Мои рисунки\диван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44" y="142852"/>
            <a:ext cx="1714480" cy="846800"/>
          </a:xfrm>
          <a:prstGeom prst="rect">
            <a:avLst/>
          </a:prstGeom>
          <a:noFill/>
        </p:spPr>
      </p:pic>
      <p:pic>
        <p:nvPicPr>
          <p:cNvPr id="4099" name="Picture 3" descr="C:\Documents and Settings\1\Мои документы\Мои рисунки\див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928934"/>
            <a:ext cx="2755473" cy="128588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071802" y="0"/>
            <a:ext cx="32147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/>
              <a:t>Д</a:t>
            </a:r>
            <a:r>
              <a:rPr lang="ru-RU" sz="5400" b="1" u="sng" dirty="0" smtClean="0">
                <a:solidFill>
                  <a:srgbClr val="C00000"/>
                </a:solidFill>
              </a:rPr>
              <a:t>и</a:t>
            </a:r>
            <a:r>
              <a:rPr lang="ru-RU" sz="5400" b="1" dirty="0" smtClean="0"/>
              <a:t>ва</a:t>
            </a:r>
            <a:r>
              <a:rPr lang="el-GR" sz="5400" b="1" dirty="0" smtClean="0"/>
              <a:t>΄</a:t>
            </a:r>
            <a:r>
              <a:rPr lang="ru-RU" sz="5400" b="1" dirty="0" err="1" smtClean="0"/>
              <a:t>н</a:t>
            </a:r>
            <a:endParaRPr lang="ru-RU" sz="5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4000504"/>
            <a:ext cx="864399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Традиционно родиной современных диванов считают Ближний Восток, на что указывает происхождение названия этого вида мебели: по наиболее распространенной версии слово «диван» - персидского происхождения. Слово «диван» попало к нам через Турцию. Первоначально оно обозначало реестр документов, потом место, где они хранились, потом государственный совет, который эти документы принимал и помещения, где они  собиралась. Еще позже диванами на Востоке стали называть приёмные залы и, наконец, - повышение для сидения, стоявших в них вдоль стены, покрытые коврами и усыпанные подушками. Ни каркаса, ни ножек, ни спинок у восточных диванов не было.</a:t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9218" name="Picture 2" descr="http://im8-tub-ru.yandex.net/i?id=66315567-24-72&amp;n=1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43702" y="2571744"/>
            <a:ext cx="2143140" cy="142875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214678" y="3286124"/>
            <a:ext cx="35220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u="sng" dirty="0" smtClean="0">
                <a:solidFill>
                  <a:srgbClr val="FF0000"/>
                </a:solidFill>
              </a:rPr>
              <a:t>Это интересно знать: </a:t>
            </a:r>
            <a:endParaRPr lang="ru-RU" sz="2800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hlinkClick r:id="rId2" action="ppaction://hlinksldjump"/>
              </a:rPr>
              <a:t>Прояви творчество!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1027" name="Picture 3" descr="C:\Documents and Settings\1\Рабочий стол\для презентации\творчество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358082" y="142852"/>
            <a:ext cx="1653552" cy="200026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9358346" y="2143116"/>
            <a:ext cx="692948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dirty="0" smtClean="0"/>
              <a:t>Существует несколько разновидностей диванов.</a:t>
            </a:r>
            <a:br>
              <a:rPr lang="ru-RU" sz="800" dirty="0" smtClean="0"/>
            </a:br>
            <a:r>
              <a:rPr lang="ru-RU" sz="800" dirty="0" smtClean="0"/>
              <a:t/>
            </a:r>
            <a:br>
              <a:rPr lang="ru-RU" sz="800" dirty="0" smtClean="0"/>
            </a:br>
            <a:r>
              <a:rPr lang="ru-RU" sz="800" dirty="0" smtClean="0"/>
              <a:t>Тахта – не слишком высокий и широкий диван без спинки.</a:t>
            </a:r>
            <a:br>
              <a:rPr lang="ru-RU" sz="800" dirty="0" smtClean="0"/>
            </a:br>
            <a:r>
              <a:rPr lang="ru-RU" sz="800" dirty="0" smtClean="0"/>
              <a:t/>
            </a:r>
            <a:br>
              <a:rPr lang="ru-RU" sz="800" dirty="0" smtClean="0"/>
            </a:br>
            <a:r>
              <a:rPr lang="ru-RU" sz="800" dirty="0" smtClean="0"/>
              <a:t>Софа – мягкий, широкий диван, имеющий низкую спинку и подлокотники. Обычно софа покрыта яркой обивочной тканью или кожей. На софе располагаются солидные мебельные подушки. Поначалу софы набивали конским волосом или шерстью, впоследствии появились стальные пружины.</a:t>
            </a:r>
            <a:br>
              <a:rPr lang="ru-RU" sz="800" dirty="0" smtClean="0"/>
            </a:br>
            <a:r>
              <a:rPr lang="ru-RU" sz="800" dirty="0" smtClean="0"/>
              <a:t/>
            </a:r>
            <a:br>
              <a:rPr lang="ru-RU" sz="800" dirty="0" smtClean="0"/>
            </a:br>
            <a:r>
              <a:rPr lang="ru-RU" sz="800" dirty="0" smtClean="0"/>
              <a:t>Кушетка – самый старый тип дивана. Это вытянутое, обитое кожей или тканью сиденье с регулируемым наклоном изголовья.</a:t>
            </a:r>
            <a:br>
              <a:rPr lang="ru-RU" sz="800" dirty="0" smtClean="0"/>
            </a:br>
            <a:r>
              <a:rPr lang="ru-RU" sz="800" dirty="0" smtClean="0"/>
              <a:t/>
            </a:r>
            <a:br>
              <a:rPr lang="ru-RU" sz="800" dirty="0" smtClean="0"/>
            </a:br>
            <a:r>
              <a:rPr lang="ru-RU" sz="800" dirty="0" smtClean="0"/>
              <a:t>Канапе – похоже на кушетку, хотя это скорее родственник стула. На изящных ножках крепится резная рама. У канапе длинная, во всю длину сиденья, спинка. Такое ощущение, что несколько спинок стульев соединили вместе.</a:t>
            </a:r>
            <a:br>
              <a:rPr lang="ru-RU" sz="800" dirty="0" smtClean="0"/>
            </a:br>
            <a:r>
              <a:rPr lang="ru-RU" sz="800" dirty="0" smtClean="0"/>
              <a:t/>
            </a:r>
            <a:br>
              <a:rPr lang="ru-RU" sz="800" dirty="0" smtClean="0"/>
            </a:br>
            <a:r>
              <a:rPr lang="ru-RU" sz="800" dirty="0" smtClean="0"/>
              <a:t>Оттоманка – мягкий, широкий диван, подушки у него вместо спинки.</a:t>
            </a:r>
            <a:br>
              <a:rPr lang="ru-RU" sz="8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71472" y="4714884"/>
            <a:ext cx="75724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FF0000"/>
                </a:solidFill>
              </a:rPr>
              <a:t>Домашнее задание: </a:t>
            </a:r>
          </a:p>
          <a:p>
            <a:pPr algn="ctr"/>
            <a:r>
              <a:rPr lang="ru-RU" sz="2400" b="1" dirty="0" smtClean="0"/>
              <a:t>Выясни и запиши, какие разновидности дивана существуют и в чём их особенности. 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1285860"/>
            <a:ext cx="7715304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2400" b="1" dirty="0" smtClean="0"/>
              <a:t>Составь 3 словосочетания со словом ДИВАН;</a:t>
            </a:r>
          </a:p>
          <a:p>
            <a:pPr algn="just">
              <a:buFont typeface="Arial" pitchFamily="34" charset="0"/>
              <a:buChar char="•"/>
            </a:pPr>
            <a:endParaRPr lang="ru-RU" sz="2400" b="1" dirty="0" smtClean="0"/>
          </a:p>
          <a:p>
            <a:pPr algn="just">
              <a:buFont typeface="Arial" pitchFamily="34" charset="0"/>
              <a:buChar char="•"/>
            </a:pPr>
            <a:r>
              <a:rPr lang="ru-RU" sz="2400" b="1" dirty="0" smtClean="0"/>
              <a:t>Составь предложение со словом ДИВАН и выполни его синтаксический разбор;</a:t>
            </a:r>
          </a:p>
          <a:p>
            <a:pPr algn="just">
              <a:buFont typeface="Arial" pitchFamily="34" charset="0"/>
              <a:buChar char="•"/>
            </a:pPr>
            <a:endParaRPr lang="ru-RU" sz="2400" b="1" dirty="0" smtClean="0"/>
          </a:p>
          <a:p>
            <a:pPr algn="just">
              <a:buFont typeface="Arial" pitchFamily="34" charset="0"/>
              <a:buChar char="•"/>
            </a:pPr>
            <a:r>
              <a:rPr lang="ru-RU" sz="2400" b="1" dirty="0" smtClean="0"/>
              <a:t>Образуй от слова ДИВАН при помощи суффиксов –ЧИК, -Н новые слова;</a:t>
            </a:r>
          </a:p>
          <a:p>
            <a:pPr algn="just">
              <a:buFont typeface="Arial" pitchFamily="34" charset="0"/>
              <a:buChar char="•"/>
            </a:pPr>
            <a:endParaRPr lang="ru-RU" sz="2400" b="1" dirty="0" smtClean="0"/>
          </a:p>
          <a:p>
            <a:pPr algn="just">
              <a:buFont typeface="Arial" pitchFamily="34" charset="0"/>
              <a:buChar char="•"/>
            </a:pPr>
            <a:r>
              <a:rPr lang="ru-RU" sz="2400" b="1" dirty="0" smtClean="0"/>
              <a:t>Выполни фонетический разбор слова ДИВАН;</a:t>
            </a:r>
            <a:endParaRPr lang="ru-RU" sz="2000" b="1" dirty="0" smtClean="0"/>
          </a:p>
          <a:p>
            <a:pPr algn="just"/>
            <a:r>
              <a:rPr lang="ru-RU" sz="2000" b="1" dirty="0" smtClean="0"/>
              <a:t> </a:t>
            </a:r>
            <a:endParaRPr lang="ru-RU" sz="2000" b="1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229600" cy="868346"/>
          </a:xfrm>
        </p:spPr>
        <p:txBody>
          <a:bodyPr>
            <a:noAutofit/>
          </a:bodyPr>
          <a:lstStyle/>
          <a:p>
            <a:r>
              <a:rPr lang="ru-RU" sz="6000" b="1" dirty="0" err="1" smtClean="0"/>
              <a:t>Б</a:t>
            </a:r>
            <a:r>
              <a:rPr lang="ru-RU" sz="6000" b="1" u="sng" dirty="0" err="1" smtClean="0">
                <a:solidFill>
                  <a:srgbClr val="C00000"/>
                </a:solidFill>
              </a:rPr>
              <a:t>а</a:t>
            </a:r>
            <a:r>
              <a:rPr lang="ru-RU" sz="6000" b="1" dirty="0" err="1" smtClean="0"/>
              <a:t>лко</a:t>
            </a:r>
            <a:r>
              <a:rPr lang="el-GR" sz="6000" b="1" dirty="0" smtClean="0"/>
              <a:t>΄</a:t>
            </a:r>
            <a:r>
              <a:rPr lang="ru-RU" sz="6000" b="1" dirty="0" err="1" smtClean="0"/>
              <a:t>н</a:t>
            </a:r>
            <a:endParaRPr lang="ru-RU" sz="6000" b="1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4282" y="3000372"/>
            <a:ext cx="8929718" cy="55402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b="1" dirty="0" smtClean="0"/>
              <a:t>Произошло от французского </a:t>
            </a:r>
            <a:r>
              <a:rPr lang="ru-RU" sz="2000" b="1" dirty="0" err="1" smtClean="0"/>
              <a:t>balcon</a:t>
            </a:r>
            <a:r>
              <a:rPr lang="ru-RU" sz="2000" b="1" dirty="0" smtClean="0"/>
              <a:t>, от </a:t>
            </a:r>
            <a:r>
              <a:rPr lang="ru-RU" sz="2000" b="1" dirty="0" err="1" smtClean="0"/>
              <a:t>итал</a:t>
            </a:r>
            <a:r>
              <a:rPr lang="ru-RU" sz="2000" b="1" dirty="0" smtClean="0"/>
              <a:t>. </a:t>
            </a:r>
            <a:r>
              <a:rPr lang="ru-RU" sz="2000" b="1" dirty="0" err="1" smtClean="0"/>
              <a:t>balcone</a:t>
            </a:r>
            <a:r>
              <a:rPr lang="ru-RU" sz="2000" b="1" dirty="0" smtClean="0"/>
              <a:t>,  от латинского </a:t>
            </a:r>
            <a:r>
              <a:rPr lang="ru-RU" sz="2000" b="1" dirty="0" err="1" smtClean="0"/>
              <a:t>balcus</a:t>
            </a:r>
            <a:r>
              <a:rPr lang="ru-RU" sz="2000" b="1" dirty="0" smtClean="0"/>
              <a:t> - подмостки, леса. </a:t>
            </a:r>
            <a:endParaRPr lang="ru-RU" sz="2400" b="1" dirty="0"/>
          </a:p>
        </p:txBody>
      </p:sp>
      <p:pic>
        <p:nvPicPr>
          <p:cNvPr id="1026" name="Picture 2" descr="C:\Documents and Settings\1\Мои документы\Мои рисунки\2CA614W6KCAWWH0UICA3YZ9ZMCAJ012V7CA41LVBSCA8G1EIFCA57O003CADNXH8ZCAFD1BU6CACJCRBQCAWLE19TCAEW5AW7CAV15H5SCAPE4TNDCA2KE4XHCAS0P0KDCAU1TEZ8CAAQY7F7CAD52LVVCAL3BO3J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42852"/>
            <a:ext cx="2143140" cy="158592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1714489"/>
            <a:ext cx="84296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b="1" u="sng" dirty="0" smtClean="0"/>
              <a:t>Балкон</a:t>
            </a:r>
            <a:r>
              <a:rPr lang="ru-RU" sz="2400" b="1" dirty="0" smtClean="0"/>
              <a:t> - выступающая из стены здания площадка с перилами, решеткой. </a:t>
            </a:r>
          </a:p>
          <a:p>
            <a:pPr>
              <a:buFont typeface="Arial" pitchFamily="34" charset="0"/>
              <a:buChar char="•"/>
            </a:pPr>
            <a:r>
              <a:rPr lang="ru-RU" sz="2400" b="1" u="sng" dirty="0" smtClean="0"/>
              <a:t>Балкон</a:t>
            </a:r>
            <a:r>
              <a:rPr lang="ru-RU" sz="2400" b="1" dirty="0" smtClean="0"/>
              <a:t> -  верхний или средний ярус в зрительном зале.  </a:t>
            </a:r>
            <a:endParaRPr lang="ru-RU" dirty="0"/>
          </a:p>
        </p:txBody>
      </p:sp>
      <p:pic>
        <p:nvPicPr>
          <p:cNvPr id="3" name="Picture 2" descr="C:\Documents and Settings\1\Мои документы\Мои рисунки\18936550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50" y="142852"/>
            <a:ext cx="2464586" cy="164307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85720" y="4286256"/>
            <a:ext cx="850112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Балкон появился в театре в начале 17 века вместе с возникновением принципиально нового,   «ярусного» типа театрального здания. Разви</a:t>
            </a:r>
            <a:r>
              <a:rPr lang="ru-RU" sz="2400" b="1" dirty="0" smtClean="0"/>
              <a:t>т</a:t>
            </a:r>
            <a:r>
              <a:rPr lang="ru-RU" sz="2000" b="1" dirty="0" smtClean="0"/>
              <a:t>ие такого театра обусловила возникшая в 16 веке итальянская опера, для которой необходимым был вместительный, но компактный зрительный зал с хорошей акустикой. Ярусы, расположенные один над другим, обусловливали дополнительную вместимость зрительного зала без увеличения его длины. </a:t>
            </a:r>
            <a:endParaRPr lang="ru-RU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071802" y="3714752"/>
            <a:ext cx="3429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u="sng" dirty="0" smtClean="0">
                <a:solidFill>
                  <a:srgbClr val="FF0000"/>
                </a:solidFill>
              </a:rPr>
              <a:t>Это интересно:</a:t>
            </a:r>
            <a:endParaRPr lang="ru-RU" sz="3200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1\Рабочий стол\для презентации\рамки\21ecba1fb62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71514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071538" y="214290"/>
            <a:ext cx="7143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Памятка </a:t>
            </a:r>
            <a:br>
              <a:rPr lang="ru-RU" sz="3200" b="1" dirty="0" smtClean="0"/>
            </a:br>
            <a:r>
              <a:rPr lang="ru-RU" sz="3200" b="1" dirty="0" smtClean="0">
                <a:solidFill>
                  <a:srgbClr val="FF0000"/>
                </a:solidFill>
              </a:rPr>
              <a:t>«Как запомнить написание слова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 с непроверяемыми буквами»</a:t>
            </a:r>
            <a:endParaRPr lang="ru-RU" sz="3200" b="1" dirty="0"/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500034" y="1857364"/>
            <a:ext cx="8186766" cy="426879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 Постараться зрительно запомнить это слово.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Мысленно, закрыв глаза, написать это слово, проговаривая его по слогам.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 Проговорить слово по слогам шепотом.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 Прочитать слово, следуя правилам орфоэпии, и проанализировать его звуковой и буквенный состав.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5. Записать слово, проговаривая его несколько раз.  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hlinkClick r:id="rId2" action="ppaction://hlinksldjump"/>
              </a:rPr>
              <a:t>Прояви творчество!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1027" name="Picture 3" descr="C:\Documents and Settings\1\Рабочий стол\для презентации\творчество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286644" y="214290"/>
            <a:ext cx="1653552" cy="200026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28596" y="1357298"/>
            <a:ext cx="8286808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2400" b="1" dirty="0" smtClean="0"/>
              <a:t>Составь 3 словосочетания со словом БАЛКОН;</a:t>
            </a:r>
          </a:p>
          <a:p>
            <a:pPr algn="just">
              <a:buFont typeface="Arial" pitchFamily="34" charset="0"/>
              <a:buChar char="•"/>
            </a:pPr>
            <a:endParaRPr lang="ru-RU" sz="1200" b="1" dirty="0" smtClean="0"/>
          </a:p>
          <a:p>
            <a:pPr algn="just">
              <a:buFont typeface="Arial" pitchFamily="34" charset="0"/>
              <a:buChar char="•"/>
            </a:pPr>
            <a:r>
              <a:rPr lang="ru-RU" sz="2400" b="1" dirty="0" smtClean="0"/>
              <a:t>Составь предложение со словом БАЛКОН;</a:t>
            </a:r>
          </a:p>
          <a:p>
            <a:pPr algn="just">
              <a:buFont typeface="Arial" pitchFamily="34" charset="0"/>
              <a:buChar char="•"/>
            </a:pPr>
            <a:endParaRPr lang="ru-RU" sz="1200" b="1" dirty="0" smtClean="0"/>
          </a:p>
          <a:p>
            <a:pPr algn="just">
              <a:buFont typeface="Arial" pitchFamily="34" charset="0"/>
              <a:buChar char="•"/>
            </a:pPr>
            <a:r>
              <a:rPr lang="ru-RU" sz="2400" b="1" dirty="0" smtClean="0"/>
              <a:t>Выпиши из словаря  однокоренные слова к слову БАЛКОН;</a:t>
            </a:r>
          </a:p>
          <a:p>
            <a:pPr algn="just">
              <a:buFont typeface="Arial" pitchFamily="34" charset="0"/>
              <a:buChar char="•"/>
            </a:pPr>
            <a:endParaRPr lang="ru-RU" sz="1200" b="1" dirty="0" smtClean="0"/>
          </a:p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Выполни синтаксический разбор  предложения: </a:t>
            </a:r>
          </a:p>
          <a:p>
            <a:r>
              <a:rPr lang="ru-RU" sz="2400" b="1" i="1" dirty="0" smtClean="0"/>
              <a:t>Соседский кот Мурзик часто забегает к нам в гости  через общий балкон.</a:t>
            </a:r>
          </a:p>
          <a:p>
            <a:pPr algn="just">
              <a:buFont typeface="Arial" pitchFamily="34" charset="0"/>
              <a:buChar char="•"/>
            </a:pPr>
            <a:endParaRPr lang="ru-RU" sz="1100" b="1" dirty="0" smtClean="0"/>
          </a:p>
          <a:p>
            <a:pPr algn="just">
              <a:buFont typeface="Arial" pitchFamily="34" charset="0"/>
              <a:buChar char="•"/>
            </a:pPr>
            <a:r>
              <a:rPr lang="ru-RU" sz="2400" b="1" dirty="0" smtClean="0"/>
              <a:t> Закончи предложение: </a:t>
            </a:r>
          </a:p>
          <a:p>
            <a:pPr algn="just"/>
            <a:r>
              <a:rPr lang="ru-RU" sz="2400" b="1" i="1" dirty="0" smtClean="0"/>
              <a:t>Подходя к дому, я увидел, что на балконе меня ждут …..</a:t>
            </a:r>
          </a:p>
          <a:p>
            <a:pPr algn="just"/>
            <a:endParaRPr lang="ru-RU" sz="2400" b="1" dirty="0" smtClean="0"/>
          </a:p>
          <a:p>
            <a:pPr algn="ctr"/>
            <a:r>
              <a:rPr lang="ru-RU" sz="2800" b="1" u="sng" dirty="0" smtClean="0">
                <a:solidFill>
                  <a:srgbClr val="FF0000"/>
                </a:solidFill>
              </a:rPr>
              <a:t>Домашнее задание: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b="1" dirty="0" smtClean="0"/>
              <a:t>Составить кроссворд, где ключевое слово -   БАЛКОН. </a:t>
            </a:r>
            <a:endParaRPr lang="ru-RU" sz="2400" b="1" dirty="0"/>
          </a:p>
        </p:txBody>
      </p:sp>
      <p:pic>
        <p:nvPicPr>
          <p:cNvPr id="16385" name="Picture 1" descr="C:\Documents and Settings\1\Рабочий стол\кот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5140" y="3786190"/>
            <a:ext cx="1428750" cy="895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4678" y="274638"/>
            <a:ext cx="5472122" cy="725470"/>
          </a:xfrm>
        </p:spPr>
        <p:txBody>
          <a:bodyPr>
            <a:noAutofit/>
          </a:bodyPr>
          <a:lstStyle/>
          <a:p>
            <a:r>
              <a:rPr lang="ru-RU" sz="6000" b="1" dirty="0" err="1" smtClean="0"/>
              <a:t>С</a:t>
            </a:r>
            <a:r>
              <a:rPr lang="ru-RU" sz="6000" b="1" u="sng" dirty="0" err="1" smtClean="0">
                <a:solidFill>
                  <a:srgbClr val="C00000"/>
                </a:solidFill>
              </a:rPr>
              <a:t>а</a:t>
            </a:r>
            <a:r>
              <a:rPr lang="ru-RU" sz="6000" b="1" dirty="0" err="1" smtClean="0"/>
              <a:t>н</a:t>
            </a:r>
            <a:r>
              <a:rPr lang="ru-RU" sz="6000" b="1" u="sng" dirty="0" err="1" smtClean="0">
                <a:solidFill>
                  <a:srgbClr val="C00000"/>
                </a:solidFill>
              </a:rPr>
              <a:t>а</a:t>
            </a:r>
            <a:r>
              <a:rPr lang="ru-RU" sz="6000" b="1" dirty="0" err="1" smtClean="0"/>
              <a:t>то</a:t>
            </a:r>
            <a:r>
              <a:rPr lang="el-GR" sz="6000" b="1" dirty="0" smtClean="0"/>
              <a:t>΄</a:t>
            </a:r>
            <a:r>
              <a:rPr lang="ru-RU" sz="6000" b="1" dirty="0" err="1" smtClean="0"/>
              <a:t>рий</a:t>
            </a:r>
            <a:endParaRPr lang="ru-RU" sz="6000" b="1" dirty="0"/>
          </a:p>
        </p:txBody>
      </p:sp>
      <p:pic>
        <p:nvPicPr>
          <p:cNvPr id="2050" name="Picture 2" descr="C:\Documents and Settings\1\Мои документы\Мои рисунки\усть качка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282" y="285728"/>
            <a:ext cx="2381245" cy="1589939"/>
          </a:xfrm>
          <a:prstGeom prst="rect">
            <a:avLst/>
          </a:prstGeom>
          <a:noFill/>
        </p:spPr>
      </p:pic>
      <p:pic>
        <p:nvPicPr>
          <p:cNvPr id="2051" name="Picture 3" descr="C:\Documents and Settings\1\Мои документы\Мои рисунки\у-к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786322"/>
            <a:ext cx="2357454" cy="1571636"/>
          </a:xfrm>
          <a:prstGeom prst="rect">
            <a:avLst/>
          </a:prstGeom>
          <a:noFill/>
        </p:spPr>
      </p:pic>
      <p:pic>
        <p:nvPicPr>
          <p:cNvPr id="2052" name="Picture 4" descr="C:\Documents and Settings\1\Мои документы\Мои рисунки\у-к 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428868"/>
            <a:ext cx="2357454" cy="1768091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786050" y="1142984"/>
            <a:ext cx="63579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стационарное учреждение для лечения, профилактики заболеваний и отдыха. </a:t>
            </a:r>
            <a:endParaRPr lang="ru-RU" sz="2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786050" y="2214554"/>
            <a:ext cx="621510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Заимствовано в 20-е годы XX века из немецкого языка, где </a:t>
            </a:r>
            <a:r>
              <a:rPr lang="ru-RU" sz="2000" b="1" i="1" dirty="0" err="1" smtClean="0"/>
              <a:t>Sanatorium</a:t>
            </a:r>
            <a:r>
              <a:rPr lang="ru-RU" sz="2000" b="1" dirty="0" smtClean="0"/>
              <a:t> &lt; лат. </a:t>
            </a:r>
            <a:r>
              <a:rPr lang="ru-RU" sz="2000" b="1" i="1" dirty="0" err="1" smtClean="0"/>
              <a:t>sanatorium</a:t>
            </a:r>
            <a:r>
              <a:rPr lang="ru-RU" sz="2000" b="1" dirty="0" smtClean="0"/>
              <a:t> «место лечения», производного от </a:t>
            </a:r>
            <a:r>
              <a:rPr lang="ru-RU" sz="2000" b="1" i="1" dirty="0" err="1" smtClean="0"/>
              <a:t>sanare</a:t>
            </a:r>
            <a:r>
              <a:rPr lang="ru-RU" sz="2000" b="1" dirty="0" smtClean="0"/>
              <a:t> «лечить». </a:t>
            </a:r>
            <a:endParaRPr lang="ru-RU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928926" y="3786190"/>
            <a:ext cx="592935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На территории Пермского края функционирует  здравница федерального значения  - «Усть-Качка». Здесь открыто несколько прекрасных санаториев. Интересна история появления здравницы. В  1935 году  здесь были  обнаружены  источники сероводородной воды. Искали нефть, а нашли целебную воду. 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429124" y="3286124"/>
            <a:ext cx="25967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u="sng" dirty="0" smtClean="0">
                <a:solidFill>
                  <a:srgbClr val="FF0000"/>
                </a:solidFill>
              </a:rPr>
              <a:t>Это интересно: </a:t>
            </a:r>
            <a:endParaRPr lang="ru-RU" sz="2800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hlinkClick r:id="rId2" action="ppaction://hlinksldjump"/>
              </a:rPr>
              <a:t>Прояви творчество!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1027" name="Picture 3" descr="C:\Documents and Settings\1\Рабочий стол\для презентации\творчество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286644" y="142852"/>
            <a:ext cx="1653552" cy="200026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28596" y="1285860"/>
            <a:ext cx="7786742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2400" b="1" dirty="0" smtClean="0"/>
              <a:t>Составь 3 словосочетания со словом САНАТОРИЙ;</a:t>
            </a:r>
          </a:p>
          <a:p>
            <a:pPr algn="just">
              <a:buFont typeface="Arial" pitchFamily="34" charset="0"/>
              <a:buChar char="•"/>
            </a:pPr>
            <a:endParaRPr lang="ru-RU" sz="1100" b="1" dirty="0" smtClean="0"/>
          </a:p>
          <a:p>
            <a:pPr algn="just">
              <a:buFont typeface="Arial" pitchFamily="34" charset="0"/>
              <a:buChar char="•"/>
            </a:pPr>
            <a:r>
              <a:rPr lang="ru-RU" sz="2400" b="1" dirty="0" smtClean="0"/>
              <a:t>Составь предложение со словом САНАТОРИЙ;</a:t>
            </a:r>
          </a:p>
          <a:p>
            <a:pPr algn="just">
              <a:buFont typeface="Arial" pitchFamily="34" charset="0"/>
              <a:buChar char="•"/>
            </a:pPr>
            <a:endParaRPr lang="ru-RU" sz="1100" b="1" dirty="0" smtClean="0"/>
          </a:p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Выполни синтаксический разбор  предложения:</a:t>
            </a:r>
            <a:endParaRPr lang="ru-RU" sz="2400" b="1" i="1" dirty="0" smtClean="0"/>
          </a:p>
          <a:p>
            <a:r>
              <a:rPr lang="ru-RU" sz="2400" b="1" i="1" dirty="0" smtClean="0"/>
              <a:t>Санаторий расположен на живописном берегу реки.</a:t>
            </a:r>
          </a:p>
          <a:p>
            <a:pPr algn="just">
              <a:buFont typeface="Arial" pitchFamily="34" charset="0"/>
              <a:buChar char="•"/>
            </a:pPr>
            <a:endParaRPr lang="ru-RU" sz="1200" b="1" dirty="0" smtClean="0"/>
          </a:p>
          <a:p>
            <a:pPr algn="just">
              <a:buFont typeface="Arial" pitchFamily="34" charset="0"/>
              <a:buChar char="•"/>
            </a:pPr>
            <a:r>
              <a:rPr lang="ru-RU" sz="2400" b="1" dirty="0" smtClean="0"/>
              <a:t> Закончи предложение: </a:t>
            </a:r>
          </a:p>
          <a:p>
            <a:pPr algn="just"/>
            <a:r>
              <a:rPr lang="ru-RU" sz="2400" b="1" i="1" dirty="0" smtClean="0"/>
              <a:t>За городом есть прекрасный санаторий, где ...</a:t>
            </a:r>
          </a:p>
          <a:p>
            <a:pPr algn="just"/>
            <a:endParaRPr lang="ru-RU" sz="1200" b="1" i="1" dirty="0" smtClean="0"/>
          </a:p>
          <a:p>
            <a:pPr algn="just">
              <a:buFont typeface="Arial" pitchFamily="34" charset="0"/>
              <a:buChar char="•"/>
            </a:pPr>
            <a:r>
              <a:rPr lang="ru-RU" sz="2400" b="1" dirty="0" smtClean="0"/>
              <a:t>Выполни морфемный разбор и найди лишнее слово: </a:t>
            </a:r>
            <a:r>
              <a:rPr lang="ru-RU" sz="2400" b="1" i="1" dirty="0" smtClean="0"/>
              <a:t>тихий, вороний, санаторий</a:t>
            </a:r>
            <a:r>
              <a:rPr lang="ru-RU" sz="2400" b="1" dirty="0" smtClean="0"/>
              <a:t>. </a:t>
            </a:r>
          </a:p>
          <a:p>
            <a:pPr algn="just"/>
            <a:r>
              <a:rPr lang="ru-RU" sz="2400" b="1" dirty="0" smtClean="0"/>
              <a:t>Объясни, почему оно лишнее.</a:t>
            </a:r>
          </a:p>
          <a:p>
            <a:pPr algn="just"/>
            <a:endParaRPr lang="ru-RU" b="1" dirty="0" smtClean="0"/>
          </a:p>
          <a:p>
            <a:pPr algn="ctr"/>
            <a:r>
              <a:rPr lang="ru-RU" sz="2800" b="1" u="sng" dirty="0" smtClean="0">
                <a:solidFill>
                  <a:srgbClr val="FF0000"/>
                </a:solidFill>
              </a:rPr>
              <a:t>Домашнее задание:</a:t>
            </a:r>
          </a:p>
          <a:p>
            <a:pPr algn="ctr"/>
            <a:r>
              <a:rPr lang="ru-RU" sz="2400" b="1" dirty="0" smtClean="0"/>
              <a:t> Из  букв слова  САНАТОРИЙ составь новые слова и  запиши их  в тетради. </a:t>
            </a:r>
          </a:p>
          <a:p>
            <a:pPr algn="just">
              <a:buFont typeface="Arial" pitchFamily="34" charset="0"/>
              <a:buChar char="•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/>
              <a:t>Ш</a:t>
            </a:r>
            <a:r>
              <a:rPr lang="ru-RU" sz="6000" b="1" u="sng" dirty="0" smtClean="0">
                <a:solidFill>
                  <a:srgbClr val="C00000"/>
                </a:solidFill>
              </a:rPr>
              <a:t>о</a:t>
            </a:r>
            <a:r>
              <a:rPr lang="ru-RU" sz="6000" b="1" dirty="0" smtClean="0"/>
              <a:t>фёр</a:t>
            </a:r>
            <a:r>
              <a:rPr lang="ru-RU" sz="4800" b="1" dirty="0" smtClean="0"/>
              <a:t> -</a:t>
            </a:r>
            <a:r>
              <a:rPr lang="ru-RU" b="1" dirty="0" smtClean="0"/>
              <a:t> </a:t>
            </a:r>
            <a:r>
              <a:rPr lang="ru-RU" sz="3600" b="1" dirty="0" smtClean="0"/>
              <a:t>водитель автомобиля.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643998" cy="1143007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400" b="1" dirty="0" smtClean="0"/>
              <a:t>Заимствовано из французского,  </a:t>
            </a:r>
            <a:r>
              <a:rPr lang="ru-RU" sz="2400" b="1" dirty="0" err="1" smtClean="0"/>
              <a:t>chauffeur</a:t>
            </a:r>
            <a:r>
              <a:rPr lang="ru-RU" sz="2400" b="1" dirty="0" smtClean="0"/>
              <a:t> буквально «истопник,  кочегар»: топливом в первых двигателях внутреннего сгорания были дрова и уголь. </a:t>
            </a:r>
            <a:br>
              <a:rPr lang="ru-RU" sz="2400" b="1" dirty="0" smtClean="0"/>
            </a:br>
            <a:endParaRPr lang="ru-RU" sz="2400" b="1" dirty="0"/>
          </a:p>
        </p:txBody>
      </p:sp>
      <p:pic>
        <p:nvPicPr>
          <p:cNvPr id="3075" name="Picture 3" descr="C:\Documents and Settings\1\Мои документы\Мои рисунки\паровая машина.jp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142844" y="3857628"/>
            <a:ext cx="2502911" cy="1329205"/>
          </a:xfrm>
          <a:prstGeom prst="rect">
            <a:avLst/>
          </a:prstGeom>
          <a:noFill/>
        </p:spPr>
      </p:pic>
      <p:pic>
        <p:nvPicPr>
          <p:cNvPr id="3076" name="Picture 4" descr="C:\Documents and Settings\1\Мои документы\Мои рисунки\пар. маш 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2143116"/>
            <a:ext cx="2486298" cy="164307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714612" y="4643446"/>
            <a:ext cx="614366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just">
              <a:buFont typeface="Arial" pitchFamily="34" charset="0"/>
              <a:buChar char="•"/>
            </a:pPr>
            <a:r>
              <a:rPr lang="ru-RU" b="1" dirty="0" smtClean="0"/>
              <a:t>В 1906 году паровой автомобиль фирмы </a:t>
            </a:r>
            <a:r>
              <a:rPr lang="ru-RU" b="1" dirty="0" err="1" smtClean="0"/>
              <a:t>Stanley</a:t>
            </a:r>
            <a:r>
              <a:rPr lang="ru-RU" b="1" dirty="0" smtClean="0"/>
              <a:t> установил рекорд скорости — 203 км/ч. Модель 1907 года проезжала на одной заправке водой 50 миль. Необходимое для движения давление пара достигалось за 10-15 минут от запуска машины. Это были любимые машины полицейских и пожарных Новой Англии. </a:t>
            </a:r>
            <a:endParaRPr lang="ru-RU" b="1" dirty="0"/>
          </a:p>
        </p:txBody>
      </p:sp>
      <p:pic>
        <p:nvPicPr>
          <p:cNvPr id="3077" name="Picture 5" descr="C:\Documents and Settings\1\Мои документы\Мои рисунки\авт. стенли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5143512"/>
            <a:ext cx="2518509" cy="157163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214810" y="2214554"/>
            <a:ext cx="3786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FF0000"/>
                </a:solidFill>
              </a:rPr>
              <a:t>Это интересно:</a:t>
            </a:r>
            <a:endParaRPr lang="ru-RU" sz="3600" b="1" u="sng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14612" y="3643314"/>
            <a:ext cx="61436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b="1" dirty="0" smtClean="0"/>
              <a:t>Первые российские шофёры получали своё образование при императорском дворе. По старой традиции водителей для первых автомобилей императорского двора России везли из Франции.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643174" y="2857496"/>
            <a:ext cx="61436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2000" b="1" dirty="0" smtClean="0"/>
              <a:t>В России первый автомобиль и, соответственно, профессия «шофёр» появились в 1895 году. 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hlinkClick r:id="rId2" action="ppaction://hlinksldjump"/>
              </a:rPr>
              <a:t>Прояви творчество!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1027" name="Picture 3" descr="C:\Documents and Settings\1\Рабочий стол\для презентации\творчество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7158" y="142852"/>
            <a:ext cx="1653552" cy="2000264"/>
          </a:xfrm>
          <a:prstGeom prst="rect">
            <a:avLst/>
          </a:prstGeom>
          <a:noFill/>
        </p:spPr>
      </p:pic>
      <p:pic>
        <p:nvPicPr>
          <p:cNvPr id="12289" name="Picture 1" descr="C:\Documents and Settings\1\Рабочий стол\шофер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6578" y="1000108"/>
            <a:ext cx="1922058" cy="128588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144000" y="2714620"/>
            <a:ext cx="2071702" cy="3141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Качу,</a:t>
            </a:r>
            <a:br>
              <a:rPr lang="ru-RU" dirty="0" smtClean="0"/>
            </a:br>
            <a:r>
              <a:rPr lang="ru-RU" dirty="0" smtClean="0"/>
              <a:t>Лечу</a:t>
            </a:r>
            <a:br>
              <a:rPr lang="ru-RU" dirty="0" smtClean="0"/>
            </a:br>
            <a:r>
              <a:rPr lang="ru-RU" dirty="0" smtClean="0"/>
              <a:t>Во весь опор.</a:t>
            </a:r>
            <a:br>
              <a:rPr lang="ru-RU" dirty="0" smtClean="0"/>
            </a:br>
            <a:r>
              <a:rPr lang="ru-RU" dirty="0" smtClean="0"/>
              <a:t>Я сам — шофер,</a:t>
            </a:r>
            <a:br>
              <a:rPr lang="ru-RU" dirty="0" smtClean="0"/>
            </a:br>
            <a:r>
              <a:rPr lang="ru-RU" dirty="0" smtClean="0"/>
              <a:t>И сам — мотор. </a:t>
            </a:r>
            <a:br>
              <a:rPr lang="ru-RU" dirty="0" smtClean="0"/>
            </a:br>
            <a:r>
              <a:rPr lang="ru-RU" dirty="0" smtClean="0"/>
              <a:t>Нажимаю</a:t>
            </a:r>
            <a:br>
              <a:rPr lang="ru-RU" dirty="0" smtClean="0"/>
            </a:br>
            <a:r>
              <a:rPr lang="ru-RU" dirty="0" smtClean="0"/>
              <a:t>На педаль-</a:t>
            </a:r>
            <a:br>
              <a:rPr lang="ru-RU" dirty="0" smtClean="0"/>
            </a:br>
            <a:r>
              <a:rPr lang="ru-RU" dirty="0" smtClean="0"/>
              <a:t>И машина</a:t>
            </a:r>
            <a:br>
              <a:rPr lang="ru-RU" dirty="0" smtClean="0"/>
            </a:br>
            <a:r>
              <a:rPr lang="ru-RU" dirty="0" smtClean="0"/>
              <a:t>Мчится вдаль!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2290" name="Picture 2" descr="C:\Documents and Settings\1\Рабочий стол\шоф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0826" y="4214818"/>
            <a:ext cx="2286016" cy="167641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14348" y="928670"/>
            <a:ext cx="74295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ru-RU" b="1" dirty="0" smtClean="0"/>
              <a:t>Отгадай загадку: </a:t>
            </a:r>
          </a:p>
          <a:p>
            <a:pPr algn="ctr"/>
            <a:r>
              <a:rPr lang="ru-RU" dirty="0" smtClean="0"/>
              <a:t>Умело он ведёт машину –</a:t>
            </a:r>
            <a:br>
              <a:rPr lang="ru-RU" dirty="0" smtClean="0"/>
            </a:br>
            <a:r>
              <a:rPr lang="ru-RU" dirty="0" smtClean="0"/>
              <a:t>Ведь за рулём не первый год!</a:t>
            </a:r>
            <a:br>
              <a:rPr lang="ru-RU" dirty="0" smtClean="0"/>
            </a:br>
            <a:r>
              <a:rPr lang="ru-RU" dirty="0" smtClean="0"/>
              <a:t>Слегка шуршат тугие шины,</a:t>
            </a:r>
            <a:br>
              <a:rPr lang="ru-RU" dirty="0" smtClean="0"/>
            </a:br>
            <a:r>
              <a:rPr lang="ru-RU" dirty="0" smtClean="0"/>
              <a:t>Он нас по городу везёт.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/>
              <a:t>Отгадку запиши в тетрадь, выполни фонетический разбор этого слова.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714612" y="4714884"/>
            <a:ext cx="64293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Едет-едет к нам машина:</a:t>
            </a:r>
            <a:br>
              <a:rPr lang="ru-RU" dirty="0" smtClean="0"/>
            </a:br>
            <a:r>
              <a:rPr lang="ru-RU" dirty="0" smtClean="0"/>
              <a:t>Видишь - бак для бензина!</a:t>
            </a:r>
            <a:br>
              <a:rPr lang="ru-RU" dirty="0" smtClean="0"/>
            </a:br>
            <a:r>
              <a:rPr lang="ru-RU" dirty="0" smtClean="0"/>
              <a:t>Вот кабина для шофера,</a:t>
            </a:r>
            <a:br>
              <a:rPr lang="ru-RU" dirty="0" smtClean="0"/>
            </a:br>
            <a:r>
              <a:rPr lang="ru-RU" dirty="0" smtClean="0"/>
              <a:t>Вот и место для мотора.</a:t>
            </a:r>
            <a:br>
              <a:rPr lang="ru-RU" dirty="0" smtClean="0"/>
            </a:br>
            <a:r>
              <a:rPr lang="ru-RU" dirty="0" smtClean="0"/>
              <a:t>Вот какой огромный кузов!</a:t>
            </a:r>
            <a:br>
              <a:rPr lang="ru-RU" dirty="0" smtClean="0"/>
            </a:br>
            <a:r>
              <a:rPr lang="ru-RU" dirty="0" smtClean="0"/>
              <a:t>Кузов нужен ей для грузов.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/>
              <a:t>Составь связный текст из 10 предложений о работе шофёра.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3071810"/>
            <a:ext cx="8286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b="1" dirty="0" smtClean="0"/>
              <a:t>Запиши предложение в тетрадь и выполни синтаксический  разбор:</a:t>
            </a:r>
          </a:p>
          <a:p>
            <a:r>
              <a:rPr lang="ru-RU" dirty="0" smtClean="0"/>
              <a:t> Отворилась водительская дверца, и из машины вышел </a:t>
            </a:r>
            <a:r>
              <a:rPr lang="ru-RU" b="1" dirty="0" smtClean="0"/>
              <a:t>шофёр</a:t>
            </a:r>
            <a:r>
              <a:rPr lang="ru-RU" dirty="0" smtClean="0"/>
              <a:t>, одетый в черную униформу. 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/>
              <a:t>Работа со словарем: </a:t>
            </a:r>
            <a:r>
              <a:rPr lang="ru-RU" dirty="0" smtClean="0"/>
              <a:t>к выделенному слову подбери синонимы и запиши.</a:t>
            </a:r>
            <a:endParaRPr lang="ru-RU" dirty="0"/>
          </a:p>
        </p:txBody>
      </p:sp>
      <p:pic>
        <p:nvPicPr>
          <p:cNvPr id="3" name="Picture 2" descr="http://im0-tub-ru.yandex.net/i?id=442339448-27-72&amp;n=1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4500570"/>
            <a:ext cx="2547956" cy="1910967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357554" y="4214818"/>
            <a:ext cx="29753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FF0000"/>
                </a:solidFill>
              </a:rPr>
              <a:t>Домашнее задание: </a:t>
            </a:r>
            <a:endParaRPr lang="ru-RU" sz="2400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5400" b="1" dirty="0" err="1" smtClean="0"/>
              <a:t>Т</a:t>
            </a:r>
            <a:r>
              <a:rPr lang="ru-RU" sz="5400" b="1" u="sng" dirty="0" err="1" smtClean="0">
                <a:solidFill>
                  <a:srgbClr val="C00000"/>
                </a:solidFill>
              </a:rPr>
              <a:t>е</a:t>
            </a:r>
            <a:r>
              <a:rPr lang="ru-RU" sz="5400" b="1" dirty="0" err="1" smtClean="0"/>
              <a:t>л</a:t>
            </a:r>
            <a:r>
              <a:rPr lang="ru-RU" sz="5400" b="1" u="sng" dirty="0" err="1" smtClean="0">
                <a:solidFill>
                  <a:srgbClr val="C00000"/>
                </a:solidFill>
              </a:rPr>
              <a:t>е</a:t>
            </a:r>
            <a:r>
              <a:rPr lang="ru-RU" sz="5400" b="1" dirty="0" err="1" smtClean="0"/>
              <a:t>фо</a:t>
            </a:r>
            <a:r>
              <a:rPr lang="el-GR" sz="5400" b="1" dirty="0" smtClean="0"/>
              <a:t>΄</a:t>
            </a:r>
            <a:r>
              <a:rPr lang="ru-RU" sz="5400" b="1" dirty="0" err="1" smtClean="0"/>
              <a:t>н</a:t>
            </a:r>
            <a:r>
              <a:rPr lang="ru-RU" sz="2400" b="1" dirty="0" smtClean="0"/>
              <a:t>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>1. Система связи для передачи речевой  информации на расстояние при помощи электрических сигналов по проводам или по радио.</a:t>
            </a:r>
            <a:br>
              <a:rPr lang="ru-RU" sz="2000" b="1" dirty="0" smtClean="0"/>
            </a:br>
            <a:r>
              <a:rPr lang="ru-RU" sz="2000" b="1" dirty="0" smtClean="0"/>
              <a:t>2. Аппарат для разговора таким способом.</a:t>
            </a:r>
            <a:br>
              <a:rPr lang="ru-RU" sz="2000" b="1" dirty="0" smtClean="0"/>
            </a:br>
            <a:r>
              <a:rPr lang="ru-RU" sz="2000" b="1" dirty="0" smtClean="0"/>
              <a:t>3. Абонентский номер такого аппарата (разговорное.) </a:t>
            </a:r>
            <a:br>
              <a:rPr lang="ru-RU" sz="2000" b="1" dirty="0" smtClean="0"/>
            </a:b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4286256"/>
            <a:ext cx="7715304" cy="1500198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Первая автоматическая станция 1930 года отслужила в России до 1998 года. </a:t>
            </a:r>
          </a:p>
          <a:p>
            <a:r>
              <a:rPr lang="ru-RU" sz="2000" b="1" dirty="0" smtClean="0"/>
              <a:t>Наличие телефона считалось роскошью.  У Николая II, например, был поистине  императорский аппарат, отделанный золотом и с трубкой из слоновой кости.</a:t>
            </a:r>
            <a:endParaRPr lang="ru-RU" sz="2000" b="1" dirty="0"/>
          </a:p>
        </p:txBody>
      </p:sp>
      <p:pic>
        <p:nvPicPr>
          <p:cNvPr id="4098" name="Picture 2" descr="C:\Documents and Settings\1\Мои документы\Мои рисунки\телефон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48" y="4357694"/>
            <a:ext cx="1143008" cy="209655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928926" y="2786058"/>
            <a:ext cx="57150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b="1" dirty="0" smtClean="0"/>
              <a:t> 14 февраля 1876 г. Александр Грэхем Белл (1847-1922), профессор физиологии органов речи Бостонского университета, запатентовал в США свое изобретение - телефон.</a:t>
            </a:r>
            <a:endParaRPr lang="ru-RU" sz="2000" b="1" dirty="0"/>
          </a:p>
        </p:txBody>
      </p:sp>
      <p:pic>
        <p:nvPicPr>
          <p:cNvPr id="4101" name="Picture 5" descr="C:\Documents and Settings\1\Мои документы\Мои рисунки\бел демонстр. свой телефон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071678"/>
            <a:ext cx="2643188" cy="2143140"/>
          </a:xfrm>
          <a:prstGeom prst="rect">
            <a:avLst/>
          </a:prstGeom>
          <a:noFill/>
        </p:spPr>
      </p:pic>
      <p:pic>
        <p:nvPicPr>
          <p:cNvPr id="4103" name="Picture 7" descr="http://im2-tub-ru.yandex.net/i?id=35375439-32-7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43834" y="1357298"/>
            <a:ext cx="1247775" cy="142875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214810" y="2143116"/>
            <a:ext cx="3357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u="sng" dirty="0" smtClean="0">
                <a:solidFill>
                  <a:srgbClr val="FF0000"/>
                </a:solidFill>
              </a:rPr>
              <a:t>Это интересно:</a:t>
            </a:r>
            <a:endParaRPr lang="ru-RU" sz="3200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hlinkClick r:id="rId2" action="ppaction://hlinksldjump"/>
              </a:rPr>
              <a:t>Прояви творчество!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4500570"/>
            <a:ext cx="785818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FF0000"/>
                </a:solidFill>
              </a:rPr>
              <a:t>Домашнее задание: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b="1" dirty="0" smtClean="0"/>
              <a:t>Составь для своего соседа по парте словарный диктант из слов, изученных в разделе «Имя существительное». 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b="1" dirty="0" smtClean="0"/>
              <a:t>Подготовься к словарному диктанту. 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214546" y="928670"/>
            <a:ext cx="6590266" cy="34317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2400" b="1" dirty="0" smtClean="0"/>
              <a:t>Составь и разыграй диалог при разговоре</a:t>
            </a:r>
          </a:p>
          <a:p>
            <a:pPr algn="just"/>
            <a:r>
              <a:rPr lang="ru-RU" sz="2400" b="1" dirty="0" smtClean="0"/>
              <a:t> по телефону со своим соседом или соседкой </a:t>
            </a:r>
          </a:p>
          <a:p>
            <a:pPr algn="just"/>
            <a:r>
              <a:rPr lang="ru-RU" sz="2400" b="1" dirty="0" smtClean="0"/>
              <a:t>по парте, используя вежливые слова.</a:t>
            </a:r>
          </a:p>
          <a:p>
            <a:endParaRPr lang="ru-RU" sz="1100" b="1" dirty="0" smtClean="0"/>
          </a:p>
          <a:p>
            <a:pPr algn="just">
              <a:buFont typeface="Arial" pitchFamily="34" charset="0"/>
              <a:buChar char="•"/>
            </a:pPr>
            <a:r>
              <a:rPr lang="ru-RU" sz="2400" b="1" dirty="0" smtClean="0"/>
              <a:t>Выполни морфемный разбор  слова ТЕЛЕФОН,</a:t>
            </a:r>
          </a:p>
          <a:p>
            <a:pPr algn="just"/>
            <a:r>
              <a:rPr lang="ru-RU" sz="2400" b="1" dirty="0" smtClean="0"/>
              <a:t> Чем интересно это слово? Приведи примеры</a:t>
            </a:r>
          </a:p>
          <a:p>
            <a:pPr algn="just"/>
            <a:r>
              <a:rPr lang="ru-RU" sz="2400" b="1" dirty="0" smtClean="0"/>
              <a:t> подобных слов. </a:t>
            </a:r>
          </a:p>
          <a:p>
            <a:pPr algn="just"/>
            <a:endParaRPr lang="ru-RU" sz="1400" b="1" dirty="0" smtClean="0"/>
          </a:p>
          <a:p>
            <a:pPr algn="just">
              <a:buFont typeface="Arial" pitchFamily="34" charset="0"/>
              <a:buChar char="•"/>
            </a:pPr>
            <a:r>
              <a:rPr lang="ru-RU" sz="2400" b="1" dirty="0" smtClean="0"/>
              <a:t> Составь 3 словосочетания и</a:t>
            </a:r>
          </a:p>
          <a:p>
            <a:pPr algn="just"/>
            <a:r>
              <a:rPr lang="ru-RU" sz="2400" b="1" dirty="0" smtClean="0"/>
              <a:t>одно предложение со словом ТЕЛЕФОН.</a:t>
            </a:r>
            <a:endParaRPr lang="ru-RU" sz="2000" b="1" dirty="0"/>
          </a:p>
        </p:txBody>
      </p:sp>
      <p:pic>
        <p:nvPicPr>
          <p:cNvPr id="10241" name="Picture 1" descr="C:\Documents and Settings\1\Рабочий стол\разговор по тел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000108"/>
            <a:ext cx="1987035" cy="1676561"/>
          </a:xfrm>
          <a:prstGeom prst="rect">
            <a:avLst/>
          </a:prstGeom>
          <a:noFill/>
          <a:ln cmpd="sng">
            <a:solidFill>
              <a:schemeClr val="tx1">
                <a:alpha val="67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dirty="0" smtClean="0"/>
              <a:t>Проверь себя !</a:t>
            </a:r>
            <a:endParaRPr lang="ru-RU" sz="6000" b="1" dirty="0"/>
          </a:p>
        </p:txBody>
      </p:sp>
      <p:pic>
        <p:nvPicPr>
          <p:cNvPr id="9217" name="Picture 1" descr="H:\на конкурс 2013\материалы к урокам русского языка\для презентации\rebenok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14282" y="1071546"/>
            <a:ext cx="4929222" cy="442737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86446" y="1785926"/>
            <a:ext cx="22765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hlinkClick r:id="rId5" action="ppaction://hlinksldjump"/>
              </a:rPr>
              <a:t>Вариант  1</a:t>
            </a:r>
            <a:endParaRPr lang="ru-RU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857884" y="2857496"/>
            <a:ext cx="22765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hlinkClick r:id="rId6" action="ppaction://hlinksldjump"/>
              </a:rPr>
              <a:t>Вариант</a:t>
            </a:r>
            <a:r>
              <a:rPr lang="ru-RU" sz="3600" dirty="0" smtClean="0">
                <a:hlinkClick r:id="rId6" action="ppaction://hlinksldjump"/>
              </a:rPr>
              <a:t> </a:t>
            </a:r>
            <a:r>
              <a:rPr lang="ru-RU" sz="3600" b="1" dirty="0" smtClean="0">
                <a:hlinkClick r:id="rId6" action="ppaction://hlinksldjump"/>
              </a:rPr>
              <a:t>2 </a:t>
            </a:r>
            <a:endParaRPr lang="ru-RU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857884" y="3929066"/>
            <a:ext cx="21723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hlinkClick r:id="rId7" action="ppaction://hlinksldjump"/>
              </a:rPr>
              <a:t>Вариант 3</a:t>
            </a:r>
            <a:endParaRPr lang="ru-RU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214810" y="5715016"/>
            <a:ext cx="46507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hlinkClick r:id="rId8" action="ppaction://hlinksldjump"/>
              </a:rPr>
              <a:t>Работа над ошибками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158162" cy="654056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00CC00"/>
                </a:solidFill>
                <a:hlinkClick r:id="rId3" action="ppaction://hlinksldjump"/>
              </a:rPr>
              <a:t>Вариант 1 </a:t>
            </a:r>
            <a:endParaRPr lang="ru-RU" sz="5400" b="1" dirty="0">
              <a:solidFill>
                <a:srgbClr val="00CC00"/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142851"/>
            <a:ext cx="1785950" cy="175837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857356" y="1000108"/>
            <a:ext cx="6715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u="sng" dirty="0" smtClean="0">
                <a:solidFill>
                  <a:srgbClr val="FFC000"/>
                </a:solidFill>
              </a:rPr>
              <a:t>Вставь пропущенные буквы: </a:t>
            </a:r>
            <a:endParaRPr lang="ru-RU" sz="4000" b="1" u="sng" dirty="0">
              <a:solidFill>
                <a:srgbClr val="FFC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472" y="2285992"/>
            <a:ext cx="8761116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3600" b="1" dirty="0" err="1" smtClean="0"/>
              <a:t>Труж.ник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б.лкон</a:t>
            </a:r>
            <a:r>
              <a:rPr lang="ru-RU" sz="3600" b="1" dirty="0" smtClean="0"/>
              <a:t>, с.н.торий, </a:t>
            </a:r>
            <a:r>
              <a:rPr lang="ru-RU" sz="3600" b="1" dirty="0" err="1" smtClean="0"/>
              <a:t>м.гнит.фон</a:t>
            </a:r>
            <a:r>
              <a:rPr lang="ru-RU" sz="3600" b="1" dirty="0" smtClean="0"/>
              <a:t>, </a:t>
            </a:r>
          </a:p>
          <a:p>
            <a:pPr algn="just"/>
            <a:r>
              <a:rPr lang="ru-RU" sz="3600" b="1" dirty="0" err="1" smtClean="0"/>
              <a:t>г.олог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сп.ц.альность</a:t>
            </a:r>
            <a:r>
              <a:rPr lang="ru-RU" sz="3600" b="1" dirty="0" smtClean="0"/>
              <a:t>, .кв.рель,</a:t>
            </a:r>
          </a:p>
          <a:p>
            <a:pPr algn="just"/>
            <a:r>
              <a:rPr lang="ru-RU" sz="3600" b="1" dirty="0" smtClean="0"/>
              <a:t> в..</a:t>
            </a:r>
            <a:r>
              <a:rPr lang="ru-RU" sz="3600" b="1" dirty="0" err="1" smtClean="0"/>
              <a:t>бражать</a:t>
            </a:r>
            <a:r>
              <a:rPr lang="ru-RU" sz="3600" b="1" dirty="0" smtClean="0"/>
              <a:t>, .</a:t>
            </a:r>
            <a:r>
              <a:rPr lang="ru-RU" sz="3600" b="1" dirty="0" err="1" smtClean="0"/>
              <a:t>б.яние</a:t>
            </a:r>
            <a:r>
              <a:rPr lang="ru-RU" sz="3600" b="1" dirty="0" smtClean="0"/>
              <a:t>, те..</a:t>
            </a:r>
            <a:r>
              <a:rPr lang="ru-RU" sz="3600" b="1" dirty="0" err="1" smtClean="0"/>
              <a:t>итория</a:t>
            </a:r>
            <a:r>
              <a:rPr lang="ru-RU" sz="3600" b="1" dirty="0" smtClean="0"/>
              <a:t>, </a:t>
            </a:r>
          </a:p>
          <a:p>
            <a:pPr algn="just"/>
            <a:r>
              <a:rPr lang="ru-RU" sz="3600" b="1" dirty="0" err="1" smtClean="0"/>
              <a:t>д.ван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ш.фер</a:t>
            </a:r>
            <a:r>
              <a:rPr lang="ru-RU" sz="3600" b="1" dirty="0" smtClean="0"/>
              <a:t>, к…</a:t>
            </a:r>
            <a:r>
              <a:rPr lang="ru-RU" sz="3600" b="1" dirty="0" err="1" smtClean="0"/>
              <a:t>ектив</a:t>
            </a:r>
            <a:r>
              <a:rPr lang="ru-RU" sz="3600" b="1" dirty="0" smtClean="0"/>
              <a:t>,  </a:t>
            </a:r>
            <a:r>
              <a:rPr lang="ru-RU" sz="3600" b="1" dirty="0" err="1" smtClean="0"/>
              <a:t>ф.ст.валь</a:t>
            </a:r>
            <a:r>
              <a:rPr lang="ru-RU" sz="3600" b="1" dirty="0" smtClean="0"/>
              <a:t>, </a:t>
            </a:r>
          </a:p>
          <a:p>
            <a:pPr algn="just"/>
            <a:r>
              <a:rPr lang="ru-RU" sz="3600" b="1" dirty="0" smtClean="0"/>
              <a:t>.</a:t>
            </a:r>
            <a:r>
              <a:rPr lang="ru-RU" sz="3600" b="1" dirty="0" err="1" smtClean="0"/>
              <a:t>б.няние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профе</a:t>
            </a:r>
            <a:r>
              <a:rPr lang="ru-RU" sz="3600" b="1" dirty="0" smtClean="0"/>
              <a:t>..</a:t>
            </a:r>
            <a:r>
              <a:rPr lang="ru-RU" sz="3600" b="1" dirty="0" err="1" smtClean="0"/>
              <a:t>ия</a:t>
            </a:r>
            <a:r>
              <a:rPr lang="ru-RU" sz="3600" b="1" dirty="0" smtClean="0"/>
              <a:t>,  т.л.фон, </a:t>
            </a:r>
            <a:r>
              <a:rPr lang="ru-RU" sz="3600" b="1" dirty="0" err="1" smtClean="0"/>
              <a:t>д.сто.нство</a:t>
            </a:r>
            <a:r>
              <a:rPr lang="ru-RU" sz="3600" b="1" dirty="0" smtClean="0"/>
              <a:t>,</a:t>
            </a:r>
          </a:p>
          <a:p>
            <a:pPr algn="just"/>
            <a:r>
              <a:rPr lang="ru-RU" sz="3600" b="1" dirty="0" smtClean="0"/>
              <a:t> .</a:t>
            </a:r>
            <a:r>
              <a:rPr lang="ru-RU" sz="3600" b="1" dirty="0" err="1" smtClean="0"/>
              <a:t>ккорд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пре.ст.влять</a:t>
            </a:r>
            <a:r>
              <a:rPr lang="ru-RU" sz="3600" b="1" dirty="0" smtClean="0"/>
              <a:t>. 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</a:rPr>
              <a:t>Проверь себя!</a:t>
            </a:r>
            <a:endParaRPr lang="ru-RU" sz="4800" b="1" dirty="0">
              <a:solidFill>
                <a:srgbClr val="7030A0"/>
              </a:solidFill>
            </a:endParaRPr>
          </a:p>
        </p:txBody>
      </p:sp>
      <p:pic>
        <p:nvPicPr>
          <p:cNvPr id="3074" name="Picture 2" descr="C:\Documents and Settings\1\Рабочий стол\для презентации\фоны школьные 3\7mDYPiHDU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8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714612" y="500042"/>
            <a:ext cx="41617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Проверь себя! 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1285860"/>
            <a:ext cx="74295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solidFill>
                  <a:schemeClr val="bg1"/>
                </a:solidFill>
              </a:rPr>
              <a:t>Труженик, балкон, санаторий, магнитофон, геолог, специальность, акварель,  воображать, обаяние, территория, диван, шофер, коллектив,  фестиваль, обоняние, профессия, телефон, достоинство, аккорд, представлять. </a:t>
            </a:r>
          </a:p>
          <a:p>
            <a:pPr algn="just"/>
            <a:endParaRPr lang="ru-RU" sz="3200" b="1" dirty="0" smtClean="0">
              <a:solidFill>
                <a:schemeClr val="bg1"/>
              </a:solidFill>
            </a:endParaRPr>
          </a:p>
          <a:p>
            <a:pPr algn="just"/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28992" y="4786322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1\Рабочий стол\для презентации\рамки\21ecba1fb62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28728" y="214290"/>
            <a:ext cx="64294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Список изучаемых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словарных слов 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1357298"/>
            <a:ext cx="4000528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hlinkClick r:id="rId4" action="ppaction://hlinksldjump"/>
              </a:rPr>
              <a:t>Грамматика, морфология </a:t>
            </a:r>
            <a:endParaRPr lang="ru-RU" sz="2400" b="1" dirty="0" smtClean="0"/>
          </a:p>
          <a:p>
            <a:r>
              <a:rPr lang="ru-RU" sz="2400" b="1" dirty="0" smtClean="0">
                <a:hlinkClick r:id="" action="ppaction://noaction"/>
              </a:rPr>
              <a:t>Геолог</a:t>
            </a:r>
            <a:endParaRPr lang="ru-RU" sz="2400" b="1" dirty="0" smtClean="0"/>
          </a:p>
          <a:p>
            <a:r>
              <a:rPr lang="ru-RU" sz="2400" b="1" dirty="0" smtClean="0">
                <a:hlinkClick r:id="rId5" action="ppaction://hlinksldjump"/>
              </a:rPr>
              <a:t>Труженик </a:t>
            </a:r>
            <a:endParaRPr lang="ru-RU" sz="2400" b="1" dirty="0" smtClean="0"/>
          </a:p>
          <a:p>
            <a:r>
              <a:rPr lang="ru-RU" sz="2400" b="1" dirty="0" smtClean="0">
                <a:hlinkClick r:id="rId6" action="ppaction://hlinksldjump"/>
              </a:rPr>
              <a:t>Достоинство, аккорд</a:t>
            </a:r>
            <a:endParaRPr lang="ru-RU" sz="2400" b="1" dirty="0" smtClean="0"/>
          </a:p>
          <a:p>
            <a:r>
              <a:rPr lang="ru-RU" sz="2400" b="1" dirty="0" smtClean="0">
                <a:hlinkClick r:id="" action="ppaction://noaction"/>
              </a:rPr>
              <a:t>Воображать, представлять</a:t>
            </a:r>
            <a:endParaRPr lang="ru-RU" sz="2400" b="1" dirty="0" smtClean="0"/>
          </a:p>
          <a:p>
            <a:r>
              <a:rPr lang="ru-RU" sz="2400" b="1" dirty="0" smtClean="0">
                <a:hlinkClick r:id="rId7" action="ppaction://hlinksldjump"/>
              </a:rPr>
              <a:t>Фестиваль </a:t>
            </a:r>
            <a:endParaRPr lang="ru-RU" sz="2400" b="1" dirty="0" smtClean="0"/>
          </a:p>
          <a:p>
            <a:r>
              <a:rPr lang="ru-RU" sz="2400" b="1" dirty="0" smtClean="0">
                <a:hlinkClick r:id="rId8" action="ppaction://hlinksldjump"/>
              </a:rPr>
              <a:t>Обаяние, обоняние</a:t>
            </a:r>
            <a:endParaRPr lang="ru-RU" sz="2400" b="1" dirty="0" smtClean="0"/>
          </a:p>
          <a:p>
            <a:endParaRPr lang="ru-RU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643306" y="3786190"/>
            <a:ext cx="5327612" cy="2954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hlinkClick r:id="rId9" action="ppaction://hlinksldjump"/>
              </a:rPr>
              <a:t>Магнитофон</a:t>
            </a:r>
            <a:endParaRPr lang="ru-RU" sz="2400" b="1" dirty="0" smtClean="0"/>
          </a:p>
          <a:p>
            <a:r>
              <a:rPr lang="ru-RU" sz="2400" b="1" dirty="0" smtClean="0">
                <a:hlinkClick r:id="rId10" action="ppaction://hlinksldjump"/>
              </a:rPr>
              <a:t>Территория</a:t>
            </a:r>
            <a:endParaRPr lang="ru-RU" sz="2400" b="1" dirty="0" smtClean="0"/>
          </a:p>
          <a:p>
            <a:r>
              <a:rPr lang="ru-RU" sz="2400" b="1" dirty="0" smtClean="0">
                <a:hlinkClick r:id="rId11" action="ppaction://hlinksldjump"/>
              </a:rPr>
              <a:t>Профессия, специальность, коллектив</a:t>
            </a:r>
            <a:endParaRPr lang="ru-RU" sz="2400" b="1" dirty="0" smtClean="0"/>
          </a:p>
          <a:p>
            <a:r>
              <a:rPr lang="ru-RU" sz="2400" b="1" dirty="0" smtClean="0">
                <a:hlinkClick r:id="rId12" action="ppaction://hlinksldjump"/>
              </a:rPr>
              <a:t>Акварель,</a:t>
            </a:r>
            <a:r>
              <a:rPr lang="ru-RU" sz="2400" b="1" dirty="0" smtClean="0"/>
              <a:t> </a:t>
            </a:r>
            <a:r>
              <a:rPr lang="ru-RU" sz="2400" b="1" dirty="0" smtClean="0">
                <a:hlinkClick r:id="" action="ppaction://noaction"/>
              </a:rPr>
              <a:t>диван,</a:t>
            </a:r>
            <a:r>
              <a:rPr lang="ru-RU" sz="2400" b="1" dirty="0" smtClean="0"/>
              <a:t> </a:t>
            </a:r>
            <a:r>
              <a:rPr lang="ru-RU" sz="2400" b="1" dirty="0" smtClean="0">
                <a:hlinkClick r:id="rId13" action="ppaction://hlinksldjump"/>
              </a:rPr>
              <a:t>балкон</a:t>
            </a:r>
            <a:endParaRPr lang="ru-RU" sz="2400" b="1" dirty="0" smtClean="0"/>
          </a:p>
          <a:p>
            <a:r>
              <a:rPr lang="ru-RU" sz="2400" b="1" dirty="0" smtClean="0">
                <a:hlinkClick r:id="rId14" action="ppaction://hlinksldjump"/>
              </a:rPr>
              <a:t>Санаторий</a:t>
            </a:r>
            <a:endParaRPr lang="ru-RU" sz="2400" b="1" dirty="0" smtClean="0"/>
          </a:p>
          <a:p>
            <a:r>
              <a:rPr lang="ru-RU" sz="2400" b="1" dirty="0" smtClean="0">
                <a:hlinkClick r:id="rId15" action="ppaction://hlinksldjump"/>
              </a:rPr>
              <a:t>Шофёр</a:t>
            </a:r>
            <a:endParaRPr lang="ru-RU" sz="2400" b="1" dirty="0" smtClean="0"/>
          </a:p>
          <a:p>
            <a:r>
              <a:rPr lang="ru-RU" sz="2400" b="1" dirty="0" smtClean="0">
                <a:hlinkClick r:id="rId16" action="ppaction://hlinksldjump"/>
              </a:rPr>
              <a:t>Телефон </a:t>
            </a:r>
            <a:endParaRPr lang="ru-RU" sz="2400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-214338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  <a:hlinkClick r:id="rId3" action="ppaction://hlinksldjump"/>
              </a:rPr>
              <a:t>Вариант 2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85860"/>
            <a:ext cx="8501122" cy="6215106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sz="2600" b="1" dirty="0" smtClean="0"/>
              <a:t>Водитель автомобиля -…..</a:t>
            </a:r>
          </a:p>
          <a:p>
            <a:pPr algn="just"/>
            <a:r>
              <a:rPr lang="ru-RU" sz="2600" b="1" dirty="0" smtClean="0">
                <a:solidFill>
                  <a:srgbClr val="0000FF"/>
                </a:solidFill>
              </a:rPr>
              <a:t>Учреждение для лечения, профилактики  заболеваний и отдыха -….</a:t>
            </a:r>
          </a:p>
          <a:p>
            <a:pPr algn="just"/>
            <a:r>
              <a:rPr lang="ru-RU" sz="2600" b="1" dirty="0" smtClean="0"/>
              <a:t>Аппарат для передачи речевой информации на расстояние -….</a:t>
            </a:r>
          </a:p>
          <a:p>
            <a:pPr algn="just"/>
            <a:r>
              <a:rPr lang="ru-RU" sz="2600" b="1" dirty="0" smtClean="0">
                <a:solidFill>
                  <a:srgbClr val="0000FF"/>
                </a:solidFill>
              </a:rPr>
              <a:t>Выступающая из стены здания площадка с перилами и решетками-…</a:t>
            </a:r>
          </a:p>
          <a:p>
            <a:pPr algn="just"/>
            <a:r>
              <a:rPr lang="ru-RU" sz="2600" b="1" dirty="0" smtClean="0"/>
              <a:t>Специалист по геологии - ….</a:t>
            </a:r>
          </a:p>
          <a:p>
            <a:pPr algn="just"/>
            <a:r>
              <a:rPr lang="ru-RU" sz="2600" b="1" dirty="0" smtClean="0">
                <a:solidFill>
                  <a:srgbClr val="0000FF"/>
                </a:solidFill>
              </a:rPr>
              <a:t>Человек, который трудится, трудолюбивый человек -….</a:t>
            </a:r>
          </a:p>
          <a:p>
            <a:pPr algn="just"/>
            <a:r>
              <a:rPr lang="ru-RU" sz="2600" b="1" dirty="0" smtClean="0"/>
              <a:t>Прозрачные,  клеевые краски, разводимые водой -….</a:t>
            </a:r>
          </a:p>
          <a:p>
            <a:pPr algn="just"/>
            <a:r>
              <a:rPr lang="ru-RU" sz="2600" b="1" dirty="0" smtClean="0">
                <a:solidFill>
                  <a:srgbClr val="0000FF"/>
                </a:solidFill>
              </a:rPr>
              <a:t>Ограниченное земельное пространство-…</a:t>
            </a:r>
          </a:p>
          <a:p>
            <a:pPr algn="just"/>
            <a:r>
              <a:rPr lang="ru-RU" sz="2600" b="1" dirty="0" smtClean="0"/>
              <a:t>Устройство для магнитной записи и воспроизведения звука -…</a:t>
            </a:r>
          </a:p>
          <a:p>
            <a:pPr algn="just"/>
            <a:r>
              <a:rPr lang="ru-RU" sz="2600" b="1" dirty="0" smtClean="0">
                <a:solidFill>
                  <a:srgbClr val="0000FF"/>
                </a:solidFill>
              </a:rPr>
              <a:t>Предмет мебели с длинным, на несколько человек сиденьем, со спинкой, ручками или валиками-…</a:t>
            </a:r>
          </a:p>
          <a:p>
            <a:pPr algn="just"/>
            <a:r>
              <a:rPr lang="ru-RU" sz="2600" b="1" dirty="0" smtClean="0"/>
              <a:t>Группа лиц объединенных общей работой, учебой, общими интересами-….</a:t>
            </a:r>
          </a:p>
          <a:p>
            <a:pPr algn="just"/>
            <a:r>
              <a:rPr lang="ru-RU" sz="2600" b="1" dirty="0" smtClean="0">
                <a:solidFill>
                  <a:srgbClr val="0000FF"/>
                </a:solidFill>
              </a:rPr>
              <a:t>Очарование, притягательная  сила -….</a:t>
            </a:r>
          </a:p>
          <a:p>
            <a:pPr algn="just"/>
            <a:r>
              <a:rPr lang="ru-RU" sz="2600" b="1" dirty="0" smtClean="0"/>
              <a:t>Совокупность высоких моральных качеств-…</a:t>
            </a:r>
          </a:p>
          <a:p>
            <a:pPr algn="just"/>
            <a:r>
              <a:rPr lang="ru-RU" sz="2600" b="1" dirty="0" smtClean="0">
                <a:solidFill>
                  <a:srgbClr val="0000FF"/>
                </a:solidFill>
              </a:rPr>
              <a:t>Одно из внешних чувств человека и животного - способность воспринимать и различать запахи-….</a:t>
            </a:r>
          </a:p>
          <a:p>
            <a:pPr algn="just"/>
            <a:r>
              <a:rPr lang="ru-RU" sz="2600" b="1" dirty="0" smtClean="0"/>
              <a:t>Массовое празднество, включающее показ достижений в области музыки, театра,  кино,  эстрады - ….</a:t>
            </a:r>
          </a:p>
          <a:p>
            <a:endParaRPr lang="ru-RU" sz="2000" b="1" dirty="0" smtClean="0"/>
          </a:p>
          <a:p>
            <a:endParaRPr lang="ru-RU" sz="2000" b="1" dirty="0" smtClean="0"/>
          </a:p>
          <a:p>
            <a:endParaRPr lang="ru-RU" sz="2000" b="1" dirty="0" smtClean="0"/>
          </a:p>
          <a:p>
            <a:endParaRPr lang="ru-RU" sz="2000" b="1" dirty="0" smtClean="0"/>
          </a:p>
          <a:p>
            <a:endParaRPr lang="ru-RU" sz="2000" b="1" dirty="0" smtClean="0"/>
          </a:p>
          <a:p>
            <a:endParaRPr lang="ru-RU" sz="2000" b="1" dirty="0" smtClean="0"/>
          </a:p>
          <a:p>
            <a:endParaRPr lang="ru-RU" sz="2000" b="1" dirty="0" smtClean="0"/>
          </a:p>
          <a:p>
            <a:endParaRPr lang="ru-RU" sz="2000" b="1" dirty="0" smtClean="0"/>
          </a:p>
          <a:p>
            <a:endParaRPr lang="ru-RU" sz="2000" b="1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96" y="142852"/>
            <a:ext cx="1428760" cy="140749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928926" y="642919"/>
            <a:ext cx="32712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/>
              <a:t> </a:t>
            </a:r>
            <a:r>
              <a:rPr lang="ru-RU" sz="3200" b="1" u="sng" dirty="0" smtClean="0"/>
              <a:t>Допиши  слово:  </a:t>
            </a:r>
            <a:endParaRPr lang="ru-RU" sz="3200" b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</a:rPr>
              <a:t>Проверь себя!</a:t>
            </a:r>
            <a:endParaRPr lang="ru-RU" sz="4800" b="1" dirty="0">
              <a:solidFill>
                <a:srgbClr val="7030A0"/>
              </a:solidFill>
            </a:endParaRPr>
          </a:p>
        </p:txBody>
      </p:sp>
      <p:pic>
        <p:nvPicPr>
          <p:cNvPr id="3074" name="Picture 2" descr="C:\Documents and Settings\1\Рабочий стол\для презентации\фоны школьные 3\7mDYPiHDU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928926" y="571480"/>
            <a:ext cx="41617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Проверь себя! 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1571612"/>
            <a:ext cx="778674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 smtClean="0">
                <a:solidFill>
                  <a:schemeClr val="bg1"/>
                </a:solidFill>
              </a:rPr>
              <a:t>Шофёр, санаторий, телефон, балкон,  </a:t>
            </a:r>
          </a:p>
          <a:p>
            <a:pPr algn="just"/>
            <a:r>
              <a:rPr lang="ru-RU" sz="3600" b="1" dirty="0" smtClean="0">
                <a:solidFill>
                  <a:schemeClr val="bg1"/>
                </a:solidFill>
              </a:rPr>
              <a:t>геолог, труженик, акварель, </a:t>
            </a:r>
          </a:p>
          <a:p>
            <a:pPr algn="just"/>
            <a:r>
              <a:rPr lang="ru-RU" sz="3600" b="1" dirty="0" smtClean="0">
                <a:solidFill>
                  <a:schemeClr val="bg1"/>
                </a:solidFill>
              </a:rPr>
              <a:t>территория, магнитофон, диван, </a:t>
            </a:r>
          </a:p>
          <a:p>
            <a:pPr algn="just"/>
            <a:r>
              <a:rPr lang="ru-RU" sz="3600" b="1" dirty="0" smtClean="0">
                <a:solidFill>
                  <a:schemeClr val="bg1"/>
                </a:solidFill>
              </a:rPr>
              <a:t>коллектив,  обаяние, достояние, </a:t>
            </a:r>
          </a:p>
          <a:p>
            <a:pPr algn="just"/>
            <a:r>
              <a:rPr lang="ru-RU" sz="3600" b="1" dirty="0" smtClean="0">
                <a:solidFill>
                  <a:schemeClr val="bg1"/>
                </a:solidFill>
              </a:rPr>
              <a:t>обоняние,  фестиваль. 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-214346" y="285728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66"/>
                </a:solidFill>
              </a:rPr>
              <a:t>               </a:t>
            </a:r>
            <a:r>
              <a:rPr lang="ru-RU" sz="4800" b="1" dirty="0" smtClean="0">
                <a:solidFill>
                  <a:srgbClr val="FF0066"/>
                </a:solidFill>
                <a:hlinkClick r:id="rId3" action="ppaction://hlinksldjump"/>
              </a:rPr>
              <a:t>Вариант 3</a:t>
            </a:r>
            <a:endParaRPr lang="ru-RU" sz="4800" b="1" dirty="0">
              <a:solidFill>
                <a:srgbClr val="FFFF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14290"/>
            <a:ext cx="1785950" cy="175937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785786" y="1214422"/>
            <a:ext cx="835821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Игра «Зоркий глаз». </a:t>
            </a:r>
          </a:p>
          <a:p>
            <a:pPr algn="ctr"/>
            <a:r>
              <a:rPr lang="ru-RU" sz="3600" b="1" u="sng" dirty="0" smtClean="0">
                <a:solidFill>
                  <a:schemeClr val="accent6">
                    <a:lumMod val="75000"/>
                  </a:schemeClr>
                </a:solidFill>
              </a:rPr>
              <a:t>Найди ошибки,  исправь их </a:t>
            </a:r>
          </a:p>
          <a:p>
            <a:pPr algn="ctr"/>
            <a:r>
              <a:rPr lang="ru-RU" sz="3600" b="1" u="sng" dirty="0" smtClean="0">
                <a:solidFill>
                  <a:schemeClr val="accent6">
                    <a:lumMod val="75000"/>
                  </a:schemeClr>
                </a:solidFill>
              </a:rPr>
              <a:t>и запиши слова верно: </a:t>
            </a:r>
            <a:endParaRPr lang="ru-RU" sz="3600" b="1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3143248"/>
            <a:ext cx="807249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/>
              <a:t>Труженник, болкон, </a:t>
            </a:r>
            <a:r>
              <a:rPr lang="ru-RU" sz="3200" b="1" dirty="0" err="1" smtClean="0"/>
              <a:t>сонаторий</a:t>
            </a:r>
            <a:r>
              <a:rPr lang="ru-RU" sz="3200" b="1" dirty="0" smtClean="0"/>
              <a:t>, </a:t>
            </a:r>
            <a:r>
              <a:rPr lang="ru-RU" sz="3200" b="1" dirty="0" err="1" smtClean="0"/>
              <a:t>могнитафон</a:t>
            </a:r>
            <a:r>
              <a:rPr lang="ru-RU" sz="3200" b="1" dirty="0" smtClean="0"/>
              <a:t>, </a:t>
            </a:r>
            <a:r>
              <a:rPr lang="ru-RU" sz="3200" b="1" dirty="0" err="1" smtClean="0"/>
              <a:t>гиолок</a:t>
            </a:r>
            <a:r>
              <a:rPr lang="ru-RU" sz="3200" b="1" dirty="0" smtClean="0"/>
              <a:t>, </a:t>
            </a:r>
            <a:r>
              <a:rPr lang="ru-RU" sz="3200" b="1" dirty="0" err="1" smtClean="0"/>
              <a:t>спицыальность</a:t>
            </a:r>
            <a:r>
              <a:rPr lang="ru-RU" sz="3200" b="1" dirty="0" smtClean="0"/>
              <a:t>, </a:t>
            </a:r>
            <a:r>
              <a:rPr lang="ru-RU" sz="3200" b="1" dirty="0" err="1" smtClean="0"/>
              <a:t>окварель</a:t>
            </a:r>
            <a:r>
              <a:rPr lang="ru-RU" sz="3200" b="1" dirty="0" smtClean="0"/>
              <a:t>,  </a:t>
            </a:r>
            <a:r>
              <a:rPr lang="ru-RU" sz="3200" b="1" dirty="0" err="1" smtClean="0"/>
              <a:t>ваабражать</a:t>
            </a:r>
            <a:r>
              <a:rPr lang="ru-RU" sz="3200" b="1" dirty="0" smtClean="0"/>
              <a:t>, </a:t>
            </a:r>
            <a:r>
              <a:rPr lang="ru-RU" sz="3200" b="1" dirty="0" err="1" smtClean="0"/>
              <a:t>абаяние</a:t>
            </a:r>
            <a:r>
              <a:rPr lang="ru-RU" sz="3200" b="1" dirty="0" smtClean="0"/>
              <a:t>, </a:t>
            </a:r>
            <a:r>
              <a:rPr lang="ru-RU" sz="3200" b="1" dirty="0" err="1" smtClean="0"/>
              <a:t>тиритория</a:t>
            </a:r>
            <a:r>
              <a:rPr lang="ru-RU" sz="3200" b="1" dirty="0" smtClean="0"/>
              <a:t>, </a:t>
            </a:r>
            <a:r>
              <a:rPr lang="ru-RU" sz="3200" b="1" dirty="0" err="1" smtClean="0"/>
              <a:t>деван</a:t>
            </a:r>
            <a:r>
              <a:rPr lang="ru-RU" sz="3200" b="1" dirty="0" smtClean="0"/>
              <a:t>, шафёр, </a:t>
            </a:r>
            <a:r>
              <a:rPr lang="ru-RU" sz="3200" b="1" dirty="0" err="1" smtClean="0"/>
              <a:t>калектив</a:t>
            </a:r>
            <a:r>
              <a:rPr lang="ru-RU" sz="3200" b="1" dirty="0" smtClean="0"/>
              <a:t>,  </a:t>
            </a:r>
            <a:r>
              <a:rPr lang="ru-RU" sz="3200" b="1" dirty="0" err="1" smtClean="0"/>
              <a:t>фистеваль</a:t>
            </a:r>
            <a:r>
              <a:rPr lang="ru-RU" sz="3200" b="1" dirty="0" smtClean="0"/>
              <a:t>, </a:t>
            </a:r>
            <a:r>
              <a:rPr lang="ru-RU" sz="3200" b="1" dirty="0" err="1" smtClean="0"/>
              <a:t>абоняние</a:t>
            </a:r>
            <a:r>
              <a:rPr lang="ru-RU" sz="3200" b="1" dirty="0" smtClean="0"/>
              <a:t>, </a:t>
            </a:r>
            <a:r>
              <a:rPr lang="ru-RU" sz="3200" b="1" dirty="0" err="1" smtClean="0"/>
              <a:t>прафесия</a:t>
            </a:r>
            <a:r>
              <a:rPr lang="ru-RU" sz="3200" b="1" dirty="0" smtClean="0"/>
              <a:t>, </a:t>
            </a:r>
            <a:r>
              <a:rPr lang="ru-RU" sz="3200" b="1" dirty="0" err="1" smtClean="0"/>
              <a:t>тилифон</a:t>
            </a:r>
            <a:r>
              <a:rPr lang="ru-RU" sz="3200" b="1" dirty="0" smtClean="0"/>
              <a:t>, </a:t>
            </a:r>
            <a:r>
              <a:rPr lang="ru-RU" sz="3200" b="1" dirty="0" err="1" smtClean="0"/>
              <a:t>дастоенство</a:t>
            </a:r>
            <a:r>
              <a:rPr lang="ru-RU" sz="3200" b="1" dirty="0" smtClean="0"/>
              <a:t>, </a:t>
            </a:r>
            <a:r>
              <a:rPr lang="ru-RU" sz="3200" b="1" dirty="0" err="1" smtClean="0"/>
              <a:t>окорд</a:t>
            </a:r>
            <a:r>
              <a:rPr lang="ru-RU" sz="3200" b="1" dirty="0" smtClean="0"/>
              <a:t>, </a:t>
            </a:r>
            <a:r>
              <a:rPr lang="ru-RU" sz="3200" b="1" dirty="0" err="1" smtClean="0"/>
              <a:t>притставлять</a:t>
            </a:r>
            <a:r>
              <a:rPr lang="ru-RU" sz="3200" b="1" dirty="0" smtClean="0"/>
              <a:t>.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</a:rPr>
              <a:t>Проверь себя!</a:t>
            </a:r>
            <a:endParaRPr lang="ru-RU" sz="4800" b="1" dirty="0">
              <a:solidFill>
                <a:srgbClr val="7030A0"/>
              </a:solidFill>
            </a:endParaRPr>
          </a:p>
        </p:txBody>
      </p:sp>
      <p:pic>
        <p:nvPicPr>
          <p:cNvPr id="3074" name="Picture 2" descr="C:\Documents and Settings\1\Рабочий стол\для презентации\фоны школьные 3\7mDYPiHDU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928926" y="571480"/>
            <a:ext cx="41617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Проверь себя! 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1643050"/>
            <a:ext cx="757242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solidFill>
                  <a:schemeClr val="bg1"/>
                </a:solidFill>
              </a:rPr>
              <a:t>Труженик, балкон, санаторий, магнитофон, геолог, специальность, акварель,  воображать, обаяние, территория, диван, шофёр, коллектив,  фестиваль, обоняние, профессия,  телефон, достоинство, аккорд, представлять.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00FF"/>
                </a:solidFill>
                <a:hlinkClick r:id="rId3" action="ppaction://hlinksldjump"/>
              </a:rPr>
              <a:t>Работа над ошибками</a:t>
            </a:r>
            <a:endParaRPr lang="ru-RU" b="1" dirty="0">
              <a:solidFill>
                <a:srgbClr val="0000FF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57158" y="2500306"/>
          <a:ext cx="8429684" cy="23012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00084"/>
                <a:gridCol w="1733456"/>
                <a:gridCol w="1466770"/>
                <a:gridCol w="2133482"/>
                <a:gridCol w="189589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Слово 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Гласная</a:t>
                      </a:r>
                      <a:r>
                        <a:rPr lang="ru-RU" baseline="0" dirty="0" smtClean="0"/>
                        <a:t> (</a:t>
                      </a:r>
                      <a:r>
                        <a:rPr lang="ru-RU" baseline="0" dirty="0" err="1" smtClean="0"/>
                        <a:t>ые</a:t>
                      </a:r>
                      <a:r>
                        <a:rPr lang="ru-RU" baseline="0" dirty="0" smtClean="0"/>
                        <a:t>) </a:t>
                      </a:r>
                    </a:p>
                    <a:p>
                      <a:pPr algn="ctr"/>
                      <a:r>
                        <a:rPr lang="ru-RU" baseline="0" dirty="0" smtClean="0"/>
                        <a:t>для</a:t>
                      </a:r>
                    </a:p>
                    <a:p>
                      <a:pPr algn="ctr"/>
                      <a:r>
                        <a:rPr lang="ru-RU" baseline="0" dirty="0" smtClean="0"/>
                        <a:t> запоминания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Часть речи,</a:t>
                      </a:r>
                      <a:r>
                        <a:rPr lang="ru-RU" baseline="0" dirty="0" smtClean="0"/>
                        <a:t> вопрос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Словосочетание, предложение с данным словом </a:t>
                      </a:r>
                    </a:p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Подбери однокоренные слова 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Picture 4" descr="Картинка 21 из 24188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500042"/>
            <a:ext cx="1516063" cy="1524000"/>
          </a:xfrm>
          <a:prstGeom prst="rect">
            <a:avLst/>
          </a:prstGeom>
          <a:noFill/>
        </p:spPr>
      </p:pic>
      <p:pic>
        <p:nvPicPr>
          <p:cNvPr id="5" name="Picture 6" descr="Картинка 63 из 24310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86644" y="571480"/>
            <a:ext cx="1524000" cy="1524000"/>
          </a:xfrm>
          <a:prstGeom prst="rect">
            <a:avLst/>
          </a:prstGeom>
          <a:noFill/>
        </p:spPr>
      </p:pic>
      <p:pic>
        <p:nvPicPr>
          <p:cNvPr id="6" name="Picture 7" descr="Картинка 5 из 5349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28596" y="4929198"/>
            <a:ext cx="1366838" cy="1524000"/>
          </a:xfrm>
          <a:prstGeom prst="rect">
            <a:avLst/>
          </a:prstGeom>
          <a:noFill/>
        </p:spPr>
      </p:pic>
      <p:pic>
        <p:nvPicPr>
          <p:cNvPr id="7" name="Picture 5" descr="Картинка 35 из 24312">
            <a:hlinkClick r:id="rId10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496175" y="5143512"/>
            <a:ext cx="1647825" cy="14351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285984" y="135729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 smtClean="0"/>
              <a:t>Заполни таблицу словами, </a:t>
            </a:r>
            <a:br>
              <a:rPr lang="ru-RU" sz="2000" b="1" dirty="0" smtClean="0"/>
            </a:br>
            <a:r>
              <a:rPr lang="ru-RU" sz="2000" b="1" dirty="0" smtClean="0"/>
              <a:t>в которых были допущены ошибки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/>
              <a:t>Использованные ресурсы</a:t>
            </a:r>
            <a:endParaRPr lang="ru-RU" b="1" u="sng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2786058"/>
            <a:ext cx="55721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3"/>
              </a:rPr>
              <a:t>3. 1001facts.info</a:t>
            </a:r>
            <a:r>
              <a:rPr lang="ru-RU" dirty="0" smtClean="0"/>
              <a:t> ›</a:t>
            </a:r>
            <a:r>
              <a:rPr lang="ru-RU" b="1" dirty="0" smtClean="0">
                <a:hlinkClick r:id="rId4"/>
              </a:rPr>
              <a:t>Интересные</a:t>
            </a:r>
            <a:r>
              <a:rPr lang="ru-RU" dirty="0" smtClean="0">
                <a:hlinkClick r:id="rId4"/>
              </a:rPr>
              <a:t> </a:t>
            </a:r>
            <a:r>
              <a:rPr lang="ru-RU" b="1" dirty="0" smtClean="0">
                <a:hlinkClick r:id="rId4"/>
              </a:rPr>
              <a:t>факты</a:t>
            </a:r>
            <a:r>
              <a:rPr lang="ru-RU" dirty="0" smtClean="0">
                <a:hlinkClick r:id="rId4"/>
              </a:rPr>
              <a:t> </a:t>
            </a:r>
            <a:r>
              <a:rPr lang="ru-RU" b="1" dirty="0" smtClean="0">
                <a:hlinkClick r:id="rId4"/>
              </a:rPr>
              <a:t>о Луне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2071678"/>
            <a:ext cx="70723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5"/>
              </a:rPr>
              <a:t>2. </a:t>
            </a:r>
            <a:r>
              <a:rPr lang="en-US" dirty="0" smtClean="0">
                <a:hlinkClick r:id="rId5"/>
              </a:rPr>
              <a:t>http://womans-week.ru/index.php/dom-kategory/122-istoriya-vozniknoveniya-divana</a:t>
            </a:r>
            <a:r>
              <a:rPr lang="ru-RU" dirty="0" smtClean="0"/>
              <a:t> - история возникновения дивана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57224" y="3786190"/>
            <a:ext cx="73581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5. </a:t>
            </a:r>
            <a:r>
              <a:rPr lang="en-US" dirty="0" smtClean="0"/>
              <a:t>http://www.slavyansky.ru/interesnie-stati/nemnogo-o-divanax.html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3357562"/>
            <a:ext cx="57040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hlinkClick r:id="rId6"/>
              </a:rPr>
              <a:t>4. </a:t>
            </a:r>
            <a:r>
              <a:rPr lang="en-US" dirty="0" smtClean="0">
                <a:hlinkClick r:id="rId6"/>
              </a:rPr>
              <a:t>http://i-fact.narod.ru/russia.html</a:t>
            </a:r>
            <a:r>
              <a:rPr lang="ru-RU" dirty="0" smtClean="0">
                <a:hlinkClick r:id="rId6"/>
              </a:rPr>
              <a:t>- интересное</a:t>
            </a:r>
            <a:r>
              <a:rPr lang="ru-RU" dirty="0" smtClean="0"/>
              <a:t> о России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57224" y="421481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6. </a:t>
            </a:r>
            <a:r>
              <a:rPr lang="en-US" dirty="0" smtClean="0"/>
              <a:t>http://ru.wikipedia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57224" y="4572008"/>
            <a:ext cx="65074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hlinkClick r:id="rId7"/>
              </a:rPr>
              <a:t>7. </a:t>
            </a:r>
            <a:r>
              <a:rPr lang="en-US" dirty="0" smtClean="0">
                <a:hlinkClick r:id="rId7"/>
              </a:rPr>
              <a:t>http://www.wisdoms.ru/47.html</a:t>
            </a:r>
            <a:r>
              <a:rPr lang="ru-RU" dirty="0" smtClean="0"/>
              <a:t> - высказывания о достоинстве</a:t>
            </a:r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57224" y="1571612"/>
            <a:ext cx="63579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8"/>
              </a:rPr>
              <a:t>1. </a:t>
            </a:r>
            <a:r>
              <a:rPr lang="en-US" dirty="0" smtClean="0">
                <a:hlinkClick r:id="rId8"/>
              </a:rPr>
              <a:t>http://slovonline.ru/</a:t>
            </a:r>
            <a:r>
              <a:rPr lang="ru-RU" dirty="0" smtClean="0"/>
              <a:t> -  электронные  словари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857224" y="4929198"/>
            <a:ext cx="31972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hlinkClick r:id="rId8"/>
              </a:rPr>
              <a:t>8. </a:t>
            </a:r>
            <a:r>
              <a:rPr lang="en-US" dirty="0" smtClean="0">
                <a:hlinkClick r:id="rId8"/>
              </a:rPr>
              <a:t>http://imeges.ru/</a:t>
            </a:r>
            <a:r>
              <a:rPr lang="ru-RU" dirty="0" smtClean="0"/>
              <a:t> - картинки 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857224" y="5357826"/>
            <a:ext cx="787228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9. Н.М. </a:t>
            </a:r>
            <a:r>
              <a:rPr lang="ru-RU" dirty="0" err="1" smtClean="0"/>
              <a:t>Шанский</a:t>
            </a:r>
            <a:r>
              <a:rPr lang="ru-RU" dirty="0" smtClean="0"/>
              <a:t>, Т.А. Боброва. Школьный этимологический словарь русского </a:t>
            </a:r>
          </a:p>
          <a:p>
            <a:r>
              <a:rPr lang="ru-RU" dirty="0" smtClean="0"/>
              <a:t>языка. Изд. «Дрофа», 2001г.</a:t>
            </a:r>
          </a:p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928926" y="4214818"/>
            <a:ext cx="5293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>
                <a:hlinkClick r:id="rId8"/>
              </a:rPr>
              <a:t>ru</a:t>
            </a:r>
            <a:r>
              <a:rPr lang="en-US" dirty="0" smtClean="0">
                <a:hlinkClick r:id="rId8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Гр</a:t>
            </a:r>
            <a:r>
              <a:rPr lang="ru-RU" b="1" u="sng" dirty="0" smtClean="0">
                <a:solidFill>
                  <a:srgbClr val="C00000"/>
                </a:solidFill>
              </a:rPr>
              <a:t>амм</a:t>
            </a:r>
            <a:r>
              <a:rPr lang="ru-RU" b="1" dirty="0" smtClean="0"/>
              <a:t>а</a:t>
            </a:r>
            <a:r>
              <a:rPr lang="el-GR" b="1" dirty="0" smtClean="0"/>
              <a:t>΄</a:t>
            </a:r>
            <a:r>
              <a:rPr lang="ru-RU" b="1" dirty="0" smtClean="0"/>
              <a:t>тика </a:t>
            </a:r>
            <a:br>
              <a:rPr lang="ru-RU" b="1" dirty="0" smtClean="0"/>
            </a:br>
            <a:r>
              <a:rPr lang="ru-RU" b="1" dirty="0" err="1" smtClean="0"/>
              <a:t>м</a:t>
            </a:r>
            <a:r>
              <a:rPr lang="ru-RU" b="1" u="sng" dirty="0" err="1" smtClean="0">
                <a:solidFill>
                  <a:srgbClr val="C00000"/>
                </a:solidFill>
              </a:rPr>
              <a:t>о</a:t>
            </a:r>
            <a:r>
              <a:rPr lang="ru-RU" b="1" dirty="0" err="1" smtClean="0"/>
              <a:t>рф</a:t>
            </a:r>
            <a:r>
              <a:rPr lang="ru-RU" b="1" u="sng" dirty="0" err="1" smtClean="0">
                <a:solidFill>
                  <a:srgbClr val="C00000"/>
                </a:solidFill>
              </a:rPr>
              <a:t>о</a:t>
            </a:r>
            <a:r>
              <a:rPr lang="ru-RU" b="1" dirty="0" err="1" smtClean="0"/>
              <a:t>ло</a:t>
            </a:r>
            <a:r>
              <a:rPr lang="el-GR" b="1" dirty="0" smtClean="0"/>
              <a:t>΄</a:t>
            </a:r>
            <a:r>
              <a:rPr lang="ru-RU" b="1" dirty="0" err="1" smtClean="0"/>
              <a:t>гия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43050"/>
            <a:ext cx="8715436" cy="4525963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Грамматика</a:t>
            </a:r>
            <a:r>
              <a:rPr lang="ru-RU" dirty="0" smtClean="0"/>
              <a:t> (греч. </a:t>
            </a:r>
            <a:r>
              <a:rPr lang="ru-RU" dirty="0" err="1" smtClean="0"/>
              <a:t>grammatike</a:t>
            </a:r>
            <a:r>
              <a:rPr lang="ru-RU" dirty="0" smtClean="0"/>
              <a:t>, от </a:t>
            </a:r>
            <a:r>
              <a:rPr lang="ru-RU" dirty="0" err="1" smtClean="0"/>
              <a:t>grâmma</a:t>
            </a:r>
            <a:r>
              <a:rPr lang="ru-RU" dirty="0" smtClean="0"/>
              <a:t> — буква, написание), часть лингвистики, изучающая закономерности образования и употребления форм слов. Нередко грамматика понимается и как синоним лингвистики.</a:t>
            </a:r>
          </a:p>
          <a:p>
            <a:r>
              <a:rPr lang="ru-RU" b="1" dirty="0" smtClean="0"/>
              <a:t>Морфология </a:t>
            </a:r>
            <a:r>
              <a:rPr lang="ru-RU" dirty="0" smtClean="0"/>
              <a:t>– 1. раздел грамматики - наука о частях речи, об их категориях и о формах слов.</a:t>
            </a:r>
            <a:br>
              <a:rPr lang="ru-RU" dirty="0" smtClean="0"/>
            </a:br>
            <a:r>
              <a:rPr lang="ru-RU" dirty="0" smtClean="0"/>
              <a:t>2. Принадлежащая языку система частей речи, их категорий и форм слов.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3010" name="Picture 2" descr="http://im6-tub-ru.yandex.net/i?id=82565530-29-72&amp;n=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1352550" cy="1428750"/>
          </a:xfrm>
          <a:prstGeom prst="rect">
            <a:avLst/>
          </a:prstGeom>
          <a:noFill/>
        </p:spPr>
      </p:pic>
      <p:pic>
        <p:nvPicPr>
          <p:cNvPr id="43012" name="Picture 4" descr="http://im3-tub-ru.yandex.net/i?id=211478446-36-7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15272" y="5214950"/>
            <a:ext cx="1257300" cy="1428750"/>
          </a:xfrm>
          <a:prstGeom prst="rect">
            <a:avLst/>
          </a:prstGeom>
          <a:noFill/>
        </p:spPr>
      </p:pic>
      <p:pic>
        <p:nvPicPr>
          <p:cNvPr id="43014" name="Picture 6" descr="http://im8-tub-ru.yandex.net/i?id=146070370-03-7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8148" y="142852"/>
            <a:ext cx="1123950" cy="1428750"/>
          </a:xfrm>
          <a:prstGeom prst="rect">
            <a:avLst/>
          </a:prstGeom>
          <a:noFill/>
        </p:spPr>
      </p:pic>
      <p:pic>
        <p:nvPicPr>
          <p:cNvPr id="43016" name="Picture 8" descr="http://im3-tub-ru.yandex.net/i?id=94939062-67-7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5500702"/>
            <a:ext cx="1165882" cy="12144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66"/>
                </a:solidFill>
                <a:hlinkClick r:id="rId2" action="ppaction://hlinksldjump"/>
              </a:rPr>
              <a:t>Прояви творчество!</a:t>
            </a:r>
            <a:endParaRPr lang="ru-RU" b="1" dirty="0">
              <a:solidFill>
                <a:srgbClr val="FF0066"/>
              </a:solidFill>
            </a:endParaRPr>
          </a:p>
        </p:txBody>
      </p:sp>
      <p:pic>
        <p:nvPicPr>
          <p:cNvPr id="4" name="Picture 11" descr="Картинка 17 из 3341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5713658"/>
            <a:ext cx="1319242" cy="1144342"/>
          </a:xfrm>
          <a:prstGeom prst="rect">
            <a:avLst/>
          </a:prstGeom>
          <a:noFill/>
        </p:spPr>
      </p:pic>
      <p:pic>
        <p:nvPicPr>
          <p:cNvPr id="5" name="Picture 10" descr="Картинка 21 из 24188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86182" y="5500702"/>
            <a:ext cx="1230311" cy="1236752"/>
          </a:xfrm>
          <a:prstGeom prst="rect">
            <a:avLst/>
          </a:prstGeom>
          <a:noFill/>
        </p:spPr>
      </p:pic>
      <p:pic>
        <p:nvPicPr>
          <p:cNvPr id="6" name="Picture 5" descr="Картинка 35 из 24312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572396" y="5500702"/>
            <a:ext cx="1428728" cy="1244287"/>
          </a:xfrm>
          <a:prstGeom prst="rect">
            <a:avLst/>
          </a:prstGeom>
          <a:noFill/>
        </p:spPr>
      </p:pic>
      <p:pic>
        <p:nvPicPr>
          <p:cNvPr id="7" name="Picture 7" descr="Картинка 5 из 5349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929586" y="285728"/>
            <a:ext cx="938210" cy="1046087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28596" y="4071942"/>
            <a:ext cx="8572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/>
              <a:t>Проведи мини – исследование на основе текстов стихотворений русских поэтов, и выяви, какие части  речи встречается чаще всего, какие – реже. Оформи свое исследование в виде диаграммы. 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928926" y="3643314"/>
            <a:ext cx="34414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u="sng" dirty="0" smtClean="0">
                <a:solidFill>
                  <a:srgbClr val="FF0000"/>
                </a:solidFill>
              </a:rPr>
              <a:t>Домашнее задание: </a:t>
            </a:r>
            <a:endParaRPr lang="ru-RU" sz="2800" b="1" u="sng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5720" y="1643049"/>
            <a:ext cx="8643998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 </a:t>
            </a:r>
            <a:r>
              <a:rPr lang="ru-RU" sz="2000" b="1" dirty="0" smtClean="0"/>
              <a:t>Уже достаточно близкую современной классификацию частей речи предложил М.В. Ломоносов, который выделил </a:t>
            </a:r>
            <a:r>
              <a:rPr lang="ru-RU" sz="2000" b="1" u="sng" dirty="0" smtClean="0">
                <a:solidFill>
                  <a:srgbClr val="0000FF"/>
                </a:solidFill>
              </a:rPr>
              <a:t>имя,</a:t>
            </a:r>
            <a:r>
              <a:rPr lang="ru-RU" sz="2000" b="1" dirty="0" smtClean="0"/>
              <a:t> </a:t>
            </a:r>
            <a:r>
              <a:rPr lang="ru-RU" sz="2000" b="1" dirty="0" smtClean="0">
                <a:hlinkClick r:id="rId11" action="ppaction://hlinkfile"/>
              </a:rPr>
              <a:t>местоимение</a:t>
            </a:r>
            <a:r>
              <a:rPr lang="ru-RU" sz="2000" b="1" dirty="0" smtClean="0"/>
              <a:t>, </a:t>
            </a:r>
            <a:r>
              <a:rPr lang="ru-RU" sz="2000" b="1" dirty="0" smtClean="0">
                <a:hlinkClick r:id="rId12" action="ppaction://hlinkfile"/>
              </a:rPr>
              <a:t>глагол</a:t>
            </a:r>
            <a:r>
              <a:rPr lang="ru-RU" sz="2000" b="1" dirty="0" smtClean="0"/>
              <a:t>, </a:t>
            </a:r>
            <a:r>
              <a:rPr lang="ru-RU" sz="2000" b="1" dirty="0" smtClean="0">
                <a:hlinkClick r:id="rId13" action="ppaction://hlinkfile"/>
              </a:rPr>
              <a:t>причастие</a:t>
            </a:r>
            <a:r>
              <a:rPr lang="ru-RU" sz="2000" b="1" dirty="0" smtClean="0"/>
              <a:t>, </a:t>
            </a:r>
            <a:r>
              <a:rPr lang="ru-RU" sz="2000" b="1" dirty="0" smtClean="0">
                <a:hlinkClick r:id="rId14" action="ppaction://hlinkfile"/>
              </a:rPr>
              <a:t>наречие</a:t>
            </a:r>
            <a:r>
              <a:rPr lang="ru-RU" sz="2000" b="1" dirty="0" smtClean="0"/>
              <a:t>, </a:t>
            </a:r>
            <a:r>
              <a:rPr lang="ru-RU" sz="2000" b="1" dirty="0" smtClean="0">
                <a:hlinkClick r:id="rId15" action="ppaction://hlinkfile"/>
              </a:rPr>
              <a:t>предлог</a:t>
            </a:r>
            <a:r>
              <a:rPr lang="ru-RU" sz="2000" b="1" dirty="0" smtClean="0"/>
              <a:t>, </a:t>
            </a:r>
            <a:r>
              <a:rPr lang="ru-RU" sz="2000" b="1" dirty="0" smtClean="0">
                <a:hlinkClick r:id="rId16" action="ppaction://hlinkfile"/>
              </a:rPr>
              <a:t>союз</a:t>
            </a:r>
            <a:r>
              <a:rPr lang="ru-RU" sz="2000" b="1" dirty="0" smtClean="0"/>
              <a:t> и </a:t>
            </a:r>
            <a:r>
              <a:rPr lang="ru-RU" sz="2000" b="1" dirty="0" smtClean="0">
                <a:hlinkClick r:id="rId17" action="ppaction://hlinkfile"/>
              </a:rPr>
              <a:t>междометие</a:t>
            </a:r>
            <a:r>
              <a:rPr lang="ru-RU" sz="2000" b="1" dirty="0" smtClean="0"/>
              <a:t>. И именно эта классификация, затем уточненная и  детализированная, легла в основу современной системы, существующей  в русском языке. </a:t>
            </a:r>
          </a:p>
          <a:p>
            <a:pPr algn="just"/>
            <a:r>
              <a:rPr lang="ru-RU" b="1" dirty="0" smtClean="0"/>
              <a:t>  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143240" y="1071546"/>
            <a:ext cx="25149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u="sng" dirty="0" smtClean="0">
                <a:solidFill>
                  <a:srgbClr val="FF0000"/>
                </a:solidFill>
              </a:rPr>
              <a:t>Это интересно:</a:t>
            </a:r>
            <a:endParaRPr lang="ru-RU" sz="2800" b="1" u="sng" dirty="0">
              <a:solidFill>
                <a:srgbClr val="FF0000"/>
              </a:solidFill>
            </a:endParaRPr>
          </a:p>
        </p:txBody>
      </p:sp>
      <p:pic>
        <p:nvPicPr>
          <p:cNvPr id="41986" name="Picture 2" descr="http://im5-tub-ru.yandex.net/i?id=389356388-37-72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571472" y="142852"/>
            <a:ext cx="1214446" cy="15840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285860"/>
            <a:ext cx="8572560" cy="1643074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b="1" dirty="0" smtClean="0"/>
              <a:t>Г</a:t>
            </a:r>
            <a:r>
              <a:rPr lang="ru-RU" sz="3100" b="1" dirty="0" smtClean="0">
                <a:solidFill>
                  <a:srgbClr val="C00000"/>
                </a:solidFill>
              </a:rPr>
              <a:t>е</a:t>
            </a:r>
            <a:r>
              <a:rPr lang="ru-RU" sz="3100" b="1" dirty="0" smtClean="0"/>
              <a:t>ол</a:t>
            </a:r>
            <a:r>
              <a:rPr lang="ru-RU" sz="3100" b="1" dirty="0" smtClean="0">
                <a:solidFill>
                  <a:srgbClr val="C00000"/>
                </a:solidFill>
              </a:rPr>
              <a:t>о</a:t>
            </a:r>
            <a:r>
              <a:rPr lang="ru-RU" sz="3100" b="1" dirty="0" smtClean="0"/>
              <a:t>гия   - комплекс наук о строении, составе и истории земной коры и Земли, о методах изыскания полезных ископаемых.</a:t>
            </a:r>
            <a:br>
              <a:rPr lang="ru-RU" sz="3100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1026" name="Picture 2" descr="C:\Documents and Settings\1\Рабочий стол\для презентации\геолог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429388" y="2000240"/>
            <a:ext cx="2500330" cy="292436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85720" y="142852"/>
            <a:ext cx="82153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err="1" smtClean="0"/>
              <a:t>Г</a:t>
            </a:r>
            <a:r>
              <a:rPr lang="ru-RU" sz="6000" b="1" u="sng" dirty="0" err="1" smtClean="0">
                <a:solidFill>
                  <a:srgbClr val="C00000"/>
                </a:solidFill>
              </a:rPr>
              <a:t>е</a:t>
            </a:r>
            <a:r>
              <a:rPr lang="ru-RU" sz="6000" b="1" dirty="0" err="1" smtClean="0"/>
              <a:t>о</a:t>
            </a:r>
            <a:r>
              <a:rPr lang="el-GR" sz="6000" b="1" dirty="0" smtClean="0"/>
              <a:t>΄</a:t>
            </a:r>
            <a:r>
              <a:rPr lang="ru-RU" sz="6000" b="1" dirty="0" smtClean="0"/>
              <a:t>л</a:t>
            </a:r>
            <a:r>
              <a:rPr lang="ru-RU" sz="6000" b="1" u="sng" dirty="0" smtClean="0">
                <a:solidFill>
                  <a:srgbClr val="C00000"/>
                </a:solidFill>
              </a:rPr>
              <a:t>о</a:t>
            </a:r>
            <a:r>
              <a:rPr lang="ru-RU" sz="6000" b="1" dirty="0" smtClean="0"/>
              <a:t>г - </a:t>
            </a:r>
            <a:endParaRPr lang="ru-RU" sz="6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14282" y="2571744"/>
            <a:ext cx="61436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/>
              <a:t>Г</a:t>
            </a:r>
            <a:r>
              <a:rPr lang="ru-RU" sz="2400" b="1" dirty="0" smtClean="0">
                <a:solidFill>
                  <a:srgbClr val="C00000"/>
                </a:solidFill>
              </a:rPr>
              <a:t>е</a:t>
            </a:r>
            <a:r>
              <a:rPr lang="ru-RU" sz="2400" b="1" dirty="0" smtClean="0"/>
              <a:t>ол</a:t>
            </a:r>
            <a:r>
              <a:rPr lang="ru-RU" sz="2400" b="1" dirty="0" smtClean="0">
                <a:solidFill>
                  <a:srgbClr val="C00000"/>
                </a:solidFill>
              </a:rPr>
              <a:t>о</a:t>
            </a:r>
            <a:r>
              <a:rPr lang="ru-RU" sz="2400" b="1" dirty="0" smtClean="0"/>
              <a:t>гия -  заимствовано в начале XIX века из немецкого языка, где </a:t>
            </a:r>
            <a:r>
              <a:rPr lang="ru-RU" sz="2400" b="1" dirty="0" err="1" smtClean="0"/>
              <a:t>Geologie</a:t>
            </a:r>
            <a:r>
              <a:rPr lang="ru-RU" sz="2400" b="1" dirty="0" smtClean="0"/>
              <a:t> — ученое новообразование на базе греческого  </a:t>
            </a:r>
          </a:p>
          <a:p>
            <a:pPr algn="just"/>
            <a:r>
              <a:rPr lang="ru-RU" sz="2400" b="1" dirty="0" err="1" smtClean="0"/>
              <a:t>г</a:t>
            </a:r>
            <a:r>
              <a:rPr lang="ru-RU" sz="2400" b="1" dirty="0" err="1" smtClean="0">
                <a:solidFill>
                  <a:srgbClr val="FF0000"/>
                </a:solidFill>
              </a:rPr>
              <a:t>е</a:t>
            </a:r>
            <a:r>
              <a:rPr lang="el-GR" sz="2400" b="1" dirty="0" smtClean="0"/>
              <a:t>΄</a:t>
            </a:r>
            <a:r>
              <a:rPr lang="ru-RU" sz="2400" b="1" dirty="0" smtClean="0"/>
              <a:t>о - «земля» и </a:t>
            </a:r>
            <a:r>
              <a:rPr lang="ru-RU" sz="2400" b="1" dirty="0" err="1" smtClean="0"/>
              <a:t>л</a:t>
            </a:r>
            <a:r>
              <a:rPr lang="ru-RU" sz="2400" b="1" dirty="0" err="1" smtClean="0">
                <a:solidFill>
                  <a:srgbClr val="FF0000"/>
                </a:solidFill>
              </a:rPr>
              <a:t>о</a:t>
            </a:r>
            <a:r>
              <a:rPr lang="el-GR" sz="2400" b="1" dirty="0" smtClean="0"/>
              <a:t>΄</a:t>
            </a:r>
            <a:r>
              <a:rPr lang="ru-RU" sz="2400" b="1" dirty="0" err="1" smtClean="0"/>
              <a:t>гос</a:t>
            </a:r>
            <a:r>
              <a:rPr lang="ru-RU" sz="2400" b="1" dirty="0" smtClean="0"/>
              <a:t> - «учение». 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4714884"/>
            <a:ext cx="878687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2000" b="1" dirty="0" smtClean="0"/>
              <a:t>Из природного газа, добываемого за год из одной газовой скважины средней производительности, можно получить столько искусственной шерсти, сколько за год можно настричь шерсти почти с 62 тысяч овец. 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b="1" dirty="0" smtClean="0"/>
              <a:t>Самым распространенным на земле минералом является кварц. 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b="1" dirty="0" smtClean="0"/>
              <a:t>Драгоценные камни аметисты и опалы имеют такую же химическую формулу, как и речной песок, а рубин имеет формулу белой глины.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14678" y="428604"/>
            <a:ext cx="50339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специалист по геологии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500298" y="4214818"/>
            <a:ext cx="3423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u="sng" dirty="0" smtClean="0">
                <a:solidFill>
                  <a:srgbClr val="FF0000"/>
                </a:solidFill>
              </a:rPr>
              <a:t>Это интересно:</a:t>
            </a:r>
            <a:endParaRPr lang="ru-RU" sz="3200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hlinkClick r:id="rId2" action="ppaction://hlinksldjump"/>
              </a:rPr>
              <a:t>Прояви творчество!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1027" name="Picture 3" descr="C:\Documents and Settings\1\Рабочий стол\для презентации\творчество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000892" y="714356"/>
            <a:ext cx="1653552" cy="200026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214414" y="2000240"/>
            <a:ext cx="66437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85720" y="1428736"/>
            <a:ext cx="9072626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2400" b="1" dirty="0" smtClean="0"/>
              <a:t>Составь 3 словосочетания со словом ГЕОЛОГ;</a:t>
            </a:r>
          </a:p>
          <a:p>
            <a:pPr algn="just">
              <a:buFont typeface="Arial" pitchFamily="34" charset="0"/>
              <a:buChar char="•"/>
            </a:pPr>
            <a:endParaRPr lang="ru-RU" sz="2400" b="1" dirty="0" smtClean="0"/>
          </a:p>
          <a:p>
            <a:pPr algn="just">
              <a:buFont typeface="Arial" pitchFamily="34" charset="0"/>
              <a:buChar char="•"/>
            </a:pPr>
            <a:r>
              <a:rPr lang="ru-RU" sz="2400" b="1" dirty="0" smtClean="0"/>
              <a:t>Составь предложение со словом ГЕОЛОГ;</a:t>
            </a:r>
          </a:p>
          <a:p>
            <a:pPr algn="just">
              <a:buFont typeface="Arial" pitchFamily="34" charset="0"/>
              <a:buChar char="•"/>
            </a:pPr>
            <a:endParaRPr lang="ru-RU" sz="2400" b="1" dirty="0" smtClean="0"/>
          </a:p>
          <a:p>
            <a:pPr algn="just">
              <a:buFont typeface="Arial" pitchFamily="34" charset="0"/>
              <a:buChar char="•"/>
            </a:pPr>
            <a:r>
              <a:rPr lang="ru-RU" sz="2400" b="1" dirty="0" smtClean="0"/>
              <a:t>Выпиши из словаря  однокоренные слова к слову ГЕОЛОГ;</a:t>
            </a:r>
          </a:p>
          <a:p>
            <a:pPr algn="just">
              <a:buFont typeface="Arial" pitchFamily="34" charset="0"/>
              <a:buChar char="•"/>
            </a:pPr>
            <a:endParaRPr lang="ru-RU" sz="2400" b="1" dirty="0" smtClean="0"/>
          </a:p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Восстанови предложение: </a:t>
            </a:r>
            <a:r>
              <a:rPr lang="ru-RU" sz="2400" b="1" i="1" dirty="0" smtClean="0"/>
              <a:t>В, нашли, гранита , залежи, горах,</a:t>
            </a:r>
          </a:p>
          <a:p>
            <a:pPr algn="just"/>
            <a:r>
              <a:rPr lang="ru-RU" sz="2400" b="1" i="1" dirty="0" smtClean="0"/>
              <a:t> геологи. 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b="1" dirty="0" smtClean="0"/>
              <a:t> Закончи предложение: </a:t>
            </a:r>
          </a:p>
          <a:p>
            <a:pPr algn="just"/>
            <a:r>
              <a:rPr lang="ru-RU" sz="2400" b="1" dirty="0" smtClean="0"/>
              <a:t> </a:t>
            </a:r>
            <a:r>
              <a:rPr lang="ru-RU" sz="2400" b="1" i="1" dirty="0" smtClean="0"/>
              <a:t>В рюкзаке у геолога лежали различные предметы:…..</a:t>
            </a:r>
          </a:p>
          <a:p>
            <a:pPr algn="just"/>
            <a:endParaRPr lang="ru-RU" sz="2400" b="1" dirty="0" smtClean="0"/>
          </a:p>
          <a:p>
            <a:pPr algn="ctr"/>
            <a:r>
              <a:rPr lang="ru-RU" sz="2800" b="1" u="sng" dirty="0" smtClean="0">
                <a:solidFill>
                  <a:srgbClr val="FF0000"/>
                </a:solidFill>
              </a:rPr>
              <a:t>Домашнее задание: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b="1" dirty="0" smtClean="0"/>
              <a:t>Составить кроссворд, где ключевое слово -   ГЕОЛОГ.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Autofit/>
          </a:bodyPr>
          <a:lstStyle/>
          <a:p>
            <a:r>
              <a:rPr lang="ru-RU" sz="7200" b="1" dirty="0" smtClean="0"/>
              <a:t>Тру</a:t>
            </a:r>
            <a:r>
              <a:rPr lang="el-GR" sz="7200" b="1" dirty="0" smtClean="0"/>
              <a:t>΄</a:t>
            </a:r>
            <a:r>
              <a:rPr lang="ru-RU" sz="7200" b="1" dirty="0" err="1" smtClean="0"/>
              <a:t>ж</a:t>
            </a:r>
            <a:r>
              <a:rPr lang="ru-RU" sz="7200" b="1" u="sng" dirty="0" err="1" smtClean="0">
                <a:solidFill>
                  <a:srgbClr val="C00000"/>
                </a:solidFill>
              </a:rPr>
              <a:t>ен</a:t>
            </a:r>
            <a:r>
              <a:rPr lang="ru-RU" sz="7200" b="1" dirty="0" err="1" smtClean="0"/>
              <a:t>ик</a:t>
            </a:r>
            <a:endParaRPr lang="ru-RU" sz="7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000108"/>
            <a:ext cx="8858312" cy="857256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800" b="1" dirty="0" smtClean="0"/>
              <a:t>Труж</a:t>
            </a:r>
            <a:r>
              <a:rPr lang="ru-RU" sz="2800" b="1" dirty="0" smtClean="0">
                <a:solidFill>
                  <a:srgbClr val="FF0000"/>
                </a:solidFill>
              </a:rPr>
              <a:t>ен</a:t>
            </a:r>
            <a:r>
              <a:rPr lang="ru-RU" sz="2800" b="1" dirty="0" smtClean="0"/>
              <a:t>ик</a:t>
            </a:r>
            <a:r>
              <a:rPr lang="ru-RU" sz="2400" b="1" dirty="0" smtClean="0"/>
              <a:t> - человек, который трудится; трудолюбивый человек.</a:t>
            </a:r>
          </a:p>
          <a:p>
            <a:pPr algn="just">
              <a:buNone/>
            </a:pPr>
            <a:r>
              <a:rPr lang="ru-RU" sz="2400" b="1" dirty="0" smtClean="0"/>
              <a:t>Образовано от глагола </a:t>
            </a:r>
            <a:r>
              <a:rPr lang="ru-RU" sz="2400" b="1" dirty="0" smtClean="0">
                <a:solidFill>
                  <a:srgbClr val="0000FF"/>
                </a:solidFill>
              </a:rPr>
              <a:t>«трудиться» </a:t>
            </a:r>
            <a:r>
              <a:rPr lang="ru-RU" sz="2400" b="1" dirty="0" smtClean="0"/>
              <a:t>и существительного  </a:t>
            </a:r>
            <a:r>
              <a:rPr lang="ru-RU" sz="2400" b="1" dirty="0" smtClean="0">
                <a:solidFill>
                  <a:srgbClr val="0000FF"/>
                </a:solidFill>
              </a:rPr>
              <a:t>«труд»</a:t>
            </a:r>
            <a:r>
              <a:rPr lang="ru-RU" sz="2400" b="1" dirty="0" smtClean="0"/>
              <a:t>, далее из древнерусского </a:t>
            </a:r>
            <a:r>
              <a:rPr lang="ru-RU" sz="2400" b="1" dirty="0" smtClean="0">
                <a:solidFill>
                  <a:srgbClr val="0000FF"/>
                </a:solidFill>
              </a:rPr>
              <a:t>трудъ </a:t>
            </a:r>
            <a:r>
              <a:rPr lang="ru-RU" sz="2400" b="1" dirty="0" smtClean="0"/>
              <a:t>- «труд, работа, рвение, забота, страдание, скорбь». </a:t>
            </a:r>
            <a:endParaRPr lang="ru-RU" sz="2400" b="1" dirty="0"/>
          </a:p>
        </p:txBody>
      </p:sp>
      <p:pic>
        <p:nvPicPr>
          <p:cNvPr id="1028" name="Picture 4" descr="C:\Documents and Settings\1\Мои документы\Мои рисунки\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643314"/>
            <a:ext cx="1903108" cy="2643206"/>
          </a:xfrm>
          <a:prstGeom prst="rect">
            <a:avLst/>
          </a:prstGeom>
          <a:noFill/>
        </p:spPr>
      </p:pic>
      <p:pic>
        <p:nvPicPr>
          <p:cNvPr id="1029" name="Picture 5" descr="C:\Documents and Settings\1\Мои документы\Мои рисунки\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3643314"/>
            <a:ext cx="2571736" cy="170690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358082" y="5411450"/>
            <a:ext cx="10001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/>
              <a:t>?</a:t>
            </a:r>
            <a:endParaRPr lang="ru-RU" sz="8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929058" y="7286652"/>
            <a:ext cx="464343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dirty="0"/>
          </a:p>
        </p:txBody>
      </p:sp>
      <p:pic>
        <p:nvPicPr>
          <p:cNvPr id="38914" name="Picture 2" descr="http://im5-tub-ru.yandex.net/i?id=37702293-56-72&amp;n=21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29190" y="5139444"/>
            <a:ext cx="1214446" cy="1718556"/>
          </a:xfrm>
          <a:prstGeom prst="rect">
            <a:avLst/>
          </a:prstGeom>
          <a:noFill/>
        </p:spPr>
      </p:pic>
      <p:pic>
        <p:nvPicPr>
          <p:cNvPr id="38916" name="Picture 4" descr="http://im4-tub-ru.yandex.net/i?id=323480537-07-72&amp;n=21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85984" y="3143248"/>
            <a:ext cx="3218044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4065</TotalTime>
  <Words>3256</Words>
  <PresentationFormat>Экран (4:3)</PresentationFormat>
  <Paragraphs>430</Paragraphs>
  <Slides>45</Slides>
  <Notes>3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Тема Office</vt:lpstr>
      <vt:lpstr>Слайд 1</vt:lpstr>
      <vt:lpstr>Слайд 2</vt:lpstr>
      <vt:lpstr>Слайд 3</vt:lpstr>
      <vt:lpstr>Слайд 4</vt:lpstr>
      <vt:lpstr>Грамма΄тика  морфоло΄гия</vt:lpstr>
      <vt:lpstr>Прояви творчество!</vt:lpstr>
      <vt:lpstr> Геология   - комплекс наук о строении, составе и истории земной коры и Земли, о методах изыскания полезных ископаемых.  </vt:lpstr>
      <vt:lpstr>Прояви творчество!</vt:lpstr>
      <vt:lpstr>Тру΄женик</vt:lpstr>
      <vt:lpstr>Прояви творчество!</vt:lpstr>
      <vt:lpstr>Досто´инство         Акко΄рд </vt:lpstr>
      <vt:lpstr>Прояви творчество!</vt:lpstr>
      <vt:lpstr>Вообража΄ть, представля΄ть</vt:lpstr>
      <vt:lpstr>Прояви творчество!</vt:lpstr>
      <vt:lpstr>Фестива΄ль</vt:lpstr>
      <vt:lpstr>Прояви творчество!</vt:lpstr>
      <vt:lpstr>Обая΄ние    Обоня΄ние</vt:lpstr>
      <vt:lpstr>Прояви творчество!</vt:lpstr>
      <vt:lpstr>       Магнитофо΄н -   </vt:lpstr>
      <vt:lpstr>Прояви творчество!</vt:lpstr>
      <vt:lpstr>Террито΄рия - </vt:lpstr>
      <vt:lpstr>Прояви творчество!</vt:lpstr>
      <vt:lpstr>      </vt:lpstr>
      <vt:lpstr>Прояви творчество!</vt:lpstr>
      <vt:lpstr>  Акваре΄ль </vt:lpstr>
      <vt:lpstr>Прояви творчество!</vt:lpstr>
      <vt:lpstr>Заимствовано в конце XVIII в. из французского языка, где divan &lt; иран. divan в значении «возвышение, покрытое коврами и подушками» (в помещении заседания государственного совета, называемого диваном). </vt:lpstr>
      <vt:lpstr>Прояви творчество!</vt:lpstr>
      <vt:lpstr>Балко΄н</vt:lpstr>
      <vt:lpstr>Прояви творчество!</vt:lpstr>
      <vt:lpstr>Санато΄рий</vt:lpstr>
      <vt:lpstr>Прояви творчество!</vt:lpstr>
      <vt:lpstr>Шофёр - водитель автомобиля.</vt:lpstr>
      <vt:lpstr>Прояви творчество!</vt:lpstr>
      <vt:lpstr> Телефо΄н  1. Система связи для передачи речевой  информации на расстояние при помощи электрических сигналов по проводам или по радио. 2. Аппарат для разговора таким способом. 3. Абонентский номер такого аппарата (разговорное.)  </vt:lpstr>
      <vt:lpstr>Прояви творчество!</vt:lpstr>
      <vt:lpstr>Проверь себя !</vt:lpstr>
      <vt:lpstr>Вариант 1 </vt:lpstr>
      <vt:lpstr>Проверь себя!</vt:lpstr>
      <vt:lpstr>Вариант 2</vt:lpstr>
      <vt:lpstr>Проверь себя!</vt:lpstr>
      <vt:lpstr>               Вариант 3</vt:lpstr>
      <vt:lpstr>Проверь себя!</vt:lpstr>
      <vt:lpstr>Работа над ошибками</vt:lpstr>
      <vt:lpstr>Использованные 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«Дружок»</dc:title>
  <cp:lastModifiedBy>ZamVR</cp:lastModifiedBy>
  <cp:revision>618</cp:revision>
  <dcterms:modified xsi:type="dcterms:W3CDTF">2014-02-27T11:28:55Z</dcterms:modified>
</cp:coreProperties>
</file>