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57" r:id="rId5"/>
    <p:sldId id="258" r:id="rId6"/>
    <p:sldId id="259" r:id="rId7"/>
    <p:sldId id="256" r:id="rId8"/>
    <p:sldId id="268" r:id="rId9"/>
    <p:sldId id="260" r:id="rId10"/>
    <p:sldId id="270" r:id="rId11"/>
    <p:sldId id="261" r:id="rId12"/>
    <p:sldId id="271" r:id="rId13"/>
    <p:sldId id="272" r:id="rId14"/>
    <p:sldId id="274" r:id="rId15"/>
    <p:sldId id="269" r:id="rId16"/>
    <p:sldId id="275" r:id="rId17"/>
    <p:sldId id="276" r:id="rId18"/>
    <p:sldId id="280" r:id="rId19"/>
    <p:sldId id="262" r:id="rId20"/>
    <p:sldId id="263" r:id="rId21"/>
    <p:sldId id="264" r:id="rId22"/>
    <p:sldId id="273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F948F-EB54-483F-9523-2E4BF8D3BEB0}" type="doc">
      <dgm:prSet loTypeId="urn:microsoft.com/office/officeart/2005/8/layout/equation2" loCatId="relationship" qsTypeId="urn:microsoft.com/office/officeart/2005/8/quickstyle/3d3" qsCatId="3D" csTypeId="urn:microsoft.com/office/officeart/2005/8/colors/colorful4" csCatId="colorful" phldr="1"/>
      <dgm:spPr/>
    </dgm:pt>
    <dgm:pt modelId="{7047A88F-1555-4791-B215-7FDFA8B2AD09}">
      <dgm:prSet phldrT="[Текст]"/>
      <dgm:spPr/>
      <dgm:t>
        <a:bodyPr/>
        <a:lstStyle/>
        <a:p>
          <a:r>
            <a:rPr lang="ru-RU" dirty="0" smtClean="0"/>
            <a:t>Чрезмерная влажность почвы</a:t>
          </a:r>
          <a:endParaRPr lang="ru-RU" dirty="0"/>
        </a:p>
      </dgm:t>
    </dgm:pt>
    <dgm:pt modelId="{A4CFF0B8-4A4A-4CF5-9241-E4CF330E459A}" type="parTrans" cxnId="{502D7A20-8C9D-49B2-992C-EDFD5469F655}">
      <dgm:prSet/>
      <dgm:spPr/>
      <dgm:t>
        <a:bodyPr/>
        <a:lstStyle/>
        <a:p>
          <a:endParaRPr lang="ru-RU"/>
        </a:p>
      </dgm:t>
    </dgm:pt>
    <dgm:pt modelId="{90C32F70-65B3-4CEA-813A-A1BB6C65F4DD}" type="sibTrans" cxnId="{502D7A20-8C9D-49B2-992C-EDFD5469F655}">
      <dgm:prSet/>
      <dgm:spPr/>
      <dgm:t>
        <a:bodyPr/>
        <a:lstStyle/>
        <a:p>
          <a:endParaRPr lang="ru-RU"/>
        </a:p>
      </dgm:t>
    </dgm:pt>
    <dgm:pt modelId="{B09CD353-7E0D-46BE-85ED-B25545B4762B}">
      <dgm:prSet phldrT="[Текст]"/>
      <dgm:spPr/>
      <dgm:t>
        <a:bodyPr/>
        <a:lstStyle/>
        <a:p>
          <a:r>
            <a:rPr lang="ru-RU" dirty="0" smtClean="0"/>
            <a:t>Чрезмерная влажность воздуха</a:t>
          </a:r>
          <a:endParaRPr lang="ru-RU" dirty="0"/>
        </a:p>
      </dgm:t>
    </dgm:pt>
    <dgm:pt modelId="{3E4B82DC-91F1-4698-89F7-BE540F9A9951}" type="parTrans" cxnId="{747644DB-CECC-4884-91CD-F336402D23BD}">
      <dgm:prSet/>
      <dgm:spPr/>
      <dgm:t>
        <a:bodyPr/>
        <a:lstStyle/>
        <a:p>
          <a:endParaRPr lang="ru-RU"/>
        </a:p>
      </dgm:t>
    </dgm:pt>
    <dgm:pt modelId="{A80D4C54-9929-4F5D-8847-0ED5BE4AE4A0}" type="sibTrans" cxnId="{747644DB-CECC-4884-91CD-F336402D23BD}">
      <dgm:prSet/>
      <dgm:spPr/>
      <dgm:t>
        <a:bodyPr/>
        <a:lstStyle/>
        <a:p>
          <a:endParaRPr lang="ru-RU"/>
        </a:p>
      </dgm:t>
    </dgm:pt>
    <dgm:pt modelId="{B2385EDC-B912-4653-84B4-138EFEF9186D}">
      <dgm:prSet phldrT="[Текст]" custT="1"/>
      <dgm:spPr/>
      <dgm:t>
        <a:bodyPr/>
        <a:lstStyle/>
        <a:p>
          <a:r>
            <a:rPr lang="ru-RU" sz="4000" dirty="0" smtClean="0"/>
            <a:t>Гуттация – плач растений</a:t>
          </a:r>
          <a:endParaRPr lang="ru-RU" sz="4000" dirty="0"/>
        </a:p>
      </dgm:t>
    </dgm:pt>
    <dgm:pt modelId="{7CCBDCCA-2151-4B4D-9530-1EB2F2BF5A36}" type="parTrans" cxnId="{30D46072-F9E9-4CAD-84E0-779215EAC4B0}">
      <dgm:prSet/>
      <dgm:spPr/>
      <dgm:t>
        <a:bodyPr/>
        <a:lstStyle/>
        <a:p>
          <a:endParaRPr lang="ru-RU"/>
        </a:p>
      </dgm:t>
    </dgm:pt>
    <dgm:pt modelId="{5233E968-F78D-4534-BEB1-339E1C73ACCC}" type="sibTrans" cxnId="{30D46072-F9E9-4CAD-84E0-779215EAC4B0}">
      <dgm:prSet/>
      <dgm:spPr/>
      <dgm:t>
        <a:bodyPr/>
        <a:lstStyle/>
        <a:p>
          <a:endParaRPr lang="ru-RU"/>
        </a:p>
      </dgm:t>
    </dgm:pt>
    <dgm:pt modelId="{DFC7FD44-C14C-42E0-A4BA-D2B481A34CD3}" type="pres">
      <dgm:prSet presAssocID="{193F948F-EB54-483F-9523-2E4BF8D3BEB0}" presName="Name0" presStyleCnt="0">
        <dgm:presLayoutVars>
          <dgm:dir/>
          <dgm:resizeHandles val="exact"/>
        </dgm:presLayoutVars>
      </dgm:prSet>
      <dgm:spPr/>
    </dgm:pt>
    <dgm:pt modelId="{1BFFE843-6341-42E9-B56D-65E7594FD959}" type="pres">
      <dgm:prSet presAssocID="{193F948F-EB54-483F-9523-2E4BF8D3BEB0}" presName="vNodes" presStyleCnt="0"/>
      <dgm:spPr/>
    </dgm:pt>
    <dgm:pt modelId="{9CFD0271-91EF-4D30-A4B5-07E48FFED68A}" type="pres">
      <dgm:prSet presAssocID="{7047A88F-1555-4791-B215-7FDFA8B2AD09}" presName="node" presStyleLbl="node1" presStyleIdx="0" presStyleCnt="3" custScaleX="18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B534-4D5E-48D7-A7C4-BE02184C7515}" type="pres">
      <dgm:prSet presAssocID="{90C32F70-65B3-4CEA-813A-A1BB6C65F4DD}" presName="spacerT" presStyleCnt="0"/>
      <dgm:spPr/>
    </dgm:pt>
    <dgm:pt modelId="{3DC9F694-31E8-46D1-9A73-08D9C60621AC}" type="pres">
      <dgm:prSet presAssocID="{90C32F70-65B3-4CEA-813A-A1BB6C65F4D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175FF9-5560-4595-8712-D7FB54CCD34A}" type="pres">
      <dgm:prSet presAssocID="{90C32F70-65B3-4CEA-813A-A1BB6C65F4DD}" presName="spacerB" presStyleCnt="0"/>
      <dgm:spPr/>
    </dgm:pt>
    <dgm:pt modelId="{79926840-2223-4DEA-855D-1DD836EDC19F}" type="pres">
      <dgm:prSet presAssocID="{B09CD353-7E0D-46BE-85ED-B25545B4762B}" presName="node" presStyleLbl="node1" presStyleIdx="1" presStyleCnt="3" custScaleX="19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3BD10-E7BA-4824-8D0C-B42472F8F5C0}" type="pres">
      <dgm:prSet presAssocID="{193F948F-EB54-483F-9523-2E4BF8D3BEB0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D9F82C37-D4FB-41FF-BAEA-08F9B04B70BA}" type="pres">
      <dgm:prSet presAssocID="{193F948F-EB54-483F-9523-2E4BF8D3BEB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16B2FB5-4900-428E-8587-D3D269F03B5F}" type="pres">
      <dgm:prSet presAssocID="{193F948F-EB54-483F-9523-2E4BF8D3BEB0}" presName="lastNode" presStyleLbl="node1" presStyleIdx="2" presStyleCnt="3" custScaleX="1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9F801-008A-4CA5-9BF9-A023C74A4018}" type="presOf" srcId="{B2385EDC-B912-4653-84B4-138EFEF9186D}" destId="{516B2FB5-4900-428E-8587-D3D269F03B5F}" srcOrd="0" destOrd="0" presId="urn:microsoft.com/office/officeart/2005/8/layout/equation2"/>
    <dgm:cxn modelId="{606220E3-3FD8-4EC8-BFDD-0A49745662E7}" type="presOf" srcId="{A80D4C54-9929-4F5D-8847-0ED5BE4AE4A0}" destId="{D9F82C37-D4FB-41FF-BAEA-08F9B04B70BA}" srcOrd="1" destOrd="0" presId="urn:microsoft.com/office/officeart/2005/8/layout/equation2"/>
    <dgm:cxn modelId="{AB80F842-11A8-45DD-AC3C-20946C975A67}" type="presOf" srcId="{193F948F-EB54-483F-9523-2E4BF8D3BEB0}" destId="{DFC7FD44-C14C-42E0-A4BA-D2B481A34CD3}" srcOrd="0" destOrd="0" presId="urn:microsoft.com/office/officeart/2005/8/layout/equation2"/>
    <dgm:cxn modelId="{747644DB-CECC-4884-91CD-F336402D23BD}" srcId="{193F948F-EB54-483F-9523-2E4BF8D3BEB0}" destId="{B09CD353-7E0D-46BE-85ED-B25545B4762B}" srcOrd="1" destOrd="0" parTransId="{3E4B82DC-91F1-4698-89F7-BE540F9A9951}" sibTransId="{A80D4C54-9929-4F5D-8847-0ED5BE4AE4A0}"/>
    <dgm:cxn modelId="{58F2C465-40DC-470C-A01D-F23831CF381A}" type="presOf" srcId="{B09CD353-7E0D-46BE-85ED-B25545B4762B}" destId="{79926840-2223-4DEA-855D-1DD836EDC19F}" srcOrd="0" destOrd="0" presId="urn:microsoft.com/office/officeart/2005/8/layout/equation2"/>
    <dgm:cxn modelId="{D1E83735-A805-49A9-A924-81CD17C5B550}" type="presOf" srcId="{7047A88F-1555-4791-B215-7FDFA8B2AD09}" destId="{9CFD0271-91EF-4D30-A4B5-07E48FFED68A}" srcOrd="0" destOrd="0" presId="urn:microsoft.com/office/officeart/2005/8/layout/equation2"/>
    <dgm:cxn modelId="{502D7A20-8C9D-49B2-992C-EDFD5469F655}" srcId="{193F948F-EB54-483F-9523-2E4BF8D3BEB0}" destId="{7047A88F-1555-4791-B215-7FDFA8B2AD09}" srcOrd="0" destOrd="0" parTransId="{A4CFF0B8-4A4A-4CF5-9241-E4CF330E459A}" sibTransId="{90C32F70-65B3-4CEA-813A-A1BB6C65F4DD}"/>
    <dgm:cxn modelId="{918CB3CC-50DF-45F4-8A65-0D8F422176F2}" type="presOf" srcId="{90C32F70-65B3-4CEA-813A-A1BB6C65F4DD}" destId="{3DC9F694-31E8-46D1-9A73-08D9C60621AC}" srcOrd="0" destOrd="0" presId="urn:microsoft.com/office/officeart/2005/8/layout/equation2"/>
    <dgm:cxn modelId="{08BABC3F-87E9-4B07-9C22-91C017FACE31}" type="presOf" srcId="{A80D4C54-9929-4F5D-8847-0ED5BE4AE4A0}" destId="{D793BD10-E7BA-4824-8D0C-B42472F8F5C0}" srcOrd="0" destOrd="0" presId="urn:microsoft.com/office/officeart/2005/8/layout/equation2"/>
    <dgm:cxn modelId="{30D46072-F9E9-4CAD-84E0-779215EAC4B0}" srcId="{193F948F-EB54-483F-9523-2E4BF8D3BEB0}" destId="{B2385EDC-B912-4653-84B4-138EFEF9186D}" srcOrd="2" destOrd="0" parTransId="{7CCBDCCA-2151-4B4D-9530-1EB2F2BF5A36}" sibTransId="{5233E968-F78D-4534-BEB1-339E1C73ACCC}"/>
    <dgm:cxn modelId="{F10089A9-AC8D-4EA6-844F-23C0C7F219D5}" type="presParOf" srcId="{DFC7FD44-C14C-42E0-A4BA-D2B481A34CD3}" destId="{1BFFE843-6341-42E9-B56D-65E7594FD959}" srcOrd="0" destOrd="0" presId="urn:microsoft.com/office/officeart/2005/8/layout/equation2"/>
    <dgm:cxn modelId="{1233B16D-EAED-4722-9036-A84A4A14ADFC}" type="presParOf" srcId="{1BFFE843-6341-42E9-B56D-65E7594FD959}" destId="{9CFD0271-91EF-4D30-A4B5-07E48FFED68A}" srcOrd="0" destOrd="0" presId="urn:microsoft.com/office/officeart/2005/8/layout/equation2"/>
    <dgm:cxn modelId="{9F60EB44-7560-4E71-B881-B0A946222AF7}" type="presParOf" srcId="{1BFFE843-6341-42E9-B56D-65E7594FD959}" destId="{0B97B534-4D5E-48D7-A7C4-BE02184C7515}" srcOrd="1" destOrd="0" presId="urn:microsoft.com/office/officeart/2005/8/layout/equation2"/>
    <dgm:cxn modelId="{87303885-F533-45C0-A20D-8595FFFE4682}" type="presParOf" srcId="{1BFFE843-6341-42E9-B56D-65E7594FD959}" destId="{3DC9F694-31E8-46D1-9A73-08D9C60621AC}" srcOrd="2" destOrd="0" presId="urn:microsoft.com/office/officeart/2005/8/layout/equation2"/>
    <dgm:cxn modelId="{4D1F985E-6915-46E5-8735-93F8D5F25395}" type="presParOf" srcId="{1BFFE843-6341-42E9-B56D-65E7594FD959}" destId="{1D175FF9-5560-4595-8712-D7FB54CCD34A}" srcOrd="3" destOrd="0" presId="urn:microsoft.com/office/officeart/2005/8/layout/equation2"/>
    <dgm:cxn modelId="{E9CADCCE-F87C-41DD-90B6-9A339AEB80AD}" type="presParOf" srcId="{1BFFE843-6341-42E9-B56D-65E7594FD959}" destId="{79926840-2223-4DEA-855D-1DD836EDC19F}" srcOrd="4" destOrd="0" presId="urn:microsoft.com/office/officeart/2005/8/layout/equation2"/>
    <dgm:cxn modelId="{E239CDBB-D369-4E2C-8273-94114FFB42C6}" type="presParOf" srcId="{DFC7FD44-C14C-42E0-A4BA-D2B481A34CD3}" destId="{D793BD10-E7BA-4824-8D0C-B42472F8F5C0}" srcOrd="1" destOrd="0" presId="urn:microsoft.com/office/officeart/2005/8/layout/equation2"/>
    <dgm:cxn modelId="{FA3FBF4E-11F6-4639-B90D-98B15D7B4687}" type="presParOf" srcId="{D793BD10-E7BA-4824-8D0C-B42472F8F5C0}" destId="{D9F82C37-D4FB-41FF-BAEA-08F9B04B70BA}" srcOrd="0" destOrd="0" presId="urn:microsoft.com/office/officeart/2005/8/layout/equation2"/>
    <dgm:cxn modelId="{6EBCEC50-1703-431E-9301-B4CA5D29596F}" type="presParOf" srcId="{DFC7FD44-C14C-42E0-A4BA-D2B481A34CD3}" destId="{516B2FB5-4900-428E-8587-D3D269F03B5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D0271-91EF-4D30-A4B5-07E48FFED68A}">
      <dsp:nvSpPr>
        <dsp:cNvPr id="0" name=""/>
        <dsp:cNvSpPr/>
      </dsp:nvSpPr>
      <dsp:spPr>
        <a:xfrm>
          <a:off x="74336" y="4016"/>
          <a:ext cx="2722665" cy="14975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Чрезмерная влажность почвы</a:t>
          </a:r>
          <a:endParaRPr lang="ru-RU" sz="2500" kern="1200" dirty="0"/>
        </a:p>
      </dsp:txBody>
      <dsp:txXfrm>
        <a:off x="473061" y="223321"/>
        <a:ext cx="1925215" cy="1058898"/>
      </dsp:txXfrm>
    </dsp:sp>
    <dsp:sp modelId="{3DC9F694-31E8-46D1-9A73-08D9C60621AC}">
      <dsp:nvSpPr>
        <dsp:cNvPr id="0" name=""/>
        <dsp:cNvSpPr/>
      </dsp:nvSpPr>
      <dsp:spPr>
        <a:xfrm>
          <a:off x="1001391" y="1623122"/>
          <a:ext cx="868554" cy="86855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116518" y="1955257"/>
        <a:ext cx="638300" cy="204284"/>
      </dsp:txXfrm>
    </dsp:sp>
    <dsp:sp modelId="{79926840-2223-4DEA-855D-1DD836EDC19F}">
      <dsp:nvSpPr>
        <dsp:cNvPr id="0" name=""/>
        <dsp:cNvSpPr/>
      </dsp:nvSpPr>
      <dsp:spPr>
        <a:xfrm>
          <a:off x="2425" y="2613275"/>
          <a:ext cx="2866486" cy="1497508"/>
        </a:xfrm>
        <a:prstGeom prst="ellipse">
          <a:avLst/>
        </a:prstGeom>
        <a:solidFill>
          <a:schemeClr val="accent4">
            <a:hueOff val="4706656"/>
            <a:satOff val="-11638"/>
            <a:lumOff val="-6177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Чрезмерная влажность воздуха</a:t>
          </a:r>
          <a:endParaRPr lang="ru-RU" sz="2500" kern="1200" dirty="0"/>
        </a:p>
      </dsp:txBody>
      <dsp:txXfrm>
        <a:off x="422212" y="2832580"/>
        <a:ext cx="2026912" cy="1058898"/>
      </dsp:txXfrm>
    </dsp:sp>
    <dsp:sp modelId="{D793BD10-E7BA-4824-8D0C-B42472F8F5C0}">
      <dsp:nvSpPr>
        <dsp:cNvPr id="0" name=""/>
        <dsp:cNvSpPr/>
      </dsp:nvSpPr>
      <dsp:spPr>
        <a:xfrm>
          <a:off x="3093538" y="1778863"/>
          <a:ext cx="476207" cy="557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093538" y="1890278"/>
        <a:ext cx="333345" cy="334243"/>
      </dsp:txXfrm>
    </dsp:sp>
    <dsp:sp modelId="{516B2FB5-4900-428E-8587-D3D269F03B5F}">
      <dsp:nvSpPr>
        <dsp:cNvPr id="0" name=""/>
        <dsp:cNvSpPr/>
      </dsp:nvSpPr>
      <dsp:spPr>
        <a:xfrm>
          <a:off x="3767416" y="559891"/>
          <a:ext cx="4154957" cy="2995017"/>
        </a:xfrm>
        <a:prstGeom prst="ellipse">
          <a:avLst/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Гуттация – плач растений</a:t>
          </a:r>
          <a:endParaRPr lang="ru-RU" sz="4000" kern="1200" dirty="0"/>
        </a:p>
      </dsp:txBody>
      <dsp:txXfrm>
        <a:off x="4375895" y="998501"/>
        <a:ext cx="2937999" cy="2117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66DE-6529-4269-8CF2-2EB9B2481A2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F678-FC7F-4D45-8080-96B4D0D94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183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D63C-73EE-419F-95C5-EA8036A6A8E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35C5-57EC-4C4C-BA88-CC67705CB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55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DED2-D6F2-4BF8-B44C-47A00AD9540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949A-A5A3-49EB-8DDE-2C5DC1973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623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5AAA-D659-4D6B-9AF6-3114FC30405B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D01C-E99E-4099-972E-843278A08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535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D708-28B0-4EAC-8131-2753DC20A27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46E5-CA4D-4E1F-AD07-77602380A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6311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4947-D5B6-4646-B06F-9E799A8E048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0C8A-1F08-4637-9BC1-E6095B788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05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E382-9541-42F0-B50A-20E6E365656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92D7-B41B-4208-9821-83F295A76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836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34F1-C6E0-4D2C-AE11-EBB0E8E1FB2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39E5-89A2-4FF3-BA32-3663378F0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3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7730-4B19-44E2-A7D3-0865ACE4A81E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1C50-419A-43A6-A706-25B1FB8CC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673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7AB0-1C7B-4244-8A52-7BCD68C55C1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0223-B1F1-41FA-A908-207D6180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826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ED66-7B5F-4359-A8EE-FACCDFBB025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44B0-5BAA-4D7F-8D2A-463795CEC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5850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EF3866E-F406-4CF5-B165-9BF4EE227CF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FF981E-C2DD-4920-BE22-286B50076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062413" y="4581525"/>
            <a:ext cx="5081587" cy="1752600"/>
          </a:xfrm>
        </p:spPr>
        <p:txBody>
          <a:bodyPr/>
          <a:lstStyle/>
          <a:p>
            <a:pPr algn="l" fontAlgn="auto">
              <a:defRPr/>
            </a:pPr>
            <a:r>
              <a:rPr lang="ru-RU" dirty="0" smtClean="0"/>
              <a:t>Подготовила: </a:t>
            </a:r>
            <a:r>
              <a:rPr lang="ru-RU" b="1" dirty="0" smtClean="0"/>
              <a:t>Тыкайло Марина Николаевна</a:t>
            </a:r>
            <a:r>
              <a:rPr lang="ru-RU" dirty="0" smtClean="0"/>
              <a:t>,</a:t>
            </a:r>
          </a:p>
          <a:p>
            <a:pPr algn="l" fontAlgn="auto">
              <a:defRPr/>
            </a:pPr>
            <a:r>
              <a:rPr lang="ru-RU" dirty="0" smtClean="0"/>
              <a:t>учитель биологии 1 квалификационной категории</a:t>
            </a:r>
          </a:p>
          <a:p>
            <a:pPr algn="l" fontAlgn="auto">
              <a:defRPr/>
            </a:pPr>
            <a:r>
              <a:rPr lang="ru-RU" dirty="0" smtClean="0"/>
              <a:t>Место работы: МБОУ «Максатихинская СОШ №2»</a:t>
            </a:r>
          </a:p>
          <a:p>
            <a:pPr algn="l" fontAlgn="auto">
              <a:defRPr/>
            </a:pPr>
            <a:r>
              <a:rPr lang="ru-RU" dirty="0" smtClean="0"/>
              <a:t>Тверская область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Корневое питание растений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00" t="8399" r="10226" b="7601"/>
          <a:stretch/>
        </p:blipFill>
        <p:spPr>
          <a:xfrm>
            <a:off x="323528" y="1412776"/>
            <a:ext cx="4104456" cy="335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20700" dist="50800" dir="5400000" algn="ctr" rotWithShape="0">
              <a:srgbClr val="000000">
                <a:alpha val="43137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340010"/>
            <a:ext cx="2740192" cy="349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23900" dist="50800" dir="54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4608004" y="2836035"/>
            <a:ext cx="1296144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481" y="1539866"/>
            <a:ext cx="1296169" cy="129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ea typeface="Calibri"/>
              </a:rPr>
              <a:t>Корневое давление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360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сила, вызывающая одностороннюю подачу воды от корней к побегам.</a:t>
            </a:r>
          </a:p>
          <a:p>
            <a:pPr marL="0" indent="0"/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213145"/>
            <a:ext cx="3333750" cy="25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Доказательство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4304" r="154"/>
          <a:stretch/>
        </p:blipFill>
        <p:spPr>
          <a:xfrm>
            <a:off x="2730520" y="1088107"/>
            <a:ext cx="3558793" cy="3144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05466" y="3222322"/>
            <a:ext cx="113845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Вода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8865" y="2781799"/>
            <a:ext cx="273183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Питательные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вещества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7475" y="5157788"/>
            <a:ext cx="127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sz="3600"/>
              <a:t>Почва</a:t>
            </a:r>
          </a:p>
        </p:txBody>
      </p:sp>
      <p:cxnSp>
        <p:nvCxnSpPr>
          <p:cNvPr id="7" name="Прямая со стрелкой 6"/>
          <p:cNvCxnSpPr>
            <a:stCxn id="3" idx="2"/>
            <a:endCxn id="5" idx="1"/>
          </p:cNvCxnSpPr>
          <p:nvPr/>
        </p:nvCxnSpPr>
        <p:spPr>
          <a:xfrm>
            <a:off x="1674813" y="3868738"/>
            <a:ext cx="2252662" cy="1611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5092700" y="3981450"/>
            <a:ext cx="2622550" cy="156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Стрелка вверх 10"/>
          <p:cNvSpPr/>
          <p:nvPr/>
        </p:nvSpPr>
        <p:spPr>
          <a:xfrm>
            <a:off x="4340225" y="3981450"/>
            <a:ext cx="339725" cy="12303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677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Почва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39113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360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это верхний плодородный слой Земли</a:t>
            </a:r>
            <a:endParaRPr lang="ru-RU" smtClean="0"/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606675"/>
            <a:ext cx="259397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Откуда в почве вода?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12776"/>
            <a:ext cx="4018100" cy="289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4" y="1417228"/>
            <a:ext cx="4389778" cy="293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28" y="2060848"/>
            <a:ext cx="2390943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Откуда в почве питательные вещества?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3833192" cy="2874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99" y="1628800"/>
            <a:ext cx="4312341" cy="2874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232" y="3931658"/>
            <a:ext cx="3999334" cy="292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Подкормка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ru-RU" sz="3600" dirty="0" smtClean="0"/>
              <a:t>Внесение в почву удобрений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66252"/>
            <a:ext cx="4269854" cy="3171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5" y="836613"/>
            <a:ext cx="3455988" cy="561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Удобрения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7924800" cy="648072"/>
          </a:xfrm>
        </p:spPr>
        <p:txBody>
          <a:bodyPr>
            <a:normAutofit fontScale="62500" lnSpcReduction="20000"/>
          </a:bodyPr>
          <a:lstStyle/>
          <a:p>
            <a:pPr marL="0" indent="0" algn="ctr" fontAlgn="auto">
              <a:buFont typeface="Arial" panose="020B0604020202020204" pitchFamily="34" charset="0"/>
              <a:buNone/>
              <a:defRPr/>
            </a:pPr>
            <a:r>
              <a:rPr lang="ru-RU" sz="60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Страница 98 – 99  Заполни схему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72816"/>
            <a:ext cx="309634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772816"/>
            <a:ext cx="309634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429000"/>
            <a:ext cx="20162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3441577"/>
            <a:ext cx="20162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935038" y="3500438"/>
            <a:ext cx="2592387" cy="178752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Навоз, торф, перегной</a:t>
            </a:r>
            <a:endParaRPr lang="ru-RU" sz="2400" b="1" dirty="0"/>
          </a:p>
        </p:txBody>
      </p:sp>
      <p:pic>
        <p:nvPicPr>
          <p:cNvPr id="2356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724400"/>
            <a:ext cx="26035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4724400"/>
            <a:ext cx="26035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1" name="TextBox 10"/>
          <p:cNvSpPr txBox="1">
            <a:spLocks noChangeArrowheads="1"/>
          </p:cNvSpPr>
          <p:nvPr/>
        </p:nvSpPr>
        <p:spPr bwMode="auto">
          <a:xfrm>
            <a:off x="3986213" y="4989513"/>
            <a:ext cx="1890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sz="2400" b="1"/>
              <a:t>Азотные, </a:t>
            </a:r>
          </a:p>
          <a:p>
            <a:pPr eaLnBrk="1" hangingPunct="1"/>
            <a:r>
              <a:rPr lang="ru-RU" sz="2400" b="1"/>
              <a:t>фосфорные, </a:t>
            </a:r>
          </a:p>
          <a:p>
            <a:pPr eaLnBrk="1" hangingPunct="1"/>
            <a:r>
              <a:rPr lang="ru-RU" sz="2400" b="1"/>
              <a:t>калийные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979613" y="1341438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7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357313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4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2990850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5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14650"/>
            <a:ext cx="469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6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8150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7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92600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8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4221163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ru-RU" sz="2800" dirty="0" smtClean="0"/>
              <a:t>Сформировать понятие о корневом питании растений</a:t>
            </a:r>
          </a:p>
          <a:p>
            <a:pPr fontAlgn="auto">
              <a:defRPr/>
            </a:pPr>
            <a:r>
              <a:rPr lang="ru-RU" sz="2800" dirty="0" smtClean="0"/>
              <a:t>Создать условия для воспитания бережного отношения к природе</a:t>
            </a:r>
          </a:p>
          <a:p>
            <a:pPr fontAlgn="auto">
              <a:defRPr/>
            </a:pPr>
            <a:r>
              <a:rPr lang="ru-RU" sz="2800" dirty="0" smtClean="0"/>
              <a:t>Создать условия для развития умений работать с текстом учебника, составлять схемы, логического мышления и памяти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5" y="260350"/>
            <a:ext cx="3455988" cy="561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Удобрения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72816"/>
            <a:ext cx="309634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Органические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772816"/>
            <a:ext cx="309634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Неорганические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86909" y="3429000"/>
            <a:ext cx="2385291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Макроудобрения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3441577"/>
            <a:ext cx="244827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Микроудобрения</a:t>
            </a:r>
            <a:endParaRPr lang="ru-RU" sz="2400" b="1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935038" y="3500438"/>
            <a:ext cx="2592387" cy="178752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Навоз, торф, перегной</a:t>
            </a:r>
            <a:endParaRPr lang="ru-RU" sz="2400" b="1" dirty="0"/>
          </a:p>
        </p:txBody>
      </p:sp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724400"/>
            <a:ext cx="26035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4724400"/>
            <a:ext cx="26035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86213" y="4989513"/>
            <a:ext cx="1890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sz="2400" b="1"/>
              <a:t>Азотные, </a:t>
            </a:r>
          </a:p>
          <a:p>
            <a:pPr eaLnBrk="1" hangingPunct="1"/>
            <a:r>
              <a:rPr lang="ru-RU" sz="2400" b="1"/>
              <a:t>фосфорные, </a:t>
            </a:r>
          </a:p>
          <a:p>
            <a:pPr eaLnBrk="1" hangingPunct="1"/>
            <a:r>
              <a:rPr lang="ru-RU" sz="2400" b="1"/>
              <a:t>калийные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979613" y="692150"/>
            <a:ext cx="431800" cy="1081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96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92150"/>
            <a:ext cx="4699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2990850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14650"/>
            <a:ext cx="469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8150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92600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4221163"/>
            <a:ext cx="469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86600" y="4995863"/>
            <a:ext cx="1450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sz="2400" b="1"/>
              <a:t>Бор, </a:t>
            </a:r>
          </a:p>
          <a:p>
            <a:pPr eaLnBrk="1" hangingPunct="1"/>
            <a:r>
              <a:rPr lang="ru-RU" sz="2400" b="1"/>
              <a:t>медь, </a:t>
            </a:r>
          </a:p>
          <a:p>
            <a:pPr eaLnBrk="1" hangingPunct="1"/>
            <a:r>
              <a:rPr lang="ru-RU" sz="2400" b="1"/>
              <a:t>молибден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34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Подумай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1052513"/>
            <a:ext cx="7924800" cy="4733925"/>
          </a:xfrm>
        </p:spPr>
        <p:txBody>
          <a:bodyPr/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3000" i="1" dirty="0" smtClean="0"/>
              <a:t>1. К </a:t>
            </a:r>
            <a:r>
              <a:rPr lang="ru-RU" sz="3000" i="1" dirty="0"/>
              <a:t>органическим удобрениям относятся: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3000" dirty="0"/>
              <a:t>а – навоз, птичий помет, перегной, торф;</a:t>
            </a:r>
            <a:br>
              <a:rPr lang="ru-RU" sz="3000" dirty="0"/>
            </a:br>
            <a:r>
              <a:rPr lang="ru-RU" sz="3000" dirty="0"/>
              <a:t>б – зола</a:t>
            </a:r>
            <a:r>
              <a:rPr lang="ru-RU" sz="3000" dirty="0" smtClean="0"/>
              <a:t>.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3000" i="1" dirty="0" smtClean="0"/>
              <a:t>2. Внесение </a:t>
            </a:r>
            <a:r>
              <a:rPr lang="ru-RU" sz="3000" i="1" dirty="0"/>
              <a:t>удобрений во время роста растений называют: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3000" dirty="0"/>
              <a:t>а – пикировкой;</a:t>
            </a:r>
            <a:br>
              <a:rPr lang="ru-RU" sz="3000" dirty="0"/>
            </a:br>
            <a:r>
              <a:rPr lang="ru-RU" sz="3000" dirty="0"/>
              <a:t>б – подкормкой</a:t>
            </a:r>
            <a:r>
              <a:rPr lang="ru-RU" sz="3000" dirty="0" smtClean="0"/>
              <a:t>.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81450"/>
            <a:ext cx="16065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i="1" dirty="0"/>
              <a:t>3. Зола содержит много: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dirty="0"/>
              <a:t>а – калия;</a:t>
            </a:r>
            <a:br>
              <a:rPr lang="ru-RU" sz="2800" dirty="0"/>
            </a:br>
            <a:r>
              <a:rPr lang="ru-RU" sz="2800" dirty="0"/>
              <a:t>б – фосфора.</a:t>
            </a:r>
          </a:p>
          <a:p>
            <a:pPr fontAlgn="auto">
              <a:defRPr/>
            </a:pPr>
            <a:endParaRPr lang="ru-RU" dirty="0" smtClean="0"/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i="1" dirty="0"/>
              <a:t>4. Корневые волоски образуются в зоне: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dirty="0"/>
              <a:t>а – деления;</a:t>
            </a:r>
            <a:br>
              <a:rPr lang="ru-RU" sz="2800" dirty="0"/>
            </a:br>
            <a:r>
              <a:rPr lang="ru-RU" sz="2800" dirty="0"/>
              <a:t>б – всасывания.</a:t>
            </a:r>
          </a:p>
          <a:p>
            <a:pPr fontAlgn="auto">
              <a:defRPr/>
            </a:pPr>
            <a:endParaRPr lang="ru-RU" dirty="0"/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57338"/>
            <a:ext cx="212883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b="1" i="1" dirty="0" smtClean="0"/>
              <a:t>5.</a:t>
            </a:r>
            <a:r>
              <a:rPr lang="ru-RU" sz="2800" i="1" dirty="0" smtClean="0"/>
              <a:t> </a:t>
            </a:r>
            <a:r>
              <a:rPr lang="ru-RU" sz="2800" i="1" dirty="0"/>
              <a:t>Зона проведения образована тканью: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dirty="0"/>
              <a:t>а – всасывающей;</a:t>
            </a:r>
            <a:br>
              <a:rPr lang="ru-RU" sz="2800" dirty="0"/>
            </a:br>
            <a:r>
              <a:rPr lang="ru-RU" sz="2800" dirty="0"/>
              <a:t>б – проводящей</a:t>
            </a:r>
            <a:r>
              <a:rPr lang="ru-RU" dirty="0"/>
              <a:t>.</a:t>
            </a:r>
          </a:p>
          <a:p>
            <a:pPr fontAlgn="auto"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20963"/>
            <a:ext cx="208915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ru-RU" sz="3600" dirty="0" smtClean="0"/>
              <a:t>1 – а</a:t>
            </a:r>
          </a:p>
          <a:p>
            <a:pPr fontAlgn="auto">
              <a:defRPr/>
            </a:pPr>
            <a:r>
              <a:rPr lang="ru-RU" sz="3600" dirty="0" smtClean="0"/>
              <a:t>2 – б</a:t>
            </a:r>
          </a:p>
          <a:p>
            <a:pPr fontAlgn="auto">
              <a:defRPr/>
            </a:pPr>
            <a:r>
              <a:rPr lang="ru-RU" sz="3600" dirty="0" smtClean="0"/>
              <a:t>3 – а</a:t>
            </a:r>
          </a:p>
          <a:p>
            <a:pPr fontAlgn="auto">
              <a:defRPr/>
            </a:pPr>
            <a:r>
              <a:rPr lang="ru-RU" sz="3600" dirty="0" smtClean="0"/>
              <a:t>4 – б</a:t>
            </a:r>
          </a:p>
          <a:p>
            <a:pPr fontAlgn="auto">
              <a:defRPr/>
            </a:pPr>
            <a:r>
              <a:rPr lang="ru-RU" sz="3600" dirty="0" smtClean="0"/>
              <a:t>5 – б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88" y="2060848"/>
            <a:ext cx="2474129" cy="2326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Домашнее задание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ru-RU" sz="4000" b="1" dirty="0" smtClean="0"/>
              <a:t>§ 27</a:t>
            </a:r>
            <a:endParaRPr lang="ru-RU" sz="4000" b="1" dirty="0"/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78300"/>
            <a:ext cx="30972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План урока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1. Организационный момент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2. Актуализация знаний (с4 – с6)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3. Сообщение темы урока (с7)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4. Изучение нового материала (с8 – с20)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5. Закрепление полученных знаний (с21 – с23)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6. Домашнее задание</a:t>
            </a:r>
          </a:p>
          <a:p>
            <a:pPr fontAlgn="auto">
              <a:defRPr/>
            </a:pP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71438"/>
            <a:ext cx="7924800" cy="777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>Подумай?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7388" y="922338"/>
            <a:ext cx="8005762" cy="574675"/>
          </a:xfrm>
        </p:spPr>
        <p:txBody>
          <a:bodyPr>
            <a:noAutofit/>
          </a:bodyPr>
          <a:lstStyle/>
          <a:p>
            <a:pPr algn="ctr" fontAlgn="auto">
              <a:buClr>
                <a:srgbClr val="DC9E1F"/>
              </a:buClr>
              <a:defRPr/>
            </a:pPr>
            <a:r>
              <a:rPr lang="ru-RU" sz="3200" dirty="0">
                <a:solidFill>
                  <a:srgbClr val="DC9E1F"/>
                </a:solidFill>
              </a:rPr>
              <a:t>Какой тип корневой системы</a:t>
            </a:r>
            <a:r>
              <a:rPr lang="ru-RU" sz="3200" dirty="0" smtClean="0">
                <a:solidFill>
                  <a:srgbClr val="DC9E1F"/>
                </a:solidFill>
              </a:rPr>
              <a:t>?</a:t>
            </a:r>
            <a:endParaRPr lang="ru-RU" sz="3200" dirty="0"/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2" b="691"/>
          <a:stretch/>
        </p:blipFill>
        <p:spPr>
          <a:xfrm>
            <a:off x="1219663" y="1768156"/>
            <a:ext cx="2520000" cy="345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7" t="-2354" b="1"/>
          <a:stretch/>
        </p:blipFill>
        <p:spPr>
          <a:xfrm>
            <a:off x="5606170" y="1768155"/>
            <a:ext cx="2414612" cy="34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674688" y="5211763"/>
            <a:ext cx="3733800" cy="5746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b="0" i="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2000" b="1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800" b="1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ru-RU" sz="3200" i="1" dirty="0" smtClean="0">
                <a:solidFill>
                  <a:srgbClr val="FFC000"/>
                </a:solidFill>
              </a:rPr>
              <a:t>Стержневая</a:t>
            </a:r>
            <a:endParaRPr lang="ru-RU" sz="3200" i="1" dirty="0">
              <a:solidFill>
                <a:srgbClr val="FFC000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4978400" y="5227638"/>
            <a:ext cx="3733800" cy="5746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b="0" i="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2000" b="1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800" b="1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ru-RU" sz="3200" i="1" dirty="0" smtClean="0">
                <a:solidFill>
                  <a:srgbClr val="FFC000"/>
                </a:solidFill>
              </a:rPr>
              <a:t>Мочковатая</a:t>
            </a:r>
            <a:endParaRPr lang="ru-RU" sz="32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476250"/>
            <a:ext cx="4567238" cy="10969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Что обозначено на рисунке цифрами?</a:t>
            </a:r>
            <a:endParaRPr lang="ru-RU" sz="32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2775" y="1773238"/>
            <a:ext cx="3959225" cy="3941762"/>
          </a:xfrm>
        </p:spPr>
        <p:txBody>
          <a:bodyPr/>
          <a:lstStyle/>
          <a:p>
            <a:pPr fontAlgn="auto">
              <a:defRPr/>
            </a:pPr>
            <a:r>
              <a:rPr lang="ru-RU" sz="2800" b="1" dirty="0" smtClean="0"/>
              <a:t>1 – главный корень</a:t>
            </a:r>
          </a:p>
          <a:p>
            <a:pPr fontAlgn="auto">
              <a:defRPr/>
            </a:pPr>
            <a:r>
              <a:rPr lang="ru-RU" sz="2800" b="1" dirty="0" smtClean="0"/>
              <a:t>2 – придаточные корни</a:t>
            </a:r>
          </a:p>
          <a:p>
            <a:pPr fontAlgn="auto">
              <a:defRPr/>
            </a:pPr>
            <a:r>
              <a:rPr lang="ru-RU" sz="2800" b="1" dirty="0" smtClean="0"/>
              <a:t>3 – боковые корни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80112" y="576971"/>
            <a:ext cx="3024336" cy="513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Какие функции выполняет корень?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ru-RU" sz="3600" b="1" dirty="0" smtClean="0"/>
              <a:t>Закрепляет растение в почве</a:t>
            </a:r>
          </a:p>
          <a:p>
            <a:pPr fontAlgn="auto">
              <a:defRPr/>
            </a:pPr>
            <a:r>
              <a:rPr lang="ru-RU" sz="3600" b="1" dirty="0" smtClean="0"/>
              <a:t>Запасающая</a:t>
            </a:r>
          </a:p>
          <a:p>
            <a:pPr fontAlgn="auto">
              <a:defRPr/>
            </a:pPr>
            <a:r>
              <a:rPr lang="ru-RU" sz="3600" b="1" dirty="0" smtClean="0"/>
              <a:t>Вегетативное размножение</a:t>
            </a:r>
          </a:p>
          <a:p>
            <a:pPr fontAlgn="auto">
              <a:defRPr/>
            </a:pPr>
            <a:r>
              <a:rPr lang="ru-RU" sz="3600" b="1" dirty="0" smtClean="0"/>
              <a:t>Питательная</a:t>
            </a:r>
            <a:endParaRPr lang="ru-RU" sz="3600" b="1" dirty="0"/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48050"/>
            <a:ext cx="22288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Корневое питание растений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149725"/>
            <a:ext cx="19431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происходит поглощение воды и минеральных веществ?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DC9E1F"/>
              </a:buClr>
            </a:pPr>
            <a:r>
              <a:rPr lang="ru-RU" sz="360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Страница 97 – 98 в учебнике</a:t>
            </a:r>
          </a:p>
          <a:p>
            <a:pPr>
              <a:buClr>
                <a:srgbClr val="DC9E1F"/>
              </a:buClr>
            </a:pPr>
            <a:r>
              <a:rPr lang="ru-RU" sz="360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По прочитанному составь схему используя слова: трахеиды, корневой волосок, сосуды древесины, зона проведения, стебель, всасывающая зона, начиная с корневых волосков</a:t>
            </a:r>
            <a:endParaRPr lang="ru-RU" sz="3600" b="1" smtClean="0">
              <a:solidFill>
                <a:srgbClr val="FFFFFF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7019925" y="5602288"/>
            <a:ext cx="2016125" cy="1223962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Корневые волоски</a:t>
            </a:r>
            <a:endParaRPr lang="ru-RU" sz="2400" b="1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364163" y="4292600"/>
            <a:ext cx="2016125" cy="1223963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Зона всасывания</a:t>
            </a:r>
            <a:endParaRPr lang="ru-RU" sz="2400" b="1" dirty="0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779838" y="2924175"/>
            <a:ext cx="2016125" cy="122555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Трахеиды и сосуды древесины</a:t>
            </a:r>
            <a:endParaRPr lang="ru-RU" sz="2400" b="1" dirty="0"/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2038350" y="1557338"/>
            <a:ext cx="2016125" cy="1223962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Зона проведения</a:t>
            </a:r>
            <a:endParaRPr lang="ru-RU" sz="2400" b="1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395288" y="188913"/>
            <a:ext cx="2016125" cy="1223962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Стебель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671888" y="188913"/>
            <a:ext cx="5400675" cy="381635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095667">
            <a:off x="4609183" y="1354206"/>
            <a:ext cx="453683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Восходящий ток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35" y="3196580"/>
            <a:ext cx="2830422" cy="2608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 rot="2096574">
            <a:off x="3086301" y="2136517"/>
            <a:ext cx="59907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Вода + питательные вещества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2725</TotalTime>
  <Words>355</Words>
  <Application>Microsoft Office PowerPoint</Application>
  <PresentationFormat>Экран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 Narrow</vt:lpstr>
      <vt:lpstr>Arial</vt:lpstr>
      <vt:lpstr>Calibri</vt:lpstr>
      <vt:lpstr>Times New Roman</vt:lpstr>
      <vt:lpstr>Горизонт</vt:lpstr>
      <vt:lpstr>Корневое питание растений</vt:lpstr>
      <vt:lpstr>Цель</vt:lpstr>
      <vt:lpstr>План урока</vt:lpstr>
      <vt:lpstr>Подумай?</vt:lpstr>
      <vt:lpstr>Что обозначено на рисунке цифрами?</vt:lpstr>
      <vt:lpstr>Какие функции выполняет корень?</vt:lpstr>
      <vt:lpstr>Корневое питание растений</vt:lpstr>
      <vt:lpstr>Как происходит поглощение воды и минеральных веществ?</vt:lpstr>
      <vt:lpstr>Презентация PowerPoint</vt:lpstr>
      <vt:lpstr>Презентация PowerPoint</vt:lpstr>
      <vt:lpstr>Корневое давление</vt:lpstr>
      <vt:lpstr>Доказательство</vt:lpstr>
      <vt:lpstr>Презентация PowerPoint</vt:lpstr>
      <vt:lpstr>Презентация PowerPoint</vt:lpstr>
      <vt:lpstr>Почва</vt:lpstr>
      <vt:lpstr>Откуда в почве вода?</vt:lpstr>
      <vt:lpstr>Откуда в почве питательные вещества?</vt:lpstr>
      <vt:lpstr>Подкормка</vt:lpstr>
      <vt:lpstr>Удобрения</vt:lpstr>
      <vt:lpstr>Удобрения</vt:lpstr>
      <vt:lpstr>Подумай</vt:lpstr>
      <vt:lpstr>Презентация PowerPoint</vt:lpstr>
      <vt:lpstr>Презентация PowerPoint</vt:lpstr>
      <vt:lpstr>Ответы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Корневое питание растений</dc:title>
  <dc:creator>Хозяин</dc:creator>
  <cp:lastModifiedBy>Сергей Тыкайло</cp:lastModifiedBy>
  <cp:revision>39</cp:revision>
  <dcterms:created xsi:type="dcterms:W3CDTF">2010-10-11T00:31:05Z</dcterms:created>
  <dcterms:modified xsi:type="dcterms:W3CDTF">2014-03-12T03:12:17Z</dcterms:modified>
</cp:coreProperties>
</file>