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7" r:id="rId3"/>
    <p:sldId id="293" r:id="rId4"/>
    <p:sldId id="297" r:id="rId5"/>
    <p:sldId id="278" r:id="rId6"/>
    <p:sldId id="259" r:id="rId7"/>
    <p:sldId id="298" r:id="rId8"/>
    <p:sldId id="289" r:id="rId9"/>
    <p:sldId id="299" r:id="rId10"/>
    <p:sldId id="265" r:id="rId11"/>
    <p:sldId id="258" r:id="rId12"/>
    <p:sldId id="296" r:id="rId13"/>
    <p:sldId id="290" r:id="rId14"/>
    <p:sldId id="295" r:id="rId15"/>
    <p:sldId id="283" r:id="rId16"/>
    <p:sldId id="274" r:id="rId17"/>
    <p:sldId id="28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DD903"/>
    <a:srgbClr val="FFFFFF"/>
    <a:srgbClr val="B2B2B2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02" autoAdjust="0"/>
    <p:restoredTop sz="94660"/>
  </p:normalViewPr>
  <p:slideViewPr>
    <p:cSldViewPr>
      <p:cViewPr varScale="1">
        <p:scale>
          <a:sx n="75" d="100"/>
          <a:sy n="75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5DCC34-1846-4960-A817-59652AB18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B8BDC-DAED-49C3-AE97-940B4DA3598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77EDFC-600C-4390-9188-049EADC3676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5DED2-8A90-4CA2-BA11-89920C65AE9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2DB75C-AD90-4E47-BFFD-5EB8C49A95B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1DED5-F78C-4BB9-8DF0-DA6CD1C02D1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B70AC-7777-4BB8-9443-9E2F1A419C2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2ABFA6-A1AE-46D2-91EA-65F1F4EF4ED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28809-B750-4692-8A98-7407B54DDB8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1CC76-B4EC-45C0-9B02-5ACA4364601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10BA3-7ADA-4D15-8728-E1A2F3AFB5B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5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6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83"/>
            <p:cNvSpPr>
              <a:spLocks noChangeArrowheads="1"/>
            </p:cNvSpPr>
            <p:nvPr userDrawn="1"/>
          </p:nvSpPr>
          <p:spPr bwMode="gray">
            <a:xfrm>
              <a:off x="911" y="1700"/>
              <a:ext cx="262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9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Rectangle 164"/>
          <p:cNvSpPr>
            <a:spLocks noChangeArrowheads="1"/>
          </p:cNvSpPr>
          <p:nvPr/>
        </p:nvSpPr>
        <p:spPr bwMode="gray">
          <a:xfrm rot="162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15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18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21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3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24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6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27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9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0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2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5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6" name="Rectangle 242"/>
            <p:cNvSpPr>
              <a:spLocks noChangeArrowheads="1"/>
            </p:cNvSpPr>
            <p:nvPr userDrawn="1"/>
          </p:nvSpPr>
          <p:spPr bwMode="gray">
            <a:xfrm rot="5400000">
              <a:off x="621" y="3443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8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9" name="Group 219"/>
            <p:cNvGrpSpPr>
              <a:grpSpLocks/>
            </p:cNvGrpSpPr>
            <p:nvPr userDrawn="1"/>
          </p:nvGrpSpPr>
          <p:grpSpPr bwMode="auto">
            <a:xfrm rot="5400000">
              <a:off x="493" y="-92"/>
              <a:ext cx="346" cy="1336"/>
              <a:chOff x="767" y="1699"/>
              <a:chExt cx="406" cy="2620"/>
            </a:xfrm>
          </p:grpSpPr>
          <p:sp>
            <p:nvSpPr>
              <p:cNvPr id="43" name="Rectangle 220"/>
              <p:cNvSpPr>
                <a:spLocks noChangeArrowheads="1"/>
              </p:cNvSpPr>
              <p:nvPr userDrawn="1"/>
            </p:nvSpPr>
            <p:spPr bwMode="gray">
              <a:xfrm>
                <a:off x="767" y="1699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221"/>
              <p:cNvSpPr>
                <a:spLocks noChangeArrowheads="1"/>
              </p:cNvSpPr>
              <p:nvPr userDrawn="1"/>
            </p:nvSpPr>
            <p:spPr bwMode="gray">
              <a:xfrm>
                <a:off x="913" y="1699"/>
                <a:ext cx="260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0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41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 b="-15205"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7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200">
                <a:latin typeface="Arial Black" pitchFamily="34" charset="0"/>
              </a:rPr>
              <a:t>L/O/G/O</a:t>
            </a:r>
          </a:p>
        </p:txBody>
      </p:sp>
      <p:pic>
        <p:nvPicPr>
          <p:cNvPr id="48" name="Picture 32" descr="2"/>
          <p:cNvPicPr>
            <a:picLocks noChangeAspect="1" noChangeArrowheads="1"/>
          </p:cNvPicPr>
          <p:nvPr/>
        </p:nvPicPr>
        <p:blipFill>
          <a:blip r:embed="rId3"/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05E0C-6387-4013-A6AB-C492F7EA8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3A94D-B6BD-47E5-ACCA-BF7D00418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EF540-354D-4437-84B1-3184C3EE8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AAA20-3548-4511-9FAA-0B1871AA6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01B7D-007E-4D8A-8CA8-C8EBDEAF1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3D3C8-8F1C-4508-B681-AAF51199F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74CE1-DF77-4E9D-B696-8CD3474C3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78468-9DC0-421D-A758-F78FB7104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71973-5ECC-48AF-88F6-6F4E14069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0501C-3348-490D-A0BE-29F5FFACB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AAD7A-D682-4E57-9632-48769E30F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011F8-8F12-4B2A-A7AF-9AD403D4F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5A10-7072-42AA-A481-C11826C3E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B2758-6171-4876-9A92-E925CFEC7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79D16-2926-44CF-874D-CC09D71BA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882F698-2AB7-4FEB-A4C1-E7DC2167B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-54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57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6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1" y="1700"/>
              <a:ext cx="262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54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039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40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41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4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043" name="Picture 62" descr="2"/>
          <p:cNvPicPr>
            <a:picLocks noChangeAspect="1" noChangeArrowheads="1"/>
          </p:cNvPicPr>
          <p:nvPr/>
        </p:nvPicPr>
        <p:blipFill>
          <a:blip r:embed="rId18"/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04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6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1" y="1700"/>
              <a:ext cx="262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-54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57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54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ru.wikipedia.org/wiki/%D0%94%D0%B0%D0%BB%D1%8C,_%D0%92%D0%BB%D0%B0%D0%B4%D0%B8%D0%BC%D0%B8%D1%80_%D0%98%D0%B2%D0%B0%D0%BD%D0%BE%D0%B2%D0%B8%D1%87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audio" Target="../media/audio4.wav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1.emf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Admin\&#1056;&#1072;&#1073;&#1086;&#1095;&#1080;&#1081;%20&#1089;&#1090;&#1086;&#1083;\&#1087;&#1086;&#1082;&#1088;&#1099;&#1090;&#1086;&#1089;&#1077;&#1084;&#1077;&#1085;&#1085;&#1099;&#1077;%20&#1088;&#1072;&#1089;&#1090;&#1077;&#1085;&#1080;&#1103;\&#1089;&#1077;&#1084;&#1077;&#1081;&#1089;&#1090;&#1074;&#1072;%20&#1076;&#1074;&#1091;&#1076;&#1086;&#1083;&#1100;&#1085;&#1099;&#1093;%20&#1088;&#1072;&#1089;&#1090;&#1077;&#1085;&#1080;&#1081;.WMV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fotolia.com/id/762830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7"/>
          <p:cNvSpPr txBox="1">
            <a:spLocks noChangeArrowheads="1"/>
          </p:cNvSpPr>
          <p:nvPr/>
        </p:nvSpPr>
        <p:spPr bwMode="auto">
          <a:xfrm>
            <a:off x="7451725" y="6308725"/>
            <a:ext cx="129698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92725" y="5157788"/>
            <a:ext cx="3690938" cy="1470025"/>
          </a:xfrm>
        </p:spPr>
        <p:txBody>
          <a:bodyPr/>
          <a:lstStyle/>
          <a:p>
            <a:pPr eaLnBrk="1" hangingPunct="1"/>
            <a:r>
              <a:rPr lang="kk-KZ" sz="2500" smtClean="0">
                <a:solidFill>
                  <a:schemeClr val="accent1"/>
                </a:solidFill>
              </a:rPr>
              <a:t/>
            </a:r>
            <a:br>
              <a:rPr lang="kk-KZ" sz="2500" smtClean="0">
                <a:solidFill>
                  <a:schemeClr val="accent1"/>
                </a:solidFill>
              </a:rPr>
            </a:br>
            <a:r>
              <a:rPr lang="kk-KZ" sz="2500" smtClean="0">
                <a:solidFill>
                  <a:schemeClr val="accent1"/>
                </a:solidFill>
              </a:rPr>
              <a:t/>
            </a:r>
            <a:br>
              <a:rPr lang="kk-KZ" sz="2500" smtClean="0">
                <a:solidFill>
                  <a:schemeClr val="accent1"/>
                </a:solidFill>
              </a:rPr>
            </a:br>
            <a:r>
              <a:rPr lang="kk-KZ" sz="1800" smtClean="0">
                <a:solidFill>
                  <a:schemeClr val="accent1"/>
                </a:solidFill>
              </a:rPr>
              <a:t>КГУ “Зуевская СШ”</a:t>
            </a:r>
            <a:r>
              <a:rPr lang="en-US" sz="1800" smtClean="0">
                <a:solidFill>
                  <a:schemeClr val="accent1"/>
                </a:solidFill>
              </a:rPr>
              <a:t/>
            </a:r>
            <a:br>
              <a:rPr lang="en-US" sz="1800" smtClean="0">
                <a:solidFill>
                  <a:schemeClr val="accent1"/>
                </a:solidFill>
              </a:rPr>
            </a:br>
            <a:r>
              <a:rPr lang="kk-KZ" sz="1800" smtClean="0">
                <a:solidFill>
                  <a:srgbClr val="FF0000"/>
                </a:solidFill>
              </a:rPr>
              <a:t>Колбасина Л.В. – учитель биологии высшей категории</a:t>
            </a:r>
            <a:r>
              <a:rPr lang="ru-RU" sz="2800" smtClean="0">
                <a:solidFill>
                  <a:srgbClr val="FF0000"/>
                </a:solidFill>
              </a:rPr>
              <a:t/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kk-KZ" sz="5400" smtClean="0"/>
              <a:t> </a:t>
            </a:r>
            <a:endParaRPr lang="en-US" sz="54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4300" y="5949950"/>
            <a:ext cx="3505200" cy="762000"/>
          </a:xfrm>
        </p:spPr>
        <p:txBody>
          <a:bodyPr/>
          <a:lstStyle/>
          <a:p>
            <a:pPr eaLnBrk="1" hangingPunct="1"/>
            <a:r>
              <a:rPr lang="ru-RU" sz="1800" smtClean="0"/>
              <a:t> </a:t>
            </a:r>
            <a:endParaRPr lang="en-US" sz="1800" smtClean="0"/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4427538" y="6237288"/>
            <a:ext cx="827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2014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2138" y="3141663"/>
            <a:ext cx="4543425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Класс двудольные</a:t>
            </a:r>
          </a:p>
          <a:p>
            <a:pPr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Семейство пасленовые.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532313"/>
            <a:ext cx="349250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i="1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/>
              </a:rPr>
              <a:t>Химический состав</a:t>
            </a: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gray">
          <a:xfrm>
            <a:off x="3100388" y="2252663"/>
            <a:ext cx="3895725" cy="3895725"/>
          </a:xfrm>
          <a:prstGeom prst="ellipse">
            <a:avLst/>
          </a:pr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3667125" y="2851150"/>
            <a:ext cx="2787650" cy="2778125"/>
            <a:chOff x="1464" y="1056"/>
            <a:chExt cx="2856" cy="2847"/>
          </a:xfrm>
        </p:grpSpPr>
        <p:sp>
          <p:nvSpPr>
            <p:cNvPr id="31779" name="Line 5"/>
            <p:cNvSpPr>
              <a:spLocks noChangeShapeType="1"/>
            </p:cNvSpPr>
            <p:nvPr/>
          </p:nvSpPr>
          <p:spPr bwMode="gray">
            <a:xfrm>
              <a:off x="1488" y="1056"/>
              <a:ext cx="2829" cy="2847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0" name="Line 6"/>
            <p:cNvSpPr>
              <a:spLocks noChangeShapeType="1"/>
            </p:cNvSpPr>
            <p:nvPr/>
          </p:nvSpPr>
          <p:spPr bwMode="gray">
            <a:xfrm flipH="1">
              <a:off x="1464" y="1056"/>
              <a:ext cx="2856" cy="2847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49" name="AutoShape 7"/>
          <p:cNvSpPr>
            <a:spLocks noChangeArrowheads="1"/>
          </p:cNvSpPr>
          <p:nvPr/>
        </p:nvSpPr>
        <p:spPr bwMode="black">
          <a:xfrm>
            <a:off x="3049588" y="6027738"/>
            <a:ext cx="1695450" cy="446087"/>
          </a:xfrm>
          <a:prstGeom prst="roundRect">
            <a:avLst>
              <a:gd name="adj" fmla="val 1848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000000"/>
                </a:solidFill>
                <a:cs typeface="Arial" charset="0"/>
              </a:rPr>
              <a:t> </a:t>
            </a:r>
            <a:endParaRPr lang="en-US" sz="2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750" name="AutoShape 8"/>
          <p:cNvSpPr>
            <a:spLocks noChangeArrowheads="1"/>
          </p:cNvSpPr>
          <p:nvPr/>
        </p:nvSpPr>
        <p:spPr bwMode="black">
          <a:xfrm>
            <a:off x="7283450" y="4057650"/>
            <a:ext cx="1806575" cy="446088"/>
          </a:xfrm>
          <a:prstGeom prst="roundRect">
            <a:avLst>
              <a:gd name="adj" fmla="val 1848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  <a:cs typeface="Arial" charset="0"/>
              </a:rPr>
              <a:t>Группы </a:t>
            </a:r>
            <a:endParaRPr lang="en-US" sz="2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751" name="AutoShape 9"/>
          <p:cNvSpPr>
            <a:spLocks noChangeArrowheads="1"/>
          </p:cNvSpPr>
          <p:nvPr/>
        </p:nvSpPr>
        <p:spPr bwMode="black">
          <a:xfrm>
            <a:off x="808038" y="4014788"/>
            <a:ext cx="1947862" cy="446087"/>
          </a:xfrm>
          <a:prstGeom prst="roundRect">
            <a:avLst>
              <a:gd name="adj" fmla="val 1848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000000"/>
                </a:solidFill>
                <a:cs typeface="Arial" charset="0"/>
              </a:rPr>
              <a:t>    </a:t>
            </a:r>
            <a:endParaRPr lang="en-US" sz="2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752" name="Rectangle 10"/>
          <p:cNvSpPr>
            <a:spLocks noChangeArrowheads="1"/>
          </p:cNvSpPr>
          <p:nvPr/>
        </p:nvSpPr>
        <p:spPr bwMode="black">
          <a:xfrm>
            <a:off x="5508625" y="1916113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cs typeface="Arial" charset="0"/>
              </a:rPr>
              <a:t>Каротиноиды </a:t>
            </a:r>
            <a:endParaRPr lang="en-US" sz="2000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1753" name="Group 11"/>
          <p:cNvGrpSpPr>
            <a:grpSpLocks/>
          </p:cNvGrpSpPr>
          <p:nvPr/>
        </p:nvGrpSpPr>
        <p:grpSpPr bwMode="auto">
          <a:xfrm>
            <a:off x="3779838" y="2962275"/>
            <a:ext cx="2489200" cy="2489200"/>
            <a:chOff x="144" y="384"/>
            <a:chExt cx="2080" cy="2081"/>
          </a:xfrm>
        </p:grpSpPr>
        <p:sp>
          <p:nvSpPr>
            <p:cNvPr id="31776" name="Oval 12"/>
            <p:cNvSpPr>
              <a:spLocks noChangeArrowheads="1"/>
            </p:cNvSpPr>
            <p:nvPr/>
          </p:nvSpPr>
          <p:spPr bwMode="gray">
            <a:xfrm>
              <a:off x="144" y="384"/>
              <a:ext cx="2080" cy="2081"/>
            </a:xfrm>
            <a:prstGeom prst="ellipse">
              <a:avLst/>
            </a:prstGeom>
            <a:solidFill>
              <a:srgbClr val="3366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1777" name="Picture 13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227" y="392"/>
              <a:ext cx="1918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78" name="Picture 14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 flipV="1">
              <a:off x="228" y="1437"/>
              <a:ext cx="1918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54" name="Text Box 15"/>
          <p:cNvSpPr txBox="1">
            <a:spLocks noChangeArrowheads="1"/>
          </p:cNvSpPr>
          <p:nvPr/>
        </p:nvSpPr>
        <p:spPr bwMode="gray">
          <a:xfrm>
            <a:off x="4159250" y="3794125"/>
            <a:ext cx="1736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2000" b="1">
                <a:solidFill>
                  <a:srgbClr val="FFFFFF"/>
                </a:solidFill>
                <a:cs typeface="Arial" charset="0"/>
              </a:rPr>
              <a:t> </a:t>
            </a:r>
            <a:endParaRPr lang="en-US" sz="2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gray">
          <a:xfrm>
            <a:off x="4792663" y="2547938"/>
            <a:ext cx="444500" cy="325437"/>
          </a:xfrm>
          <a:prstGeom prst="upArrow">
            <a:avLst>
              <a:gd name="adj1" fmla="val 57861"/>
              <a:gd name="adj2" fmla="val 59514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gray">
          <a:xfrm>
            <a:off x="6326188" y="4029075"/>
            <a:ext cx="371475" cy="446088"/>
          </a:xfrm>
          <a:prstGeom prst="rightArrow">
            <a:avLst>
              <a:gd name="adj1" fmla="val 54861"/>
              <a:gd name="adj2" fmla="val 59167"/>
            </a:avLst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gray">
          <a:xfrm>
            <a:off x="4792663" y="5518150"/>
            <a:ext cx="465137" cy="368300"/>
          </a:xfrm>
          <a:prstGeom prst="downArrow">
            <a:avLst>
              <a:gd name="adj1" fmla="val 50167"/>
              <a:gd name="adj2" fmla="val 58051"/>
            </a:avLst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gray">
          <a:xfrm>
            <a:off x="3351213" y="4037013"/>
            <a:ext cx="374650" cy="439737"/>
          </a:xfrm>
          <a:prstGeom prst="leftArrow">
            <a:avLst>
              <a:gd name="adj1" fmla="val 50000"/>
              <a:gd name="adj2" fmla="val 53815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1759" name="Group 20"/>
          <p:cNvGrpSpPr>
            <a:grpSpLocks/>
          </p:cNvGrpSpPr>
          <p:nvPr/>
        </p:nvGrpSpPr>
        <p:grpSpPr bwMode="auto">
          <a:xfrm>
            <a:off x="2778125" y="3994150"/>
            <a:ext cx="542925" cy="542925"/>
            <a:chOff x="3745" y="1818"/>
            <a:chExt cx="382" cy="382"/>
          </a:xfrm>
        </p:grpSpPr>
        <p:sp>
          <p:nvSpPr>
            <p:cNvPr id="13333" name="Oval 21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4" name="Oval 22"/>
            <p:cNvSpPr>
              <a:spLocks noChangeArrowheads="1"/>
            </p:cNvSpPr>
            <p:nvPr/>
          </p:nvSpPr>
          <p:spPr bwMode="gray">
            <a:xfrm>
              <a:off x="3756" y="1829"/>
              <a:ext cx="356" cy="36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1760" name="Group 23"/>
          <p:cNvGrpSpPr>
            <a:grpSpLocks/>
          </p:cNvGrpSpPr>
          <p:nvPr/>
        </p:nvGrpSpPr>
        <p:grpSpPr bwMode="auto">
          <a:xfrm>
            <a:off x="6780213" y="3994150"/>
            <a:ext cx="542925" cy="542925"/>
            <a:chOff x="3745" y="1818"/>
            <a:chExt cx="382" cy="382"/>
          </a:xfrm>
        </p:grpSpPr>
        <p:sp>
          <p:nvSpPr>
            <p:cNvPr id="13336" name="Oval 24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1019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hlink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7" name="Oval 25"/>
            <p:cNvSpPr>
              <a:spLocks noChangeArrowheads="1"/>
            </p:cNvSpPr>
            <p:nvPr/>
          </p:nvSpPr>
          <p:spPr bwMode="gray">
            <a:xfrm>
              <a:off x="3756" y="1829"/>
              <a:ext cx="356" cy="36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7921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1761" name="Group 26"/>
          <p:cNvGrpSpPr>
            <a:grpSpLocks/>
          </p:cNvGrpSpPr>
          <p:nvPr/>
        </p:nvGrpSpPr>
        <p:grpSpPr bwMode="auto">
          <a:xfrm>
            <a:off x="4760913" y="5995988"/>
            <a:ext cx="542925" cy="542925"/>
            <a:chOff x="3745" y="1818"/>
            <a:chExt cx="382" cy="382"/>
          </a:xfrm>
        </p:grpSpPr>
        <p:sp>
          <p:nvSpPr>
            <p:cNvPr id="13339" name="Oval 27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folHlink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40" name="Oval 28"/>
            <p:cNvSpPr>
              <a:spLocks noChangeArrowheads="1"/>
            </p:cNvSpPr>
            <p:nvPr/>
          </p:nvSpPr>
          <p:spPr bwMode="gray">
            <a:xfrm>
              <a:off x="3756" y="1829"/>
              <a:ext cx="356" cy="3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7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1762" name="Group 29"/>
          <p:cNvGrpSpPr>
            <a:grpSpLocks/>
          </p:cNvGrpSpPr>
          <p:nvPr/>
        </p:nvGrpSpPr>
        <p:grpSpPr bwMode="auto">
          <a:xfrm>
            <a:off x="4738688" y="1874838"/>
            <a:ext cx="542925" cy="542925"/>
            <a:chOff x="3745" y="1818"/>
            <a:chExt cx="382" cy="382"/>
          </a:xfrm>
        </p:grpSpPr>
        <p:sp>
          <p:nvSpPr>
            <p:cNvPr id="13342" name="Oval 30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2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43" name="Oval 31"/>
            <p:cNvSpPr>
              <a:spLocks noChangeArrowheads="1"/>
            </p:cNvSpPr>
            <p:nvPr/>
          </p:nvSpPr>
          <p:spPr bwMode="gray">
            <a:xfrm>
              <a:off x="3756" y="1829"/>
              <a:ext cx="356" cy="36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1763" name="Text Box 32"/>
          <p:cNvSpPr txBox="1">
            <a:spLocks noChangeArrowheads="1"/>
          </p:cNvSpPr>
          <p:nvPr/>
        </p:nvSpPr>
        <p:spPr bwMode="gray">
          <a:xfrm>
            <a:off x="4784725" y="19113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A</a:t>
            </a:r>
          </a:p>
        </p:txBody>
      </p:sp>
      <p:sp>
        <p:nvSpPr>
          <p:cNvPr id="31764" name="Text Box 33"/>
          <p:cNvSpPr txBox="1">
            <a:spLocks noChangeArrowheads="1"/>
          </p:cNvSpPr>
          <p:nvPr/>
        </p:nvSpPr>
        <p:spPr bwMode="gray">
          <a:xfrm>
            <a:off x="2822575" y="40243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Р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765" name="Text Box 34"/>
          <p:cNvSpPr txBox="1">
            <a:spLocks noChangeArrowheads="1"/>
          </p:cNvSpPr>
          <p:nvPr/>
        </p:nvSpPr>
        <p:spPr bwMode="gray">
          <a:xfrm>
            <a:off x="6826250" y="40290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B</a:t>
            </a:r>
          </a:p>
        </p:txBody>
      </p:sp>
      <p:sp>
        <p:nvSpPr>
          <p:cNvPr id="31766" name="Text Box 35"/>
          <p:cNvSpPr txBox="1">
            <a:spLocks noChangeArrowheads="1"/>
          </p:cNvSpPr>
          <p:nvPr/>
        </p:nvSpPr>
        <p:spPr bwMode="gray">
          <a:xfrm>
            <a:off x="4810125" y="60404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C</a:t>
            </a:r>
          </a:p>
        </p:txBody>
      </p:sp>
      <p:sp>
        <p:nvSpPr>
          <p:cNvPr id="31767" name="TextBox 38"/>
          <p:cNvSpPr txBox="1">
            <a:spLocks noChangeArrowheads="1"/>
          </p:cNvSpPr>
          <p:nvPr/>
        </p:nvSpPr>
        <p:spPr bwMode="auto">
          <a:xfrm>
            <a:off x="4067175" y="3933825"/>
            <a:ext cx="1890713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Витамины</a:t>
            </a:r>
          </a:p>
          <a:p>
            <a:pPr algn="ctr"/>
            <a:r>
              <a:rPr lang="ru-RU" sz="1400">
                <a:solidFill>
                  <a:schemeClr val="bg1"/>
                </a:solidFill>
              </a:rPr>
              <a:t>созревших </a:t>
            </a:r>
          </a:p>
          <a:p>
            <a:pPr algn="ctr"/>
            <a:r>
              <a:rPr lang="ru-RU" sz="1400">
                <a:solidFill>
                  <a:schemeClr val="bg1"/>
                </a:solidFill>
              </a:rPr>
              <a:t>плодов</a:t>
            </a:r>
          </a:p>
          <a:p>
            <a:pPr algn="ctr"/>
            <a:r>
              <a:rPr lang="ru-RU" sz="1400">
                <a:solidFill>
                  <a:schemeClr val="bg1"/>
                </a:solidFill>
              </a:rPr>
              <a:t>томата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красный-пере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5013325"/>
            <a:ext cx="1368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4" descr="баклажа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997200"/>
            <a:ext cx="12954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AutoShape 2"/>
          <p:cNvSpPr>
            <a:spLocks noChangeArrowheads="1"/>
          </p:cNvSpPr>
          <p:nvPr/>
        </p:nvSpPr>
        <p:spPr bwMode="gray">
          <a:xfrm>
            <a:off x="2089150" y="5461000"/>
            <a:ext cx="50736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gray">
          <a:xfrm>
            <a:off x="2089150" y="4622800"/>
            <a:ext cx="50736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gray">
          <a:xfrm>
            <a:off x="2089150" y="3784600"/>
            <a:ext cx="50736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AutoShape 5"/>
          <p:cNvSpPr>
            <a:spLocks noChangeArrowheads="1"/>
          </p:cNvSpPr>
          <p:nvPr/>
        </p:nvSpPr>
        <p:spPr bwMode="gray">
          <a:xfrm>
            <a:off x="2089150" y="2944813"/>
            <a:ext cx="5073650" cy="50323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Овощные культуры семейства пасленовых.</a:t>
            </a:r>
            <a:endParaRPr lang="en-US" sz="2000" smtClean="0"/>
          </a:p>
        </p:txBody>
      </p:sp>
      <p:grpSp>
        <p:nvGrpSpPr>
          <p:cNvPr id="33800" name="Group 7"/>
          <p:cNvGrpSpPr>
            <a:grpSpLocks/>
          </p:cNvGrpSpPr>
          <p:nvPr/>
        </p:nvGrpSpPr>
        <p:grpSpPr bwMode="auto">
          <a:xfrm>
            <a:off x="2009775" y="2927350"/>
            <a:ext cx="523875" cy="527050"/>
            <a:chOff x="720" y="1488"/>
            <a:chExt cx="806" cy="808"/>
          </a:xfrm>
        </p:grpSpPr>
        <p:sp>
          <p:nvSpPr>
            <p:cNvPr id="33821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3822" name="Picture 9" descr="dro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801" name="Text Box 10"/>
          <p:cNvSpPr txBox="1">
            <a:spLocks noChangeArrowheads="1"/>
          </p:cNvSpPr>
          <p:nvPr/>
        </p:nvSpPr>
        <p:spPr bwMode="black">
          <a:xfrm>
            <a:off x="2055813" y="2895600"/>
            <a:ext cx="32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grpSp>
        <p:nvGrpSpPr>
          <p:cNvPr id="33802" name="Group 11"/>
          <p:cNvGrpSpPr>
            <a:grpSpLocks/>
          </p:cNvGrpSpPr>
          <p:nvPr/>
        </p:nvGrpSpPr>
        <p:grpSpPr bwMode="auto">
          <a:xfrm>
            <a:off x="2009775" y="3767138"/>
            <a:ext cx="523875" cy="527050"/>
            <a:chOff x="1188" y="1705"/>
            <a:chExt cx="330" cy="332"/>
          </a:xfrm>
        </p:grpSpPr>
        <p:sp>
          <p:nvSpPr>
            <p:cNvPr id="33819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3820" name="Picture 13" descr="dro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803" name="Text Box 14"/>
          <p:cNvSpPr txBox="1">
            <a:spLocks noChangeArrowheads="1"/>
          </p:cNvSpPr>
          <p:nvPr/>
        </p:nvSpPr>
        <p:spPr bwMode="black">
          <a:xfrm>
            <a:off x="2060575" y="3735388"/>
            <a:ext cx="346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grpSp>
        <p:nvGrpSpPr>
          <p:cNvPr id="33804" name="Group 15"/>
          <p:cNvGrpSpPr>
            <a:grpSpLocks/>
          </p:cNvGrpSpPr>
          <p:nvPr/>
        </p:nvGrpSpPr>
        <p:grpSpPr bwMode="auto">
          <a:xfrm>
            <a:off x="2009775" y="4605338"/>
            <a:ext cx="523875" cy="527050"/>
            <a:chOff x="1188" y="2112"/>
            <a:chExt cx="330" cy="332"/>
          </a:xfrm>
        </p:grpSpPr>
        <p:sp>
          <p:nvSpPr>
            <p:cNvPr id="33817" name="Oval 16"/>
            <p:cNvSpPr>
              <a:spLocks noChangeArrowheads="1"/>
            </p:cNvSpPr>
            <p:nvPr/>
          </p:nvSpPr>
          <p:spPr bwMode="ltGray">
            <a:xfrm>
              <a:off x="1188" y="2113"/>
              <a:ext cx="330" cy="331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3818" name="Picture 17" descr="dro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ltGray">
            <a:xfrm>
              <a:off x="1190" y="2112"/>
              <a:ext cx="32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805" name="Text Box 18"/>
          <p:cNvSpPr txBox="1">
            <a:spLocks noChangeArrowheads="1"/>
          </p:cNvSpPr>
          <p:nvPr/>
        </p:nvSpPr>
        <p:spPr bwMode="black">
          <a:xfrm>
            <a:off x="2063750" y="4573588"/>
            <a:ext cx="314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grpSp>
        <p:nvGrpSpPr>
          <p:cNvPr id="33806" name="Group 19"/>
          <p:cNvGrpSpPr>
            <a:grpSpLocks/>
          </p:cNvGrpSpPr>
          <p:nvPr/>
        </p:nvGrpSpPr>
        <p:grpSpPr bwMode="auto">
          <a:xfrm>
            <a:off x="2009775" y="5443538"/>
            <a:ext cx="523875" cy="527050"/>
            <a:chOff x="1188" y="2532"/>
            <a:chExt cx="330" cy="332"/>
          </a:xfrm>
        </p:grpSpPr>
        <p:sp>
          <p:nvSpPr>
            <p:cNvPr id="33815" name="Oval 20"/>
            <p:cNvSpPr>
              <a:spLocks noChangeArrowheads="1"/>
            </p:cNvSpPr>
            <p:nvPr/>
          </p:nvSpPr>
          <p:spPr bwMode="gray">
            <a:xfrm>
              <a:off x="1188" y="2533"/>
              <a:ext cx="330" cy="331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3816" name="Picture 21" descr="dro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1190" y="2532"/>
              <a:ext cx="32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807" name="Text Box 22"/>
          <p:cNvSpPr txBox="1">
            <a:spLocks noChangeArrowheads="1"/>
          </p:cNvSpPr>
          <p:nvPr/>
        </p:nvSpPr>
        <p:spPr bwMode="black">
          <a:xfrm>
            <a:off x="2055813" y="5411788"/>
            <a:ext cx="327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33808" name="Text Box 23"/>
          <p:cNvSpPr txBox="1">
            <a:spLocks noChangeArrowheads="1"/>
          </p:cNvSpPr>
          <p:nvPr/>
        </p:nvSpPr>
        <p:spPr bwMode="gray">
          <a:xfrm>
            <a:off x="2584450" y="2965450"/>
            <a:ext cx="4651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sz="2400"/>
              <a:t>Незаменимый продукт питания</a:t>
            </a:r>
            <a:endParaRPr lang="en-US" sz="2400" b="1">
              <a:cs typeface="Arial" charset="0"/>
            </a:endParaRPr>
          </a:p>
        </p:txBody>
      </p:sp>
      <p:sp>
        <p:nvSpPr>
          <p:cNvPr id="33809" name="Text Box 24"/>
          <p:cNvSpPr txBox="1">
            <a:spLocks noChangeArrowheads="1"/>
          </p:cNvSpPr>
          <p:nvPr/>
        </p:nvSpPr>
        <p:spPr bwMode="gray">
          <a:xfrm>
            <a:off x="2584450" y="3805238"/>
            <a:ext cx="436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sz="2400"/>
              <a:t>Кладовой витаминов</a:t>
            </a:r>
            <a:endParaRPr lang="en-US" sz="2400" b="1">
              <a:cs typeface="Arial" charset="0"/>
            </a:endParaRPr>
          </a:p>
        </p:txBody>
      </p:sp>
      <p:sp>
        <p:nvSpPr>
          <p:cNvPr id="33810" name="Text Box 25"/>
          <p:cNvSpPr txBox="1">
            <a:spLocks noChangeArrowheads="1"/>
          </p:cNvSpPr>
          <p:nvPr/>
        </p:nvSpPr>
        <p:spPr bwMode="gray">
          <a:xfrm>
            <a:off x="2584450" y="4643438"/>
            <a:ext cx="436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sz="2400"/>
              <a:t>Важнейший поставщик солей</a:t>
            </a:r>
            <a:endParaRPr lang="en-US" sz="2400" b="1">
              <a:cs typeface="Arial" charset="0"/>
            </a:endParaRPr>
          </a:p>
        </p:txBody>
      </p:sp>
      <p:sp>
        <p:nvSpPr>
          <p:cNvPr id="33811" name="Text Box 26"/>
          <p:cNvSpPr txBox="1">
            <a:spLocks noChangeArrowheads="1"/>
          </p:cNvSpPr>
          <p:nvPr/>
        </p:nvSpPr>
        <p:spPr bwMode="gray">
          <a:xfrm>
            <a:off x="2584450" y="5483225"/>
            <a:ext cx="436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sz="2000"/>
              <a:t> Эфирных масел и фитонцидов</a:t>
            </a:r>
            <a:endParaRPr lang="en-US" sz="2000" b="1">
              <a:cs typeface="Arial" charset="0"/>
            </a:endParaRPr>
          </a:p>
        </p:txBody>
      </p:sp>
      <p:sp>
        <p:nvSpPr>
          <p:cNvPr id="33812" name="Rectangle 27"/>
          <p:cNvSpPr>
            <a:spLocks noChangeArrowheads="1"/>
          </p:cNvSpPr>
          <p:nvPr/>
        </p:nvSpPr>
        <p:spPr bwMode="black">
          <a:xfrm>
            <a:off x="1692275" y="1412875"/>
            <a:ext cx="6172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 </a:t>
            </a:r>
            <a:r>
              <a:rPr lang="ru-RU" u="sng">
                <a:hlinkClick r:id="rId6" tooltip="Даль, Владимир Иванович"/>
              </a:rPr>
              <a:t>В. И. Далю</a:t>
            </a:r>
            <a:r>
              <a:rPr lang="ru-RU"/>
              <a:t>, овощи — это «огородина, съедомая ботва и коренья: луки, капуста</a:t>
            </a:r>
            <a:r>
              <a:rPr lang="ru-RU" b="1"/>
              <a:t>, морковь</a:t>
            </a:r>
            <a:r>
              <a:rPr lang="ru-RU"/>
              <a:t>, репа, свёкла с ботвой и пр., также плоды огородные, как огурцы, арбузы, а встарь, и плоды древесные, садовые, также варёные и обсахаренные: пряные и составные овощи</a:t>
            </a:r>
            <a:r>
              <a:rPr lang="en-US" b="1">
                <a:cs typeface="Arial" charset="0"/>
              </a:rPr>
              <a:t>.</a:t>
            </a:r>
          </a:p>
        </p:txBody>
      </p:sp>
      <p:pic>
        <p:nvPicPr>
          <p:cNvPr id="33813" name="Picture 2" descr="томат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4221163"/>
            <a:ext cx="183515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4" name="Picture 3" descr="картофель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15238" y="1773238"/>
            <a:ext cx="1528762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Самостоятельная работа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177925" y="1628775"/>
            <a:ext cx="79660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/>
              <a:t>Пользуясь текстом учебника  </a:t>
            </a:r>
            <a:r>
              <a:rPr lang="en-US" b="1">
                <a:cs typeface="Arial" charset="0"/>
              </a:rPr>
              <a:t>§</a:t>
            </a:r>
            <a:r>
              <a:rPr lang="ru-RU" b="1">
                <a:cs typeface="Arial" charset="0"/>
              </a:rPr>
              <a:t> 26, а также основываясь на личном </a:t>
            </a:r>
          </a:p>
          <a:p>
            <a:pPr>
              <a:defRPr/>
            </a:pPr>
            <a:r>
              <a:rPr lang="ru-RU" b="1">
                <a:cs typeface="Arial" charset="0"/>
              </a:rPr>
              <a:t>опыте заполните таблицу «Использование растений семейства </a:t>
            </a:r>
          </a:p>
          <a:p>
            <a:pPr>
              <a:defRPr/>
            </a:pPr>
            <a:r>
              <a:rPr lang="ru-RU" b="1">
                <a:cs typeface="Arial" charset="0"/>
              </a:rPr>
              <a:t>Пасленовые в жизни и хозяйственной деятельности человека».</a:t>
            </a:r>
            <a:endParaRPr lang="en-US" b="1">
              <a:cs typeface="Arial" charset="0"/>
            </a:endParaRPr>
          </a:p>
        </p:txBody>
      </p:sp>
      <p:graphicFrame>
        <p:nvGraphicFramePr>
          <p:cNvPr id="34856" name="Group 40"/>
          <p:cNvGraphicFramePr>
            <a:graphicFrameLocks noGrp="1"/>
          </p:cNvGraphicFramePr>
          <p:nvPr/>
        </p:nvGraphicFramePr>
        <p:xfrm>
          <a:off x="1619250" y="2997200"/>
          <a:ext cx="7056438" cy="3643313"/>
        </p:xfrm>
        <a:graphic>
          <a:graphicData uri="http://schemas.openxmlformats.org/drawingml/2006/table">
            <a:tbl>
              <a:tblPr/>
              <a:tblGrid>
                <a:gridCol w="1765300"/>
                <a:gridCol w="1331913"/>
                <a:gridCol w="2016125"/>
                <a:gridCol w="19431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Пищевые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Лекарственные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Декоративные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Картофель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Петуния обыкновенная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Перец горький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Томат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Табак курительный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Белена черная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Баклажан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Дурман обыкновенный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532313"/>
            <a:ext cx="349250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body" sz="half" idx="1"/>
          </p:nvPr>
        </p:nvSpPr>
        <p:spPr bwMode="black">
          <a:xfrm>
            <a:off x="1042988" y="1484313"/>
            <a:ext cx="7489825" cy="4197350"/>
          </a:xfrm>
        </p:spPr>
        <p:txBody>
          <a:bodyPr/>
          <a:lstStyle/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</a:rPr>
              <a:t> </a:t>
            </a:r>
            <a:endParaRPr lang="ru-RU" sz="1200" smtClean="0"/>
          </a:p>
          <a:p>
            <a:pPr marL="533400" indent="-533400" algn="ctr" eaLnBrk="1" hangingPunct="1">
              <a:lnSpc>
                <a:spcPct val="80000"/>
              </a:lnSpc>
              <a:buSzPct val="90000"/>
              <a:buFontTx/>
              <a:buNone/>
            </a:pPr>
            <a:r>
              <a:rPr lang="ru-RU" sz="1800" b="1" smtClean="0"/>
              <a:t>Выберите признаки характерные для растений семейства пасленовых: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ru-RU" sz="180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1</a:t>
            </a:r>
            <a:r>
              <a:rPr lang="ru-RU" sz="1600" b="1" smtClean="0"/>
              <a:t>. Венчик цветка раздельнолепестный, состоит из 5 лепестков.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2. Венчик цветка сростнолепестный, состоит из 5 лепестков.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3. Чашечка цветка состоит из 4 свободных чашелистиков.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4. Цветок имеет 1 пестик и 5 тычинок.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5. Цветок имеет 1 пестик и 10 тычинок.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6. Плод - семянка.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7. Чашечка цветка раздельнолепестная, состоит из 5 чашелистиков.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8. Плод – ягода или коробочка.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9. Соцветие завиток.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10. Мочковатая корневая система.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11. Стержневая корневая система.</a:t>
            </a:r>
          </a:p>
          <a:p>
            <a:pPr marL="533400" indent="-533400" eaLnBrk="1" hangingPunct="1">
              <a:lnSpc>
                <a:spcPct val="80000"/>
              </a:lnSpc>
              <a:buSzPct val="90000"/>
              <a:buFontTx/>
              <a:buAutoNum type="arabicPeriod"/>
            </a:pPr>
            <a:endParaRPr lang="en-US" sz="1200" b="1" smtClean="0"/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endParaRPr lang="en-US" sz="1800" b="1" smtClean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908175" y="5516563"/>
            <a:ext cx="6324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>
              <a:cs typeface="Arial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555875" y="549275"/>
            <a:ext cx="339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/>
              <a:t>Закрепление: 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311275" y="5681663"/>
            <a:ext cx="170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/>
              <a:t>2, 4, 7, 8, 9, 11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>Критерии оценки:</a:t>
            </a:r>
            <a:br>
              <a:rPr lang="ru-RU" smtClean="0">
                <a:solidFill>
                  <a:schemeClr val="tx1"/>
                </a:solidFill>
              </a:rPr>
            </a:b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b="1" smtClean="0">
                <a:solidFill>
                  <a:schemeClr val="accent1"/>
                </a:solidFill>
              </a:rPr>
              <a:t>6 </a:t>
            </a:r>
            <a:r>
              <a:rPr lang="ru-RU" b="1" smtClean="0">
                <a:solidFill>
                  <a:srgbClr val="990000"/>
                </a:solidFill>
              </a:rPr>
              <a:t>правильных ответов –</a:t>
            </a:r>
            <a:r>
              <a:rPr lang="ru-RU" b="1" smtClean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ru-RU" b="1" smtClean="0">
                <a:solidFill>
                  <a:schemeClr val="accent1"/>
                </a:solidFill>
              </a:rPr>
              <a:t>5 </a:t>
            </a:r>
            <a:r>
              <a:rPr lang="ru-RU" b="1" smtClean="0">
                <a:solidFill>
                  <a:srgbClr val="990000"/>
                </a:solidFill>
              </a:rPr>
              <a:t>правильных ответов – </a:t>
            </a:r>
          </a:p>
          <a:p>
            <a:pPr eaLnBrk="1" hangingPunct="1">
              <a:spcBef>
                <a:spcPct val="50000"/>
              </a:spcBef>
            </a:pPr>
            <a:r>
              <a:rPr lang="ru-RU" b="1" smtClean="0">
                <a:solidFill>
                  <a:schemeClr val="accent1"/>
                </a:solidFill>
              </a:rPr>
              <a:t>4 </a:t>
            </a:r>
            <a:r>
              <a:rPr lang="ru-RU" b="1" smtClean="0">
                <a:solidFill>
                  <a:srgbClr val="990000"/>
                </a:solidFill>
              </a:rPr>
              <a:t>правильных ответа – </a:t>
            </a:r>
          </a:p>
          <a:p>
            <a:pPr eaLnBrk="1" hangingPunct="1">
              <a:spcBef>
                <a:spcPct val="50000"/>
              </a:spcBef>
            </a:pPr>
            <a:r>
              <a:rPr lang="ru-RU" b="1" smtClean="0">
                <a:solidFill>
                  <a:schemeClr val="accent1"/>
                </a:solidFill>
              </a:rPr>
              <a:t> 3 и меньше </a:t>
            </a:r>
            <a:r>
              <a:rPr lang="ru-RU" b="1" smtClean="0">
                <a:solidFill>
                  <a:srgbClr val="990000"/>
                </a:solidFill>
              </a:rPr>
              <a:t>прав. ответов -</a:t>
            </a:r>
            <a:r>
              <a:rPr lang="ru-RU" b="1" smtClean="0">
                <a:solidFill>
                  <a:schemeClr val="accent1"/>
                </a:solidFill>
              </a:rPr>
              <a:t> 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Picture 5" descr="cif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5463" y="1557338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if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2205038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if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96188" y="2852738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if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56550" y="3500438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51500" y="4532313"/>
            <a:ext cx="349250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smtClean="0"/>
              <a:t>Рефлексия:</a:t>
            </a:r>
            <a:endParaRPr lang="en-US" sz="3600" smtClean="0"/>
          </a:p>
        </p:txBody>
      </p:sp>
      <p:grpSp>
        <p:nvGrpSpPr>
          <p:cNvPr id="39938" name="Group 3"/>
          <p:cNvGrpSpPr>
            <a:grpSpLocks/>
          </p:cNvGrpSpPr>
          <p:nvPr/>
        </p:nvGrpSpPr>
        <p:grpSpPr bwMode="auto">
          <a:xfrm>
            <a:off x="2268538" y="5876925"/>
            <a:ext cx="5688012" cy="398463"/>
            <a:chOff x="336" y="1735"/>
            <a:chExt cx="4806" cy="294"/>
          </a:xfrm>
        </p:grpSpPr>
        <p:sp>
          <p:nvSpPr>
            <p:cNvPr id="31748" name="AutoShape 4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folHlink"/>
            </a:solidFill>
            <a:ln w="12700">
              <a:noFill/>
              <a:round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49" name="AutoShape 5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50" name="AutoShape 6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001" name="AutoShape 7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9939" name="Group 8"/>
          <p:cNvGrpSpPr>
            <a:grpSpLocks/>
          </p:cNvGrpSpPr>
          <p:nvPr/>
        </p:nvGrpSpPr>
        <p:grpSpPr bwMode="auto">
          <a:xfrm>
            <a:off x="1908175" y="5229225"/>
            <a:ext cx="6391275" cy="504825"/>
            <a:chOff x="336" y="1735"/>
            <a:chExt cx="4806" cy="294"/>
          </a:xfrm>
        </p:grpSpPr>
        <p:sp>
          <p:nvSpPr>
            <p:cNvPr id="31753" name="AutoShape 9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54" name="AutoShape 10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55" name="AutoShape 11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93" name="AutoShape 12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9940" name="Group 13"/>
          <p:cNvGrpSpPr>
            <a:grpSpLocks/>
          </p:cNvGrpSpPr>
          <p:nvPr/>
        </p:nvGrpSpPr>
        <p:grpSpPr bwMode="auto">
          <a:xfrm>
            <a:off x="1403350" y="4652963"/>
            <a:ext cx="7239000" cy="398462"/>
            <a:chOff x="336" y="1735"/>
            <a:chExt cx="4806" cy="294"/>
          </a:xfrm>
        </p:grpSpPr>
        <p:sp>
          <p:nvSpPr>
            <p:cNvPr id="31758" name="AutoShape 14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59" name="AutoShape 15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60" name="AutoShape 16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85" name="AutoShape 17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9941" name="Group 18"/>
          <p:cNvGrpSpPr>
            <a:grpSpLocks/>
          </p:cNvGrpSpPr>
          <p:nvPr/>
        </p:nvGrpSpPr>
        <p:grpSpPr bwMode="auto">
          <a:xfrm>
            <a:off x="1042988" y="4076700"/>
            <a:ext cx="7848600" cy="438150"/>
            <a:chOff x="336" y="1735"/>
            <a:chExt cx="4806" cy="294"/>
          </a:xfrm>
        </p:grpSpPr>
        <p:sp>
          <p:nvSpPr>
            <p:cNvPr id="31763" name="AutoShape 19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635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64" name="AutoShape 20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65" name="AutoShape 21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77" name="AutoShape 22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942" name="AutoShape 23"/>
          <p:cNvSpPr>
            <a:spLocks noChangeArrowheads="1"/>
          </p:cNvSpPr>
          <p:nvPr/>
        </p:nvSpPr>
        <p:spPr bwMode="gray">
          <a:xfrm>
            <a:off x="5364163" y="5445125"/>
            <a:ext cx="2057400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4C5464"/>
              </a:gs>
              <a:gs pos="50000">
                <a:srgbClr val="FFFFFF"/>
              </a:gs>
              <a:gs pos="100000">
                <a:srgbClr val="4C5464"/>
              </a:gs>
            </a:gsLst>
            <a:lin ang="0" scaled="1"/>
          </a:gradFill>
          <a:ln w="9525">
            <a:solidFill>
              <a:srgbClr val="6F7A91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3" name="AutoShape 24"/>
          <p:cNvSpPr>
            <a:spLocks noChangeArrowheads="1"/>
          </p:cNvSpPr>
          <p:nvPr/>
        </p:nvSpPr>
        <p:spPr bwMode="gray">
          <a:xfrm>
            <a:off x="5364163" y="4797425"/>
            <a:ext cx="2057400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5A6376"/>
              </a:gs>
              <a:gs pos="50000">
                <a:srgbClr val="FFFFFF"/>
              </a:gs>
              <a:gs pos="100000">
                <a:srgbClr val="5A6376"/>
              </a:gs>
            </a:gsLst>
            <a:lin ang="0" scaled="1"/>
          </a:gradFill>
          <a:ln w="9525">
            <a:solidFill>
              <a:srgbClr val="6F7A91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4" name="AutoShape 25"/>
          <p:cNvSpPr>
            <a:spLocks noChangeArrowheads="1"/>
          </p:cNvSpPr>
          <p:nvPr/>
        </p:nvSpPr>
        <p:spPr bwMode="gray">
          <a:xfrm>
            <a:off x="5364163" y="4149725"/>
            <a:ext cx="2057400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6B768B"/>
              </a:gs>
              <a:gs pos="50000">
                <a:srgbClr val="FFFFFF"/>
              </a:gs>
              <a:gs pos="100000">
                <a:srgbClr val="6B768B"/>
              </a:gs>
            </a:gsLst>
            <a:lin ang="0" scaled="1"/>
          </a:gradFill>
          <a:ln w="9525">
            <a:solidFill>
              <a:srgbClr val="6F7A91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5" name="AutoShape 26"/>
          <p:cNvSpPr>
            <a:spLocks noChangeArrowheads="1"/>
          </p:cNvSpPr>
          <p:nvPr/>
        </p:nvSpPr>
        <p:spPr bwMode="gray">
          <a:xfrm>
            <a:off x="5364163" y="3429000"/>
            <a:ext cx="2057400" cy="1143000"/>
          </a:xfrm>
          <a:prstGeom prst="can">
            <a:avLst>
              <a:gd name="adj" fmla="val 43847"/>
            </a:avLst>
          </a:prstGeom>
          <a:gradFill rotWithShape="1">
            <a:gsLst>
              <a:gs pos="0">
                <a:srgbClr val="7F899D"/>
              </a:gs>
              <a:gs pos="50000">
                <a:srgbClr val="FFFFFF"/>
              </a:gs>
              <a:gs pos="100000">
                <a:srgbClr val="7F899D"/>
              </a:gs>
            </a:gsLst>
            <a:lin ang="0" scaled="1"/>
          </a:gradFill>
          <a:ln w="9525">
            <a:solidFill>
              <a:srgbClr val="6F7A91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black">
          <a:xfrm>
            <a:off x="7380288" y="4149725"/>
            <a:ext cx="15065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2000" b="1">
                <a:solidFill>
                  <a:srgbClr val="FFFFFF"/>
                </a:solidFill>
                <a:cs typeface="Arial" charset="0"/>
              </a:rPr>
              <a:t>100% </a:t>
            </a:r>
            <a:endParaRPr lang="en-US" sz="2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black">
          <a:xfrm>
            <a:off x="1258888" y="4149725"/>
            <a:ext cx="3960812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>
              <a:cs typeface="Arial" charset="0"/>
            </a:endParaRP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black">
          <a:xfrm>
            <a:off x="7451725" y="4724400"/>
            <a:ext cx="1363663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rgbClr val="FFFFFF"/>
                </a:solidFill>
                <a:cs typeface="Arial" charset="0"/>
              </a:rPr>
              <a:t>100%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black">
          <a:xfrm>
            <a:off x="1619250" y="4724400"/>
            <a:ext cx="36734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342900" indent="-342900" algn="just">
              <a:defRPr/>
            </a:pPr>
            <a:r>
              <a:rPr lang="ru-RU" b="1">
                <a:solidFill>
                  <a:schemeClr val="bg1"/>
                </a:solidFill>
              </a:rPr>
              <a:t>Достигли ли вы цель урока?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black">
          <a:xfrm>
            <a:off x="7308850" y="5300663"/>
            <a:ext cx="1193800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100%</a:t>
            </a: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black">
          <a:xfrm>
            <a:off x="1979613" y="5300663"/>
            <a:ext cx="3313112" cy="434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 узнали отличительные признаки пасленовых?</a:t>
            </a:r>
            <a:endParaRPr lang="en-US" sz="16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black">
          <a:xfrm>
            <a:off x="6948488" y="5949950"/>
            <a:ext cx="1533525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100%</a:t>
            </a: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black">
          <a:xfrm>
            <a:off x="2411413" y="5949950"/>
            <a:ext cx="2808287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Вам урок понравился?</a:t>
            </a:r>
            <a:endParaRPr lang="en-US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gray">
          <a:xfrm>
            <a:off x="5508625" y="6021388"/>
            <a:ext cx="1651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cs typeface="Arial" charset="0"/>
              </a:rPr>
              <a:t>10 человека </a:t>
            </a:r>
            <a:endParaRPr lang="en-US" sz="1600" b="1">
              <a:cs typeface="Arial" charset="0"/>
            </a:endParaRPr>
          </a:p>
        </p:txBody>
      </p:sp>
      <p:sp>
        <p:nvSpPr>
          <p:cNvPr id="39955" name="Text Box 18"/>
          <p:cNvSpPr txBox="1">
            <a:spLocks noChangeArrowheads="1"/>
          </p:cNvSpPr>
          <p:nvPr/>
        </p:nvSpPr>
        <p:spPr bwMode="gray">
          <a:xfrm>
            <a:off x="5580063" y="5373688"/>
            <a:ext cx="1651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cs typeface="Arial" charset="0"/>
              </a:rPr>
              <a:t>10 человек </a:t>
            </a:r>
            <a:endParaRPr lang="en-US" sz="1600" b="1">
              <a:cs typeface="Arial" charset="0"/>
            </a:endParaRPr>
          </a:p>
        </p:txBody>
      </p:sp>
      <p:sp>
        <p:nvSpPr>
          <p:cNvPr id="39956" name="Text Box 18"/>
          <p:cNvSpPr txBox="1">
            <a:spLocks noChangeArrowheads="1"/>
          </p:cNvSpPr>
          <p:nvPr/>
        </p:nvSpPr>
        <p:spPr bwMode="gray">
          <a:xfrm>
            <a:off x="5580063" y="4076700"/>
            <a:ext cx="1651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cs typeface="Arial" charset="0"/>
              </a:rPr>
              <a:t>10 человек </a:t>
            </a:r>
            <a:endParaRPr lang="en-US" sz="1600" b="1">
              <a:cs typeface="Arial" charset="0"/>
            </a:endParaRPr>
          </a:p>
        </p:txBody>
      </p:sp>
      <p:sp>
        <p:nvSpPr>
          <p:cNvPr id="39957" name="Text Box 18"/>
          <p:cNvSpPr txBox="1">
            <a:spLocks noChangeArrowheads="1"/>
          </p:cNvSpPr>
          <p:nvPr/>
        </p:nvSpPr>
        <p:spPr bwMode="gray">
          <a:xfrm>
            <a:off x="5651500" y="4724400"/>
            <a:ext cx="1651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cs typeface="Arial" charset="0"/>
              </a:rPr>
              <a:t>10 человек </a:t>
            </a:r>
            <a:endParaRPr lang="en-US" sz="1600" b="1">
              <a:cs typeface="Arial" charset="0"/>
            </a:endParaRPr>
          </a:p>
        </p:txBody>
      </p:sp>
      <p:grpSp>
        <p:nvGrpSpPr>
          <p:cNvPr id="39958" name="Group 39"/>
          <p:cNvGrpSpPr>
            <a:grpSpLocks/>
          </p:cNvGrpSpPr>
          <p:nvPr/>
        </p:nvGrpSpPr>
        <p:grpSpPr bwMode="auto">
          <a:xfrm>
            <a:off x="5795963" y="2636838"/>
            <a:ext cx="1162050" cy="1231900"/>
            <a:chOff x="192" y="1917"/>
            <a:chExt cx="1042" cy="1102"/>
          </a:xfrm>
        </p:grpSpPr>
        <p:grpSp>
          <p:nvGrpSpPr>
            <p:cNvPr id="39963" name="Group 4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39965" name="Picture 41" descr="light_shadow"/>
              <p:cNvPicPr>
                <a:picLocks noChangeAspect="1" noChangeArrowheads="1"/>
              </p:cNvPicPr>
              <p:nvPr/>
            </p:nvPicPr>
            <p:blipFill>
              <a:blip r:embed="rId3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66" name="Picture 42" descr="circuler_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87" name="Oval 4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E4DF1B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E4DF1B">
                      <a:alpha val="55000"/>
                    </a:srgbClr>
                  </a:gs>
                  <a:gs pos="100000">
                    <a:srgbClr val="E4DF1B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39964" name="Picture 44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89" name="Rectangle 45"/>
          <p:cNvSpPr>
            <a:spLocks noChangeArrowheads="1"/>
          </p:cNvSpPr>
          <p:nvPr/>
        </p:nvSpPr>
        <p:spPr bwMode="gray">
          <a:xfrm>
            <a:off x="5795963" y="2852738"/>
            <a:ext cx="120173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Количество</a:t>
            </a:r>
          </a:p>
          <a:p>
            <a:pPr algn="ctr">
              <a:defRPr/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 положительных</a:t>
            </a:r>
          </a:p>
          <a:p>
            <a:pPr algn="ctr">
              <a:defRPr/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 ответов.</a:t>
            </a:r>
            <a:endParaRPr lang="ru-RU" sz="1200" b="1" dirty="0">
              <a:cs typeface="Arial" charset="0"/>
            </a:endParaRPr>
          </a:p>
        </p:txBody>
      </p:sp>
      <p:sp>
        <p:nvSpPr>
          <p:cNvPr id="39960" name="Rectangle 46"/>
          <p:cNvSpPr>
            <a:spLocks noChangeArrowheads="1"/>
          </p:cNvSpPr>
          <p:nvPr/>
        </p:nvSpPr>
        <p:spPr bwMode="auto">
          <a:xfrm>
            <a:off x="2066925" y="5622925"/>
            <a:ext cx="6010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3366"/>
                </a:solidFill>
                <a:cs typeface="Arial" charset="0"/>
              </a:rPr>
              <a:t> </a:t>
            </a:r>
            <a:endParaRPr lang="en-US" sz="2000" b="1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44098" name="Rectangle 66"/>
          <p:cNvSpPr>
            <a:spLocks noChangeArrowheads="1"/>
          </p:cNvSpPr>
          <p:nvPr/>
        </p:nvSpPr>
        <p:spPr bwMode="auto">
          <a:xfrm>
            <a:off x="1258888" y="4149725"/>
            <a:ext cx="409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Прочитайте цель  и задачи урока .</a:t>
            </a:r>
          </a:p>
        </p:txBody>
      </p:sp>
      <p:pic>
        <p:nvPicPr>
          <p:cNvPr id="44101" name="Picture 69" descr="{6D0091F9-C2B6-4D55-A706-D6B592A1386A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1557338"/>
            <a:ext cx="3995737" cy="230346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reeform 2"/>
          <p:cNvSpPr>
            <a:spLocks/>
          </p:cNvSpPr>
          <p:nvPr/>
        </p:nvSpPr>
        <p:spPr bwMode="gray">
          <a:xfrm>
            <a:off x="533400" y="2994025"/>
            <a:ext cx="8077200" cy="1828800"/>
          </a:xfrm>
          <a:custGeom>
            <a:avLst/>
            <a:gdLst>
              <a:gd name="T0" fmla="*/ 0 w 5424"/>
              <a:gd name="T1" fmla="*/ 2147483647 h 1488"/>
              <a:gd name="T2" fmla="*/ 0 w 5424"/>
              <a:gd name="T3" fmla="*/ 2147483647 h 1488"/>
              <a:gd name="T4" fmla="*/ 2147483647 w 5424"/>
              <a:gd name="T5" fmla="*/ 2147483647 h 1488"/>
              <a:gd name="T6" fmla="*/ 2147483647 w 5424"/>
              <a:gd name="T7" fmla="*/ 1522603934 h 1488"/>
              <a:gd name="T8" fmla="*/ 2147483647 w 5424"/>
              <a:gd name="T9" fmla="*/ 1522603934 h 1488"/>
              <a:gd name="T10" fmla="*/ 2147483647 w 5424"/>
              <a:gd name="T11" fmla="*/ 797554720 h 1488"/>
              <a:gd name="T12" fmla="*/ 2147483647 w 5424"/>
              <a:gd name="T13" fmla="*/ 797554720 h 1488"/>
              <a:gd name="T14" fmla="*/ 2147483647 w 5424"/>
              <a:gd name="T15" fmla="*/ 72505524 h 1488"/>
              <a:gd name="T16" fmla="*/ 2147483647 w 5424"/>
              <a:gd name="T17" fmla="*/ 72505524 h 1488"/>
              <a:gd name="T18" fmla="*/ 2147483647 w 5424"/>
              <a:gd name="T19" fmla="*/ 0 h 1488"/>
              <a:gd name="T20" fmla="*/ 2147483647 w 5424"/>
              <a:gd name="T21" fmla="*/ 0 h 1488"/>
              <a:gd name="T22" fmla="*/ 2147483647 w 5424"/>
              <a:gd name="T23" fmla="*/ 725049214 h 1488"/>
              <a:gd name="T24" fmla="*/ 2147483647 w 5424"/>
              <a:gd name="T25" fmla="*/ 725049214 h 1488"/>
              <a:gd name="T26" fmla="*/ 2147483647 w 5424"/>
              <a:gd name="T27" fmla="*/ 1450099658 h 1488"/>
              <a:gd name="T28" fmla="*/ 2147483647 w 5424"/>
              <a:gd name="T29" fmla="*/ 1450099658 h 1488"/>
              <a:gd name="T30" fmla="*/ 2147483647 w 5424"/>
              <a:gd name="T31" fmla="*/ 2147483647 h 1488"/>
              <a:gd name="T32" fmla="*/ 0 w 5424"/>
              <a:gd name="T33" fmla="*/ 2147483647 h 14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24"/>
              <a:gd name="T52" fmla="*/ 0 h 1488"/>
              <a:gd name="T53" fmla="*/ 5424 w 5424"/>
              <a:gd name="T54" fmla="*/ 1488 h 14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flatTx/>
          </a:bodyPr>
          <a:lstStyle/>
          <a:p>
            <a:r>
              <a:rPr lang="ru-RU"/>
              <a:t>                                                                  </a:t>
            </a:r>
          </a:p>
          <a:p>
            <a:r>
              <a:rPr lang="ru-RU"/>
              <a:t>                                                                   По желанию</a:t>
            </a:r>
          </a:p>
        </p:txBody>
      </p:sp>
      <p:grpSp>
        <p:nvGrpSpPr>
          <p:cNvPr id="41986" name="Group 3"/>
          <p:cNvGrpSpPr>
            <a:grpSpLocks/>
          </p:cNvGrpSpPr>
          <p:nvPr/>
        </p:nvGrpSpPr>
        <p:grpSpPr bwMode="auto">
          <a:xfrm>
            <a:off x="2514600" y="4352925"/>
            <a:ext cx="1946275" cy="338138"/>
            <a:chOff x="406" y="980"/>
            <a:chExt cx="2330" cy="294"/>
          </a:xfrm>
        </p:grpSpPr>
        <p:sp>
          <p:nvSpPr>
            <p:cNvPr id="22532" name="AutoShape 4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6667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6667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3" name="AutoShape 5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4" name="AutoShape 6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1987" name="Group 7"/>
          <p:cNvGrpSpPr>
            <a:grpSpLocks/>
          </p:cNvGrpSpPr>
          <p:nvPr/>
        </p:nvGrpSpPr>
        <p:grpSpPr bwMode="auto">
          <a:xfrm>
            <a:off x="4648200" y="3759200"/>
            <a:ext cx="1946275" cy="338138"/>
            <a:chOff x="406" y="980"/>
            <a:chExt cx="2330" cy="294"/>
          </a:xfrm>
        </p:grpSpPr>
        <p:sp>
          <p:nvSpPr>
            <p:cNvPr id="22536" name="AutoShape 8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6667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6667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7" name="AutoShape 9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8" name="AutoShape 10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1988" name="Group 11"/>
          <p:cNvGrpSpPr>
            <a:grpSpLocks/>
          </p:cNvGrpSpPr>
          <p:nvPr/>
        </p:nvGrpSpPr>
        <p:grpSpPr bwMode="auto">
          <a:xfrm>
            <a:off x="6781800" y="3173413"/>
            <a:ext cx="2349500" cy="471487"/>
            <a:chOff x="406" y="980"/>
            <a:chExt cx="2318" cy="294"/>
          </a:xfrm>
        </p:grpSpPr>
        <p:sp>
          <p:nvSpPr>
            <p:cNvPr id="22540" name="AutoShape 12"/>
            <p:cNvSpPr>
              <a:spLocks noChangeArrowheads="1"/>
            </p:cNvSpPr>
            <p:nvPr/>
          </p:nvSpPr>
          <p:spPr bwMode="gray">
            <a:xfrm>
              <a:off x="406" y="980"/>
              <a:ext cx="2154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6667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6667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1" name="AutoShape 13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2" name="AutoShape 14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1989" name="Group 25"/>
          <p:cNvGrpSpPr>
            <a:grpSpLocks/>
          </p:cNvGrpSpPr>
          <p:nvPr/>
        </p:nvGrpSpPr>
        <p:grpSpPr bwMode="auto">
          <a:xfrm>
            <a:off x="0" y="4868863"/>
            <a:ext cx="2327275" cy="390525"/>
            <a:chOff x="406" y="980"/>
            <a:chExt cx="2330" cy="294"/>
          </a:xfrm>
        </p:grpSpPr>
        <p:sp>
          <p:nvSpPr>
            <p:cNvPr id="22554" name="AutoShape 26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6667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6667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5" name="AutoShape 27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6" name="AutoShape 28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990" name="Text Box 18"/>
          <p:cNvSpPr txBox="1">
            <a:spLocks noChangeArrowheads="1"/>
          </p:cNvSpPr>
          <p:nvPr/>
        </p:nvSpPr>
        <p:spPr bwMode="gray">
          <a:xfrm>
            <a:off x="0" y="4941888"/>
            <a:ext cx="22685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rgbClr val="FFFFFF"/>
                </a:solidFill>
                <a:cs typeface="Arial" charset="0"/>
              </a:rPr>
              <a:t>Для всего класса</a:t>
            </a:r>
            <a:endParaRPr lang="en-US" sz="12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991" name="Text Box 18"/>
          <p:cNvSpPr txBox="1">
            <a:spLocks noChangeArrowheads="1"/>
          </p:cNvSpPr>
          <p:nvPr/>
        </p:nvSpPr>
        <p:spPr bwMode="gray">
          <a:xfrm>
            <a:off x="2778125" y="4354513"/>
            <a:ext cx="15065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rgbClr val="FFFFFF"/>
                </a:solidFill>
                <a:cs typeface="Arial" charset="0"/>
              </a:rPr>
              <a:t>Дополнительное  </a:t>
            </a:r>
            <a:endParaRPr lang="en-US" sz="12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992" name="Text Box 18"/>
          <p:cNvSpPr txBox="1">
            <a:spLocks noChangeArrowheads="1"/>
          </p:cNvSpPr>
          <p:nvPr/>
        </p:nvSpPr>
        <p:spPr bwMode="gray">
          <a:xfrm>
            <a:off x="4922838" y="3763963"/>
            <a:ext cx="1417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  <a:cs typeface="Arial" charset="0"/>
              </a:rPr>
              <a:t>Творческое</a:t>
            </a:r>
            <a:endParaRPr lang="en-US" sz="16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993" name="Text Box 18"/>
          <p:cNvSpPr txBox="1">
            <a:spLocks noChangeArrowheads="1"/>
          </p:cNvSpPr>
          <p:nvPr/>
        </p:nvSpPr>
        <p:spPr bwMode="gray">
          <a:xfrm>
            <a:off x="6875463" y="3182938"/>
            <a:ext cx="17287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  <a:cs typeface="Arial" charset="0"/>
              </a:rPr>
              <a:t>Творческое </a:t>
            </a:r>
            <a:endParaRPr lang="en-US" sz="1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561" name="Text Box 9"/>
          <p:cNvSpPr txBox="1">
            <a:spLocks noChangeArrowheads="1"/>
          </p:cNvSpPr>
          <p:nvPr/>
        </p:nvSpPr>
        <p:spPr bwMode="gray">
          <a:xfrm>
            <a:off x="4800600" y="5127625"/>
            <a:ext cx="38862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dirty="0">
                <a:cs typeface="Arial" charset="0"/>
              </a:rPr>
              <a:t> </a:t>
            </a:r>
            <a:endParaRPr lang="en-US" dirty="0">
              <a:cs typeface="Arial" charset="0"/>
            </a:endParaRPr>
          </a:p>
        </p:txBody>
      </p:sp>
      <p:sp>
        <p:nvSpPr>
          <p:cNvPr id="41995" name="Rectangle 34"/>
          <p:cNvSpPr>
            <a:spLocks noChangeArrowheads="1"/>
          </p:cNvSpPr>
          <p:nvPr/>
        </p:nvSpPr>
        <p:spPr bwMode="gray">
          <a:xfrm>
            <a:off x="395288" y="5445125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cs typeface="Arial" charset="0"/>
              </a:rPr>
              <a:t> </a:t>
            </a:r>
            <a:endParaRPr lang="en-US" sz="1400">
              <a:cs typeface="Arial" charset="0"/>
            </a:endParaRPr>
          </a:p>
        </p:txBody>
      </p:sp>
      <p:sp>
        <p:nvSpPr>
          <p:cNvPr id="41996" name="Rectangle 35"/>
          <p:cNvSpPr>
            <a:spLocks noChangeArrowheads="1"/>
          </p:cNvSpPr>
          <p:nvPr/>
        </p:nvSpPr>
        <p:spPr bwMode="gray">
          <a:xfrm>
            <a:off x="2614613" y="4838700"/>
            <a:ext cx="1905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Подумайте,  почему большинство лекарственных растений являются также ядовитыми?</a:t>
            </a:r>
            <a:endParaRPr lang="en-US" sz="1200">
              <a:cs typeface="Arial" charset="0"/>
            </a:endParaRPr>
          </a:p>
        </p:txBody>
      </p:sp>
      <p:sp>
        <p:nvSpPr>
          <p:cNvPr id="41997" name="Rectangle 36"/>
          <p:cNvSpPr>
            <a:spLocks noChangeArrowheads="1"/>
          </p:cNvSpPr>
          <p:nvPr/>
        </p:nvSpPr>
        <p:spPr bwMode="gray">
          <a:xfrm>
            <a:off x="4681538" y="4229100"/>
            <a:ext cx="19050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Составьте карту на которой, отметьте центры происхождения растений семейства пасленовых.</a:t>
            </a:r>
            <a:endParaRPr lang="en-US" sz="1200"/>
          </a:p>
          <a:p>
            <a:pPr algn="ctr"/>
            <a:r>
              <a:rPr lang="ru-RU" sz="1400"/>
              <a:t>.</a:t>
            </a:r>
            <a:endParaRPr lang="en-US" sz="1400"/>
          </a:p>
        </p:txBody>
      </p:sp>
      <p:sp>
        <p:nvSpPr>
          <p:cNvPr id="41998" name="Rectangle 37"/>
          <p:cNvSpPr>
            <a:spLocks noChangeArrowheads="1"/>
          </p:cNvSpPr>
          <p:nvPr/>
        </p:nvSpPr>
        <p:spPr bwMode="gray">
          <a:xfrm>
            <a:off x="6804025" y="3860800"/>
            <a:ext cx="1905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Почему мороженный картофель сладкий?</a:t>
            </a:r>
          </a:p>
          <a:p>
            <a:r>
              <a:rPr lang="ru-RU" sz="1200"/>
              <a:t>Проведите опыт определения крахмала в сыром и мороженном картофеле.</a:t>
            </a:r>
            <a:endParaRPr lang="en-US" sz="1200">
              <a:cs typeface="Arial" charset="0"/>
            </a:endParaRPr>
          </a:p>
        </p:txBody>
      </p:sp>
      <p:sp>
        <p:nvSpPr>
          <p:cNvPr id="41999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Домашнее задание: </a:t>
            </a:r>
            <a:endParaRPr lang="en-US" sz="3200" smtClean="0"/>
          </a:p>
        </p:txBody>
      </p:sp>
      <p:sp>
        <p:nvSpPr>
          <p:cNvPr id="48179" name="Rectangle 51"/>
          <p:cNvSpPr>
            <a:spLocks noChangeArrowheads="1"/>
          </p:cNvSpPr>
          <p:nvPr/>
        </p:nvSpPr>
        <p:spPr bwMode="auto">
          <a:xfrm>
            <a:off x="1331913" y="4365625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/>
              <a:t>§</a:t>
            </a:r>
            <a:r>
              <a:rPr lang="ru-RU" b="1"/>
              <a:t> 26</a:t>
            </a:r>
          </a:p>
        </p:txBody>
      </p:sp>
      <p:sp>
        <p:nvSpPr>
          <p:cNvPr id="48180" name="Text Box 52"/>
          <p:cNvSpPr txBox="1">
            <a:spLocks noChangeArrowheads="1"/>
          </p:cNvSpPr>
          <p:nvPr/>
        </p:nvSpPr>
        <p:spPr bwMode="auto">
          <a:xfrm>
            <a:off x="1042988" y="5734050"/>
            <a:ext cx="19494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/>
              <a:t>Читать, знать основные</a:t>
            </a:r>
          </a:p>
          <a:p>
            <a:pPr>
              <a:defRPr/>
            </a:pPr>
            <a:r>
              <a:rPr lang="ru-RU" sz="1200"/>
              <a:t>термины, устно ответить</a:t>
            </a:r>
          </a:p>
          <a:p>
            <a:pPr>
              <a:defRPr/>
            </a:pPr>
            <a:r>
              <a:rPr lang="ru-RU" sz="1200"/>
              <a:t>на вопросы</a:t>
            </a:r>
            <a:r>
              <a:rPr lang="ru-RU" sz="1000"/>
              <a:t>.</a:t>
            </a:r>
          </a:p>
        </p:txBody>
      </p:sp>
      <p:sp>
        <p:nvSpPr>
          <p:cNvPr id="48181" name="Text Box 53"/>
          <p:cNvSpPr txBox="1">
            <a:spLocks noChangeArrowheads="1"/>
          </p:cNvSpPr>
          <p:nvPr/>
        </p:nvSpPr>
        <p:spPr bwMode="auto">
          <a:xfrm>
            <a:off x="2843213" y="3789363"/>
            <a:ext cx="163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/>
              <a:t>По желанию</a:t>
            </a:r>
          </a:p>
        </p:txBody>
      </p:sp>
      <p:sp>
        <p:nvSpPr>
          <p:cNvPr id="48185" name="Text Box 57"/>
          <p:cNvSpPr txBox="1">
            <a:spLocks noChangeArrowheads="1"/>
          </p:cNvSpPr>
          <p:nvPr/>
        </p:nvSpPr>
        <p:spPr bwMode="auto">
          <a:xfrm>
            <a:off x="6711950" y="2419350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/>
              <a:t>Для интересующихся</a:t>
            </a:r>
          </a:p>
          <a:p>
            <a:pPr>
              <a:defRPr/>
            </a:pPr>
            <a:r>
              <a:rPr lang="ru-RU" sz="1400" b="1"/>
              <a:t>Биологией</a:t>
            </a:r>
            <a:r>
              <a:rPr lang="ru-RU" sz="1400"/>
              <a:t> </a:t>
            </a:r>
          </a:p>
        </p:txBody>
      </p:sp>
      <p:pic>
        <p:nvPicPr>
          <p:cNvPr id="48186" name="Picture 58" descr="{2A55FE4D-0000-4FF1-9764-117E069AA187}"/>
          <p:cNvPicPr>
            <a:picLocks noChangeAspect="1" noChangeArrowheads="1"/>
          </p:cNvPicPr>
          <p:nvPr/>
        </p:nvPicPr>
        <p:blipFill>
          <a:blip r:embed="rId3"/>
          <a:srcRect r="53236"/>
          <a:stretch>
            <a:fillRect/>
          </a:stretch>
        </p:blipFill>
        <p:spPr bwMode="auto">
          <a:xfrm>
            <a:off x="1331913" y="1628775"/>
            <a:ext cx="1382712" cy="19780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2005" name="Picture 3" descr="картофе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4138" y="4941888"/>
            <a:ext cx="143986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962400"/>
            <a:ext cx="4191000" cy="762000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endParaRPr lang="en-US" smtClean="0"/>
          </a:p>
        </p:txBody>
      </p:sp>
      <p:sp>
        <p:nvSpPr>
          <p:cNvPr id="44034" name="WordArt 6"/>
          <p:cNvSpPr>
            <a:spLocks noChangeArrowheads="1" noChangeShapeType="1" noTextEdit="1"/>
          </p:cNvSpPr>
          <p:nvPr/>
        </p:nvSpPr>
        <p:spPr bwMode="auto">
          <a:xfrm rot="-237759">
            <a:off x="2987675" y="2405063"/>
            <a:ext cx="5857875" cy="2263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Спасибо за урок!</a:t>
            </a:r>
          </a:p>
        </p:txBody>
      </p:sp>
      <p:pic>
        <p:nvPicPr>
          <p:cNvPr id="44035" name="Picture 2" descr="баклаж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4418013"/>
            <a:ext cx="169227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smtClean="0"/>
              <a:t>ТЕМА:  Семейство пасленовые.</a:t>
            </a:r>
            <a:endParaRPr lang="en-US" sz="2000" smtClean="0"/>
          </a:p>
        </p:txBody>
      </p:sp>
      <p:sp>
        <p:nvSpPr>
          <p:cNvPr id="20482" name="AutoShape 3"/>
          <p:cNvSpPr>
            <a:spLocks noChangeArrowheads="1"/>
          </p:cNvSpPr>
          <p:nvPr/>
        </p:nvSpPr>
        <p:spPr bwMode="black">
          <a:xfrm rot="5400000">
            <a:off x="3657600" y="3429000"/>
            <a:ext cx="1752600" cy="685800"/>
          </a:xfrm>
          <a:prstGeom prst="triangle">
            <a:avLst>
              <a:gd name="adj" fmla="val 50000"/>
            </a:avLst>
          </a:prstGeom>
          <a:solidFill>
            <a:schemeClr val="tx2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698500" y="2060575"/>
            <a:ext cx="3416300" cy="1244600"/>
            <a:chOff x="720" y="1392"/>
            <a:chExt cx="4058" cy="480"/>
          </a:xfrm>
        </p:grpSpPr>
        <p:sp>
          <p:nvSpPr>
            <p:cNvPr id="67589" name="AutoShape 5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400"/>
                <a:t>        </a:t>
              </a:r>
              <a:r>
                <a:rPr lang="ru-RU" sz="1400" b="1"/>
                <a:t> </a:t>
              </a:r>
              <a:r>
                <a:rPr lang="ru-RU" sz="1400" b="1">
                  <a:solidFill>
                    <a:schemeClr val="bg1"/>
                  </a:solidFill>
                </a:rPr>
                <a:t>Оргмомент.  </a:t>
              </a:r>
            </a:p>
            <a:p>
              <a:pPr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           Здравствуйте, я  рада  </a:t>
              </a:r>
            </a:p>
            <a:p>
              <a:pPr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           приветствовать Вас на </a:t>
              </a:r>
            </a:p>
            <a:p>
              <a:pPr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          уроке</a:t>
              </a:r>
              <a:endParaRPr lang="ru-RU" sz="1400">
                <a:solidFill>
                  <a:schemeClr val="bg1"/>
                </a:solidFill>
              </a:endParaRPr>
            </a:p>
          </p:txBody>
        </p:sp>
        <p:grpSp>
          <p:nvGrpSpPr>
            <p:cNvPr id="20503" name="Group 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7591" name="AutoShape 7"/>
              <p:cNvSpPr>
                <a:spLocks noChangeArrowheads="1"/>
              </p:cNvSpPr>
              <p:nvPr/>
            </p:nvSpPr>
            <p:spPr bwMode="ltGray">
              <a:xfrm>
                <a:off x="742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592" name="AutoShape 8"/>
              <p:cNvSpPr>
                <a:spLocks noChangeArrowheads="1"/>
              </p:cNvSpPr>
              <p:nvPr/>
            </p:nvSpPr>
            <p:spPr bwMode="ltGray">
              <a:xfrm>
                <a:off x="742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20484" name="Group 9"/>
          <p:cNvGrpSpPr>
            <a:grpSpLocks/>
          </p:cNvGrpSpPr>
          <p:nvPr/>
        </p:nvGrpSpPr>
        <p:grpSpPr bwMode="auto">
          <a:xfrm>
            <a:off x="698500" y="3405188"/>
            <a:ext cx="3416300" cy="688975"/>
            <a:chOff x="720" y="1392"/>
            <a:chExt cx="4058" cy="480"/>
          </a:xfrm>
        </p:grpSpPr>
        <p:sp>
          <p:nvSpPr>
            <p:cNvPr id="67594" name="AutoShape 10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499" name="Group 1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7596" name="AutoShape 12"/>
              <p:cNvSpPr>
                <a:spLocks noChangeArrowheads="1"/>
              </p:cNvSpPr>
              <p:nvPr/>
            </p:nvSpPr>
            <p:spPr bwMode="ltGray">
              <a:xfrm>
                <a:off x="742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597" name="AutoShape 13"/>
              <p:cNvSpPr>
                <a:spLocks noChangeArrowheads="1"/>
              </p:cNvSpPr>
              <p:nvPr/>
            </p:nvSpPr>
            <p:spPr bwMode="ltGray">
              <a:xfrm>
                <a:off x="742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549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20485" name="Group 14"/>
          <p:cNvGrpSpPr>
            <a:grpSpLocks/>
          </p:cNvGrpSpPr>
          <p:nvPr/>
        </p:nvGrpSpPr>
        <p:grpSpPr bwMode="auto">
          <a:xfrm>
            <a:off x="698500" y="4186238"/>
            <a:ext cx="3416300" cy="1403350"/>
            <a:chOff x="720" y="1392"/>
            <a:chExt cx="4058" cy="480"/>
          </a:xfrm>
        </p:grpSpPr>
        <p:sp>
          <p:nvSpPr>
            <p:cNvPr id="67599" name="AutoShape 15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495" name="Group 1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7601" name="AutoShape 17"/>
              <p:cNvSpPr>
                <a:spLocks noChangeArrowheads="1"/>
              </p:cNvSpPr>
              <p:nvPr/>
            </p:nvSpPr>
            <p:spPr bwMode="ltGray">
              <a:xfrm>
                <a:off x="742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02" name="AutoShape 18"/>
              <p:cNvSpPr>
                <a:spLocks noChangeArrowheads="1"/>
              </p:cNvSpPr>
              <p:nvPr/>
            </p:nvSpPr>
            <p:spPr bwMode="ltGray">
              <a:xfrm>
                <a:off x="742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486" name="Text Box 21"/>
          <p:cNvSpPr txBox="1">
            <a:spLocks noChangeArrowheads="1"/>
          </p:cNvSpPr>
          <p:nvPr/>
        </p:nvSpPr>
        <p:spPr bwMode="black">
          <a:xfrm>
            <a:off x="996950" y="4292600"/>
            <a:ext cx="32766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100" b="1">
                <a:solidFill>
                  <a:schemeClr val="bg1"/>
                </a:solidFill>
              </a:rPr>
              <a:t>У вас на столах лежат термометры я вас попрошу любым цветом который вам нравится закрасить первое деление, за тем в течение урока закрасьте еще 2 деления и в конце урока 1, а что это значит я  расскажу вам в конце урока.</a:t>
            </a:r>
          </a:p>
          <a:p>
            <a:pPr algn="ctr">
              <a:spcBef>
                <a:spcPct val="50000"/>
              </a:spcBef>
            </a:pPr>
            <a:r>
              <a:rPr lang="ru-RU" sz="1600">
                <a:solidFill>
                  <a:schemeClr val="bg1"/>
                </a:solidFill>
              </a:rPr>
              <a:t>.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67606" name="AutoShape 22"/>
          <p:cNvSpPr>
            <a:spLocks noChangeArrowheads="1"/>
          </p:cNvSpPr>
          <p:nvPr/>
        </p:nvSpPr>
        <p:spPr bwMode="gray">
          <a:xfrm>
            <a:off x="5022850" y="1916113"/>
            <a:ext cx="3941763" cy="4392612"/>
          </a:xfrm>
          <a:prstGeom prst="flowChartAlternateProcess">
            <a:avLst/>
          </a:prstGeom>
          <a:gradFill rotWithShape="1">
            <a:gsLst>
              <a:gs pos="0">
                <a:srgbClr val="FFFFFF">
                  <a:gamma/>
                  <a:shade val="89020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9020"/>
                  <a:invGamma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81320" dir="3080412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488" name="Rectangle 23"/>
          <p:cNvSpPr>
            <a:spLocks noChangeArrowheads="1"/>
          </p:cNvSpPr>
          <p:nvPr/>
        </p:nvSpPr>
        <p:spPr bwMode="black">
          <a:xfrm>
            <a:off x="5076825" y="2060575"/>
            <a:ext cx="3859213" cy="4295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400" b="1"/>
              <a:t> </a:t>
            </a:r>
            <a:r>
              <a:rPr lang="ru-RU" sz="2400" b="1" u="sng">
                <a:solidFill>
                  <a:srgbClr val="A50021"/>
                </a:solidFill>
              </a:rPr>
              <a:t>Цель:</a:t>
            </a:r>
            <a:endParaRPr lang="en-US" sz="1400" b="1">
              <a:solidFill>
                <a:srgbClr val="FF9900"/>
              </a:solidFill>
            </a:endParaRPr>
          </a:p>
          <a:p>
            <a:pPr algn="ctr" eaLnBrk="0" hangingPunct="0">
              <a:lnSpc>
                <a:spcPct val="110000"/>
              </a:lnSpc>
            </a:pPr>
            <a:r>
              <a:rPr lang="ru-RU" sz="1400"/>
              <a:t>Формирование представления о многообразии цветковых растений.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1400" b="1">
                <a:solidFill>
                  <a:srgbClr val="000000"/>
                </a:solidFill>
              </a:rPr>
              <a:t>.</a:t>
            </a:r>
            <a:endParaRPr lang="ru-RU" sz="1400" b="1">
              <a:solidFill>
                <a:srgbClr val="000000"/>
              </a:solidFill>
            </a:endParaRPr>
          </a:p>
          <a:p>
            <a:pPr algn="ctr" eaLnBrk="0" hangingPunct="0">
              <a:lnSpc>
                <a:spcPct val="110000"/>
              </a:lnSpc>
            </a:pPr>
            <a:r>
              <a:rPr lang="ru-RU" b="1" u="sng">
                <a:solidFill>
                  <a:srgbClr val="C00000"/>
                </a:solidFill>
              </a:rPr>
              <a:t>Задачи:</a:t>
            </a:r>
            <a:endParaRPr lang="en-US" b="1" u="sng">
              <a:solidFill>
                <a:srgbClr val="C00000"/>
              </a:solidFill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400" b="1">
                <a:solidFill>
                  <a:srgbClr val="000000"/>
                </a:solidFill>
              </a:rPr>
              <a:t>1</a:t>
            </a:r>
            <a:r>
              <a:rPr lang="en-US" sz="1400">
                <a:solidFill>
                  <a:srgbClr val="000000"/>
                </a:solidFill>
              </a:rPr>
              <a:t>. </a:t>
            </a:r>
            <a:r>
              <a:rPr lang="ru-RU" sz="1400"/>
              <a:t>Изучить отличительные признаки растений семейства пасленовых</a:t>
            </a:r>
            <a:r>
              <a:rPr lang="ru-RU" sz="1400">
                <a:solidFill>
                  <a:srgbClr val="000000"/>
                </a:solidFill>
              </a:rPr>
              <a:t>;</a:t>
            </a:r>
            <a:endParaRPr lang="en-US" sz="1400">
              <a:solidFill>
                <a:srgbClr val="000000"/>
              </a:solidFill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400" b="1">
                <a:solidFill>
                  <a:srgbClr val="000000"/>
                </a:solidFill>
              </a:rPr>
              <a:t>2. </a:t>
            </a:r>
            <a:r>
              <a:rPr lang="ru-RU" sz="1400"/>
              <a:t>Развивать умения самостоятельно работать с учебником, атласом-определителем и натуральными объектами</a:t>
            </a:r>
            <a:r>
              <a:rPr lang="ru-RU" sz="1400">
                <a:cs typeface="Times New Roman" pitchFamily="18" charset="0"/>
              </a:rPr>
              <a:t>;</a:t>
            </a:r>
            <a:endParaRPr lang="en-US" sz="1400" b="1">
              <a:solidFill>
                <a:srgbClr val="000000"/>
              </a:solidFill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400" b="1">
                <a:solidFill>
                  <a:srgbClr val="000000"/>
                </a:solidFill>
              </a:rPr>
              <a:t>3. </a:t>
            </a:r>
            <a:r>
              <a:rPr lang="ru-RU" sz="1400">
                <a:cs typeface="Times New Roman" pitchFamily="18" charset="0"/>
              </a:rPr>
              <a:t>Развивать творческие способности учащихся;</a:t>
            </a:r>
          </a:p>
          <a:p>
            <a:pPr eaLnBrk="0" hangingPunct="0">
              <a:lnSpc>
                <a:spcPct val="110000"/>
              </a:lnSpc>
            </a:pPr>
            <a:r>
              <a:rPr lang="ru-RU" sz="1400" b="1">
                <a:solidFill>
                  <a:srgbClr val="000000"/>
                </a:solidFill>
                <a:cs typeface="Times New Roman" pitchFamily="18" charset="0"/>
              </a:rPr>
              <a:t>4. </a:t>
            </a:r>
            <a:r>
              <a:rPr lang="ru-RU" sz="1400"/>
              <a:t>Воспитывать положительные мотивы к учению</a:t>
            </a: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 и бережному отношению к окружающей среде.</a:t>
            </a:r>
            <a:endParaRPr lang="en-US" sz="1400">
              <a:solidFill>
                <a:srgbClr val="000000"/>
              </a:solidFill>
            </a:endParaRPr>
          </a:p>
          <a:p>
            <a:pPr algn="ctr" eaLnBrk="0" hangingPunct="0">
              <a:lnSpc>
                <a:spcPct val="110000"/>
              </a:lnSpc>
            </a:pPr>
            <a:endParaRPr lang="en-US" sz="1400" b="1">
              <a:solidFill>
                <a:srgbClr val="000000"/>
              </a:solidFill>
            </a:endParaRPr>
          </a:p>
        </p:txBody>
      </p:sp>
      <p:pic>
        <p:nvPicPr>
          <p:cNvPr id="20489" name="Picture 2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</a:blip>
          <a:srcRect l="42606" t="64474" r="19473"/>
          <a:stretch>
            <a:fillRect/>
          </a:stretch>
        </p:blipFill>
        <p:spPr bwMode="gray">
          <a:xfrm>
            <a:off x="685800" y="2671763"/>
            <a:ext cx="5381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25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</a:blip>
          <a:srcRect l="42606" t="64474" r="19473"/>
          <a:stretch>
            <a:fillRect/>
          </a:stretch>
        </p:blipFill>
        <p:spPr bwMode="gray">
          <a:xfrm>
            <a:off x="887413" y="3460750"/>
            <a:ext cx="5381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26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</a:blip>
          <a:srcRect l="42606" t="64474" r="19473"/>
          <a:stretch>
            <a:fillRect/>
          </a:stretch>
        </p:blipFill>
        <p:spPr bwMode="gray">
          <a:xfrm>
            <a:off x="685800" y="4251325"/>
            <a:ext cx="53816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Rectangle 27"/>
          <p:cNvSpPr>
            <a:spLocks noChangeArrowheads="1"/>
          </p:cNvSpPr>
          <p:nvPr/>
        </p:nvSpPr>
        <p:spPr bwMode="black">
          <a:xfrm>
            <a:off x="1258888" y="5229225"/>
            <a:ext cx="2449512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1400" b="1"/>
              <a:t> </a:t>
            </a:r>
            <a:endParaRPr lang="kk-KZ" sz="1400"/>
          </a:p>
          <a:p>
            <a:endParaRPr lang="ru-RU" sz="1000"/>
          </a:p>
        </p:txBody>
      </p:sp>
      <p:sp>
        <p:nvSpPr>
          <p:cNvPr id="20493" name="Прямоугольник 29"/>
          <p:cNvSpPr>
            <a:spLocks noChangeArrowheads="1"/>
          </p:cNvSpPr>
          <p:nvPr/>
        </p:nvSpPr>
        <p:spPr bwMode="auto">
          <a:xfrm>
            <a:off x="1042988" y="3429000"/>
            <a:ext cx="2881312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</a:rPr>
              <a:t>        </a:t>
            </a:r>
            <a:r>
              <a:rPr lang="ru-RU" sz="1200">
                <a:solidFill>
                  <a:schemeClr val="bg1"/>
                </a:solidFill>
              </a:rPr>
              <a:t>Протягивая Вам свои ладошки, я               приглашаю  Вас к совместной работе </a:t>
            </a:r>
          </a:p>
          <a:p>
            <a:pPr algn="ctr">
              <a:spcBef>
                <a:spcPct val="50000"/>
              </a:spcBef>
            </a:pPr>
            <a:endParaRPr lang="en-US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5373688"/>
            <a:ext cx="1979612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Проверка домашнего задания</a:t>
            </a:r>
          </a:p>
        </p:txBody>
      </p:sp>
      <p:sp>
        <p:nvSpPr>
          <p:cNvPr id="21507" name="TextBox 8"/>
          <p:cNvSpPr txBox="1">
            <a:spLocks noChangeArrowheads="1"/>
          </p:cNvSpPr>
          <p:nvPr/>
        </p:nvSpPr>
        <p:spPr bwMode="auto">
          <a:xfrm>
            <a:off x="1187450" y="1628775"/>
            <a:ext cx="795655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/>
              <a:t>Подчеркните растения семейства розоцветных:</a:t>
            </a:r>
          </a:p>
          <a:p>
            <a:pPr marL="342900" indent="-342900"/>
            <a:r>
              <a:rPr lang="ru-RU"/>
              <a:t>Паслен черный, земляника лесная, роза коричная, ярутка полевая, </a:t>
            </a:r>
          </a:p>
          <a:p>
            <a:pPr marL="342900" indent="-342900"/>
            <a:r>
              <a:rPr lang="ru-RU"/>
              <a:t>клевер луговой, яблоня лесная, шиповник коричный, гравилат речной, </a:t>
            </a:r>
          </a:p>
          <a:p>
            <a:pPr marL="342900" indent="-342900"/>
            <a:r>
              <a:rPr lang="ru-RU"/>
              <a:t>Горошек мышиный, рябина обыкновенная.</a:t>
            </a:r>
          </a:p>
          <a:p>
            <a:pPr marL="342900" indent="-342900"/>
            <a:r>
              <a:rPr lang="ru-RU"/>
              <a:t>2</a:t>
            </a:r>
            <a:r>
              <a:rPr lang="ru-RU" b="1"/>
              <a:t>. Опишите землянику лесную по следующему плану:</a:t>
            </a:r>
          </a:p>
          <a:p>
            <a:pPr marL="342900" indent="-342900">
              <a:buFont typeface="Arial" charset="0"/>
              <a:buChar char="•"/>
            </a:pPr>
            <a:r>
              <a:rPr lang="ru-RU"/>
              <a:t>Жизненная форма _______________________________</a:t>
            </a:r>
          </a:p>
          <a:p>
            <a:pPr marL="342900" indent="-342900">
              <a:buFont typeface="Arial" charset="0"/>
              <a:buChar char="•"/>
            </a:pPr>
            <a:r>
              <a:rPr lang="ru-RU"/>
              <a:t>Корень _________________________________________</a:t>
            </a:r>
          </a:p>
          <a:p>
            <a:pPr marL="342900" indent="-342900">
              <a:buFont typeface="Arial" charset="0"/>
              <a:buChar char="•"/>
            </a:pPr>
            <a:r>
              <a:rPr lang="ru-RU"/>
              <a:t>Стебель ________________________________________</a:t>
            </a:r>
          </a:p>
          <a:p>
            <a:pPr marL="342900" indent="-342900">
              <a:buFont typeface="Arial" charset="0"/>
              <a:buChar char="•"/>
            </a:pPr>
            <a:r>
              <a:rPr lang="ru-RU"/>
              <a:t>Лист ___________________________________________</a:t>
            </a:r>
          </a:p>
          <a:p>
            <a:pPr marL="342900" indent="-342900">
              <a:buFont typeface="Arial" charset="0"/>
              <a:buChar char="•"/>
            </a:pPr>
            <a:r>
              <a:rPr lang="ru-RU"/>
              <a:t>Цветок _________________________________________</a:t>
            </a:r>
          </a:p>
          <a:p>
            <a:pPr marL="342900" indent="-342900">
              <a:buFont typeface="Arial" charset="0"/>
              <a:buChar char="•"/>
            </a:pPr>
            <a:r>
              <a:rPr lang="ru-RU"/>
              <a:t>Плод __________________________________________</a:t>
            </a:r>
          </a:p>
          <a:p>
            <a:pPr marL="342900" indent="-342900">
              <a:buFont typeface="Arial" charset="0"/>
              <a:buChar char="•"/>
            </a:pPr>
            <a:r>
              <a:rPr lang="ru-RU"/>
              <a:t>Формула и диаграмма цветка ______________________</a:t>
            </a:r>
          </a:p>
          <a:p>
            <a:pPr marL="342900" indent="-342900">
              <a:buFont typeface="Arial" charset="0"/>
              <a:buChar char="•"/>
            </a:pPr>
            <a:r>
              <a:rPr lang="ru-RU"/>
              <a:t>Отдел _________________________________________</a:t>
            </a:r>
          </a:p>
          <a:p>
            <a:pPr marL="342900" indent="-342900">
              <a:buFont typeface="Arial" charset="0"/>
              <a:buChar char="•"/>
            </a:pPr>
            <a:r>
              <a:rPr lang="ru-RU"/>
              <a:t>Класс __________________________________________</a:t>
            </a:r>
          </a:p>
          <a:p>
            <a:pPr marL="342900" indent="-342900">
              <a:buFont typeface="Arial" charset="0"/>
              <a:buChar char="•"/>
            </a:pPr>
            <a:r>
              <a:rPr lang="ru-RU"/>
              <a:t>Семейство ______________________________________</a:t>
            </a:r>
          </a:p>
          <a:p>
            <a:pPr marL="342900" indent="-342900">
              <a:buFont typeface="Arial" charset="0"/>
              <a:buChar char="•"/>
            </a:pPr>
            <a:r>
              <a:rPr lang="ru-RU"/>
              <a:t>Род ____________________________________________</a:t>
            </a:r>
          </a:p>
          <a:p>
            <a:pPr marL="342900" indent="-342900">
              <a:buFont typeface="Arial" charset="0"/>
              <a:buChar char="•"/>
            </a:pPr>
            <a:r>
              <a:rPr lang="ru-RU"/>
              <a:t>Вид ____________________________________________</a:t>
            </a:r>
          </a:p>
          <a:p>
            <a:pPr marL="342900" indent="-342900">
              <a:buFont typeface="Arial" charset="0"/>
              <a:buChar char="•"/>
            </a:pPr>
            <a:r>
              <a:rPr lang="ru-RU"/>
              <a:t>Место обитания __________________________________</a:t>
            </a:r>
          </a:p>
        </p:txBody>
      </p:sp>
      <p:pic>
        <p:nvPicPr>
          <p:cNvPr id="21508" name="Picture 4" descr="f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0" y="2708275"/>
            <a:ext cx="1498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3313" y="4357688"/>
            <a:ext cx="2960687" cy="250031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Проверка домашнего задания</a:t>
            </a: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type="tbl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365625"/>
            <a:ext cx="2078037" cy="2263775"/>
          </a:xfr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1628775"/>
            <a:ext cx="1974850" cy="214788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8" name="семейства двудольных растений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3347864" y="4509120"/>
            <a:ext cx="2711785" cy="20341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1403350" y="1557338"/>
            <a:ext cx="540067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3. Опишите строение цветка шиповника. Почему это растение относят  к семейству розоцветных?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1908175" y="3789363"/>
            <a:ext cx="60023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4.  Чем отличаются плоды малины, рябины и яблони?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красный-пере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4033838"/>
            <a:ext cx="1763712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7127875" cy="762000"/>
          </a:xfrm>
        </p:spPr>
        <p:txBody>
          <a:bodyPr/>
          <a:lstStyle/>
          <a:p>
            <a:pPr algn="ctr" eaLnBrk="1" hangingPunct="1"/>
            <a:r>
              <a:rPr lang="ru-RU" sz="3200" smtClean="0">
                <a:latin typeface="Times New Roman" pitchFamily="18" charset="0"/>
              </a:rPr>
              <a:t>       Общая характеристика семейства</a:t>
            </a:r>
            <a:endParaRPr lang="en-US" sz="3200" smtClean="0"/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gray">
          <a:xfrm>
            <a:off x="2760663" y="2352675"/>
            <a:ext cx="3743325" cy="3743325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gray">
          <a:xfrm>
            <a:off x="3254375" y="2832100"/>
            <a:ext cx="2749550" cy="2746375"/>
          </a:xfrm>
          <a:prstGeom prst="ellipse">
            <a:avLst/>
          </a:prstGeom>
          <a:gradFill rotWithShape="1">
            <a:gsLst>
              <a:gs pos="0">
                <a:srgbClr val="A1A1A1"/>
              </a:gs>
              <a:gs pos="50000">
                <a:srgbClr val="FFFFFF"/>
              </a:gs>
              <a:gs pos="100000">
                <a:srgbClr val="A1A1A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gray">
          <a:xfrm>
            <a:off x="3730625" y="3857625"/>
            <a:ext cx="18542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Пасленовые </a:t>
            </a:r>
            <a:endParaRPr lang="en-US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black">
          <a:xfrm>
            <a:off x="250825" y="1844675"/>
            <a:ext cx="2633663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>
                <a:cs typeface="Arial" charset="0"/>
              </a:rPr>
              <a:t> </a:t>
            </a:r>
            <a:endParaRPr lang="en-US" sz="1400">
              <a:cs typeface="Arial" charset="0"/>
            </a:endParaRP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black">
          <a:xfrm>
            <a:off x="6780213" y="3357563"/>
            <a:ext cx="236378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 </a:t>
            </a:r>
          </a:p>
        </p:txBody>
      </p:sp>
      <p:grpSp>
        <p:nvGrpSpPr>
          <p:cNvPr id="23560" name="Group 9"/>
          <p:cNvGrpSpPr>
            <a:grpSpLocks/>
          </p:cNvGrpSpPr>
          <p:nvPr/>
        </p:nvGrpSpPr>
        <p:grpSpPr bwMode="auto">
          <a:xfrm>
            <a:off x="3797300" y="1827213"/>
            <a:ext cx="1631950" cy="1612900"/>
            <a:chOff x="437" y="1700"/>
            <a:chExt cx="1110" cy="1096"/>
          </a:xfrm>
        </p:grpSpPr>
        <p:grpSp>
          <p:nvGrpSpPr>
            <p:cNvPr id="23593" name="Group 10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23597" name="Oval 11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rgbClr val="3333CC">
                  <a:alpha val="10196"/>
                </a:srgb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98" name="Oval 12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1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3594" name="Group 13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23595" name="Oval 14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1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96" name="Oval 15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3333CC">
                  <a:alpha val="10196"/>
                </a:srgb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3561" name="Group 16"/>
          <p:cNvGrpSpPr>
            <a:grpSpLocks/>
          </p:cNvGrpSpPr>
          <p:nvPr/>
        </p:nvGrpSpPr>
        <p:grpSpPr bwMode="auto">
          <a:xfrm>
            <a:off x="2387600" y="4230688"/>
            <a:ext cx="1631950" cy="1612900"/>
            <a:chOff x="437" y="1700"/>
            <a:chExt cx="1110" cy="1096"/>
          </a:xfrm>
        </p:grpSpPr>
        <p:grpSp>
          <p:nvGrpSpPr>
            <p:cNvPr id="23587" name="Group 17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23591" name="Oval 18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2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92" name="Oval 19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2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3588" name="Group 20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23589" name="Oval 21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2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90" name="Oval 22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2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3562" name="Group 23"/>
          <p:cNvGrpSpPr>
            <a:grpSpLocks/>
          </p:cNvGrpSpPr>
          <p:nvPr/>
        </p:nvGrpSpPr>
        <p:grpSpPr bwMode="auto">
          <a:xfrm>
            <a:off x="5118100" y="4230688"/>
            <a:ext cx="1631950" cy="1612900"/>
            <a:chOff x="437" y="1700"/>
            <a:chExt cx="1110" cy="1096"/>
          </a:xfrm>
        </p:grpSpPr>
        <p:grpSp>
          <p:nvGrpSpPr>
            <p:cNvPr id="23581" name="Group 24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23585" name="Oval 25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hlink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86" name="Oval 26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817E00">
                  <a:alpha val="10196"/>
                </a:srgb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3582" name="Group 27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23583" name="Oval 28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rgbClr val="817E00">
                  <a:alpha val="10196"/>
                </a:srgb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84" name="Oval 29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817E00">
                  <a:alpha val="10196"/>
                </a:srgb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3563" name="Group 30"/>
          <p:cNvGrpSpPr>
            <a:grpSpLocks/>
          </p:cNvGrpSpPr>
          <p:nvPr/>
        </p:nvGrpSpPr>
        <p:grpSpPr bwMode="auto">
          <a:xfrm>
            <a:off x="3132138" y="1052513"/>
            <a:ext cx="3095625" cy="2447925"/>
            <a:chOff x="708" y="2203"/>
            <a:chExt cx="751" cy="741"/>
          </a:xfrm>
        </p:grpSpPr>
        <p:sp>
          <p:nvSpPr>
            <p:cNvPr id="26655" name="Oval 31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3580" name="Picture 32" descr="cir_lighteffect0"/>
            <p:cNvPicPr>
              <a:picLocks noChangeAspect="1" noChangeArrowheads="1"/>
            </p:cNvPicPr>
            <p:nvPr/>
          </p:nvPicPr>
          <p:blipFill>
            <a:blip r:embed="rId4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64" name="Rectangle 33"/>
          <p:cNvSpPr>
            <a:spLocks noChangeArrowheads="1"/>
          </p:cNvSpPr>
          <p:nvPr/>
        </p:nvSpPr>
        <p:spPr bwMode="gray">
          <a:xfrm>
            <a:off x="3900488" y="2311400"/>
            <a:ext cx="14509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8F8F8"/>
                </a:solidFill>
                <a:cs typeface="Arial" charset="0"/>
              </a:rPr>
              <a:t> </a:t>
            </a:r>
            <a:r>
              <a:rPr lang="ru-RU" sz="2000" b="1">
                <a:solidFill>
                  <a:srgbClr val="F8F8F8"/>
                </a:solidFill>
                <a:cs typeface="Arial" charset="0"/>
              </a:rPr>
              <a:t> </a:t>
            </a:r>
            <a:endParaRPr lang="en-US" sz="2000" b="1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23565" name="Group 34"/>
          <p:cNvGrpSpPr>
            <a:grpSpLocks/>
          </p:cNvGrpSpPr>
          <p:nvPr/>
        </p:nvGrpSpPr>
        <p:grpSpPr bwMode="auto">
          <a:xfrm>
            <a:off x="1187450" y="4292600"/>
            <a:ext cx="2738438" cy="2232025"/>
            <a:chOff x="708" y="2203"/>
            <a:chExt cx="751" cy="741"/>
          </a:xfrm>
        </p:grpSpPr>
        <p:sp>
          <p:nvSpPr>
            <p:cNvPr id="26659" name="Oval 35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3578" name="Picture 36" descr="cir_lighteffect0"/>
            <p:cNvPicPr>
              <a:picLocks noChangeAspect="1" noChangeArrowheads="1"/>
            </p:cNvPicPr>
            <p:nvPr/>
          </p:nvPicPr>
          <p:blipFill>
            <a:blip r:embed="rId4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66" name="Rectangle 37"/>
          <p:cNvSpPr>
            <a:spLocks noChangeArrowheads="1"/>
          </p:cNvSpPr>
          <p:nvPr/>
        </p:nvSpPr>
        <p:spPr bwMode="gray">
          <a:xfrm>
            <a:off x="2474913" y="4710113"/>
            <a:ext cx="14509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8F8F8"/>
                </a:solidFill>
                <a:cs typeface="Arial" charset="0"/>
              </a:rPr>
              <a:t> </a:t>
            </a:r>
            <a:r>
              <a:rPr lang="ru-RU" sz="2000" b="1">
                <a:solidFill>
                  <a:srgbClr val="F8F8F8"/>
                </a:solidFill>
                <a:cs typeface="Arial" charset="0"/>
              </a:rPr>
              <a:t> </a:t>
            </a:r>
            <a:endParaRPr lang="en-US" sz="2000" b="1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23567" name="Group 38"/>
          <p:cNvGrpSpPr>
            <a:grpSpLocks/>
          </p:cNvGrpSpPr>
          <p:nvPr/>
        </p:nvGrpSpPr>
        <p:grpSpPr bwMode="auto">
          <a:xfrm>
            <a:off x="5219700" y="4292600"/>
            <a:ext cx="1466850" cy="1447800"/>
            <a:chOff x="708" y="2203"/>
            <a:chExt cx="751" cy="741"/>
          </a:xfrm>
        </p:grpSpPr>
        <p:sp>
          <p:nvSpPr>
            <p:cNvPr id="23575" name="Oval 39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0099CC"/>
                </a:gs>
                <a:gs pos="100000">
                  <a:srgbClr val="003141"/>
                </a:gs>
              </a:gsLst>
              <a:lin ang="5400000" scaled="1"/>
            </a:gradFill>
            <a:ln w="38100" algn="ctr">
              <a:solidFill>
                <a:srgbClr val="F8F8F8">
                  <a:alpha val="79999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576" name="Picture 40" descr="cir_lighteffect0"/>
            <p:cNvPicPr>
              <a:picLocks noChangeAspect="1" noChangeArrowheads="1"/>
            </p:cNvPicPr>
            <p:nvPr/>
          </p:nvPicPr>
          <p:blipFill>
            <a:blip r:embed="rId4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68" name="Group 41"/>
          <p:cNvGrpSpPr>
            <a:grpSpLocks/>
          </p:cNvGrpSpPr>
          <p:nvPr/>
        </p:nvGrpSpPr>
        <p:grpSpPr bwMode="auto">
          <a:xfrm>
            <a:off x="4932363" y="4149725"/>
            <a:ext cx="2735262" cy="2374900"/>
            <a:chOff x="708" y="2203"/>
            <a:chExt cx="751" cy="741"/>
          </a:xfrm>
        </p:grpSpPr>
        <p:sp>
          <p:nvSpPr>
            <p:cNvPr id="26666" name="Oval 42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3574" name="Picture 43" descr="cir_lighteffect0"/>
            <p:cNvPicPr>
              <a:picLocks noChangeAspect="1" noChangeArrowheads="1"/>
            </p:cNvPicPr>
            <p:nvPr/>
          </p:nvPicPr>
          <p:blipFill>
            <a:blip r:embed="rId4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69" name="Rectangle 44"/>
          <p:cNvSpPr>
            <a:spLocks noChangeArrowheads="1"/>
          </p:cNvSpPr>
          <p:nvPr/>
        </p:nvSpPr>
        <p:spPr bwMode="gray">
          <a:xfrm>
            <a:off x="5203825" y="4721225"/>
            <a:ext cx="14509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8F8F8"/>
                </a:solidFill>
                <a:cs typeface="Arial" charset="0"/>
              </a:rPr>
              <a:t> </a:t>
            </a:r>
            <a:endParaRPr lang="en-US" sz="2000" b="1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23570" name="Прямоугольник 50"/>
          <p:cNvSpPr>
            <a:spLocks noChangeArrowheads="1"/>
          </p:cNvSpPr>
          <p:nvPr/>
        </p:nvSpPr>
        <p:spPr bwMode="auto">
          <a:xfrm>
            <a:off x="3203575" y="1916113"/>
            <a:ext cx="28622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Насчитывают от 2000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до 2500 видов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Растений</a:t>
            </a:r>
          </a:p>
          <a:p>
            <a:pPr algn="ctr"/>
            <a:r>
              <a:rPr lang="ru-RU">
                <a:solidFill>
                  <a:schemeClr val="bg1"/>
                </a:solidFill>
              </a:rPr>
              <a:t>90 родов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3571" name="Прямоугольник 51"/>
          <p:cNvSpPr>
            <a:spLocks noChangeArrowheads="1"/>
          </p:cNvSpPr>
          <p:nvPr/>
        </p:nvSpPr>
        <p:spPr bwMode="auto">
          <a:xfrm>
            <a:off x="1619250" y="5084763"/>
            <a:ext cx="2171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Это травянистые</a:t>
            </a:r>
          </a:p>
          <a:p>
            <a:r>
              <a:rPr lang="ru-RU" b="1">
                <a:solidFill>
                  <a:schemeClr val="bg1"/>
                </a:solidFill>
              </a:rPr>
              <a:t>растения </a:t>
            </a:r>
          </a:p>
        </p:txBody>
      </p:sp>
      <p:sp>
        <p:nvSpPr>
          <p:cNvPr id="23572" name="Прямоугольник 52"/>
          <p:cNvSpPr>
            <a:spLocks noChangeArrowheads="1"/>
          </p:cNvSpPr>
          <p:nvPr/>
        </p:nvSpPr>
        <p:spPr bwMode="auto">
          <a:xfrm>
            <a:off x="5087938" y="4797425"/>
            <a:ext cx="25066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Реже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кустарничковые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 растения,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небольшие деревья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лианы.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aubergin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9688" y="4076700"/>
            <a:ext cx="27543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body" sz="half" idx="1"/>
          </p:nvPr>
        </p:nvSpPr>
        <p:spPr bwMode="black">
          <a:xfrm>
            <a:off x="1331913" y="1700213"/>
            <a:ext cx="6521450" cy="3175000"/>
          </a:xfrm>
        </p:spPr>
        <p:txBody>
          <a:bodyPr/>
          <a:lstStyle/>
          <a:p>
            <a:pPr eaLnBrk="1" hangingPunct="1">
              <a:buSzPct val="90000"/>
              <a:buFontTx/>
              <a:buNone/>
            </a:pPr>
            <a:r>
              <a:rPr lang="ru-RU" sz="2800" b="1" smtClean="0"/>
              <a:t>    </a:t>
            </a:r>
            <a:r>
              <a:rPr lang="ru-RU" sz="2000" smtClean="0"/>
              <a:t>Прошла не одна сотня лет, прежде чем в Европе узнали о картофеле, томатах, перцах, баклажанах. Привезённые из дальних стран, как диковинные растения, они вначале выращивались на клумбах, в цветочных горшках, оранжереях. У каждого растения своя судьба, своя история. Но все они, постепенно завоёвывая мир, становились растениями-переселенцами, заняли одно из важнейших мест в жизни людей.</a:t>
            </a:r>
          </a:p>
          <a:p>
            <a:pPr eaLnBrk="1" hangingPunct="1">
              <a:buSzPct val="90000"/>
            </a:pPr>
            <a:endParaRPr lang="en-US" sz="2000" smtClean="0"/>
          </a:p>
          <a:p>
            <a:pPr eaLnBrk="1" hangingPunct="1"/>
            <a:endParaRPr lang="en-US" sz="1200" smtClean="0"/>
          </a:p>
          <a:p>
            <a:pPr lvl="1" eaLnBrk="1" hangingPunct="1">
              <a:buFontTx/>
              <a:buNone/>
            </a:pPr>
            <a:endParaRPr lang="en-US" sz="2400" smtClean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908175" y="5516563"/>
            <a:ext cx="6324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>
              <a:cs typeface="Arial" charset="0"/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cs typeface="Arial"/>
              </a:rPr>
              <a:t>История </a:t>
            </a: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cs typeface="Arial"/>
              </a:rPr>
              <a:t>возделывания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9966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Вставьте пропущенные слова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7650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440113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I </a:t>
            </a:r>
            <a:r>
              <a:rPr lang="ru-RU" smtClean="0"/>
              <a:t>вариант</a:t>
            </a:r>
          </a:p>
          <a:p>
            <a:pPr eaLnBrk="1" hangingPunct="1">
              <a:buFontTx/>
              <a:buNone/>
            </a:pPr>
            <a:r>
              <a:rPr lang="ru-RU" smtClean="0"/>
              <a:t>…. </a:t>
            </a:r>
            <a:r>
              <a:rPr lang="ru-RU" sz="1600" smtClean="0"/>
              <a:t>- родина картофеля.</a:t>
            </a:r>
          </a:p>
          <a:p>
            <a:pPr eaLnBrk="1" hangingPunct="1">
              <a:buFontTx/>
              <a:buNone/>
            </a:pPr>
            <a:r>
              <a:rPr lang="ru-RU" sz="1600" smtClean="0"/>
              <a:t>В  Европу картофель завезли</a:t>
            </a:r>
          </a:p>
          <a:p>
            <a:pPr eaLnBrk="1" hangingPunct="1">
              <a:buFontTx/>
              <a:buNone/>
            </a:pPr>
            <a:r>
              <a:rPr lang="ru-RU" sz="1600" smtClean="0"/>
              <a:t>испанцы в середине ….. века.</a:t>
            </a:r>
          </a:p>
          <a:p>
            <a:pPr eaLnBrk="1" hangingPunct="1">
              <a:buFontTx/>
              <a:buNone/>
            </a:pPr>
            <a:r>
              <a:rPr lang="ru-RU" sz="1600" smtClean="0"/>
              <a:t>в России картофель появился во </a:t>
            </a:r>
          </a:p>
          <a:p>
            <a:pPr eaLnBrk="1" hangingPunct="1">
              <a:buFontTx/>
              <a:buNone/>
            </a:pPr>
            <a:r>
              <a:rPr lang="ru-RU" sz="1600" smtClean="0"/>
              <a:t>Времена ………..  .</a:t>
            </a:r>
          </a:p>
          <a:p>
            <a:pPr eaLnBrk="1" hangingPunct="1">
              <a:buFontTx/>
              <a:buNone/>
            </a:pPr>
            <a:r>
              <a:rPr lang="ru-RU" sz="1600" smtClean="0"/>
              <a:t>Размножают картофель ……… </a:t>
            </a:r>
          </a:p>
          <a:p>
            <a:pPr eaLnBrk="1" hangingPunct="1">
              <a:buFontTx/>
              <a:buNone/>
            </a:pPr>
            <a:r>
              <a:rPr lang="ru-RU" sz="1600" smtClean="0"/>
              <a:t>Или его частями ……………….</a:t>
            </a:r>
          </a:p>
          <a:p>
            <a:pPr eaLnBrk="1" hangingPunct="1">
              <a:buFontTx/>
              <a:buNone/>
            </a:pPr>
            <a:endParaRPr lang="ru-RU" sz="1600" smtClean="0"/>
          </a:p>
          <a:p>
            <a:pPr eaLnBrk="1" hangingPunct="1">
              <a:buFontTx/>
              <a:buNone/>
            </a:pPr>
            <a:endParaRPr lang="ru-RU" sz="1600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27651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II</a:t>
            </a:r>
            <a:r>
              <a:rPr lang="ru-RU" smtClean="0"/>
              <a:t> вариант </a:t>
            </a:r>
          </a:p>
          <a:p>
            <a:pPr algn="ctr" eaLnBrk="1" hangingPunct="1">
              <a:buFontTx/>
              <a:buNone/>
            </a:pPr>
            <a:endParaRPr lang="ru-RU" sz="1600" smtClean="0"/>
          </a:p>
          <a:p>
            <a:pPr eaLnBrk="1" hangingPunct="1">
              <a:buFontTx/>
              <a:buNone/>
            </a:pPr>
            <a:r>
              <a:rPr lang="ru-RU" sz="1600" smtClean="0"/>
              <a:t>Слово табак происходит от </a:t>
            </a:r>
          </a:p>
          <a:p>
            <a:pPr eaLnBrk="1" hangingPunct="1">
              <a:buFontTx/>
              <a:buNone/>
            </a:pPr>
            <a:r>
              <a:rPr lang="ru-RU" sz="1600" smtClean="0"/>
              <a:t>названия острова …….</a:t>
            </a:r>
          </a:p>
          <a:p>
            <a:pPr eaLnBrk="1" hangingPunct="1">
              <a:buFontTx/>
              <a:buNone/>
            </a:pPr>
            <a:r>
              <a:rPr lang="ru-RU" sz="1600" smtClean="0"/>
              <a:t>В Европу табак был завезен из </a:t>
            </a:r>
          </a:p>
          <a:p>
            <a:pPr eaLnBrk="1" hangingPunct="1">
              <a:buFontTx/>
              <a:buNone/>
            </a:pPr>
            <a:r>
              <a:rPr lang="ru-RU" sz="1600" smtClean="0"/>
              <a:t>……… ………….. .</a:t>
            </a:r>
          </a:p>
          <a:p>
            <a:pPr eaLnBrk="1" hangingPunct="1">
              <a:buFontTx/>
              <a:buNone/>
            </a:pPr>
            <a:r>
              <a:rPr lang="ru-RU" sz="1600" smtClean="0"/>
              <a:t>В Европу табак попал в …… веке.</a:t>
            </a:r>
          </a:p>
          <a:p>
            <a:pPr eaLnBrk="1" hangingPunct="1">
              <a:buFontTx/>
              <a:buNone/>
            </a:pPr>
            <a:r>
              <a:rPr lang="ru-RU" sz="1600" smtClean="0"/>
              <a:t>Вещества табачного </a:t>
            </a:r>
          </a:p>
          <a:p>
            <a:pPr eaLnBrk="1" hangingPunct="1">
              <a:buFontTx/>
              <a:buNone/>
            </a:pPr>
            <a:r>
              <a:rPr lang="ru-RU" sz="1600" smtClean="0"/>
              <a:t>дыма………….. ………… ………….</a:t>
            </a:r>
          </a:p>
        </p:txBody>
      </p:sp>
      <p:pic>
        <p:nvPicPr>
          <p:cNvPr id="5" name="Picture 9" descr="Цветущий куст картофели"/>
          <p:cNvPicPr>
            <a:picLocks noChangeAspect="1" noChangeArrowheads="1"/>
          </p:cNvPicPr>
          <p:nvPr/>
        </p:nvPicPr>
        <p:blipFill>
          <a:blip r:embed="rId2" cstate="print"/>
          <a:srcRect r="16249"/>
          <a:stretch>
            <a:fillRect/>
          </a:stretch>
        </p:blipFill>
        <p:spPr bwMode="auto">
          <a:xfrm>
            <a:off x="2123728" y="4653136"/>
            <a:ext cx="1283543" cy="2005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653" name="Picture 14" descr="Таба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652963"/>
            <a:ext cx="2159000" cy="20161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body" sz="half" idx="1"/>
          </p:nvPr>
        </p:nvSpPr>
        <p:spPr bwMode="black">
          <a:xfrm>
            <a:off x="1258888" y="1897063"/>
            <a:ext cx="6878637" cy="4195762"/>
          </a:xfrm>
        </p:spPr>
        <p:txBody>
          <a:bodyPr/>
          <a:lstStyle/>
          <a:p>
            <a:pPr eaLnBrk="1" hangingPunct="1">
              <a:buSzPct val="90000"/>
              <a:buFontTx/>
              <a:buNone/>
            </a:pPr>
            <a:r>
              <a:rPr lang="ru-RU" sz="2800" b="1" smtClean="0">
                <a:solidFill>
                  <a:srgbClr val="006600"/>
                </a:solidFill>
              </a:rPr>
              <a:t>    </a:t>
            </a:r>
            <a:endParaRPr lang="en-US" sz="1200" smtClean="0"/>
          </a:p>
          <a:p>
            <a:pPr lvl="1" eaLnBrk="1" hangingPunct="1">
              <a:buFontTx/>
              <a:buNone/>
            </a:pPr>
            <a:endParaRPr lang="en-US" sz="2400" smtClean="0"/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908175" y="5516563"/>
            <a:ext cx="6324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>
              <a:cs typeface="Arial" charset="0"/>
            </a:endParaRP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smtClean="0">
                <a:solidFill>
                  <a:schemeClr val="tx1"/>
                </a:solidFill>
              </a:rPr>
              <a:t>Ботаническая характеристика  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 r="43439"/>
          <a:stretch>
            <a:fillRect/>
          </a:stretch>
        </p:blipFill>
        <p:spPr bwMode="auto">
          <a:xfrm>
            <a:off x="1258888" y="1773238"/>
            <a:ext cx="3103562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3" descr="Картофель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4652963"/>
            <a:ext cx="2085975" cy="20161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4173538" y="2060575"/>
            <a:ext cx="49815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Рассмотрите рисунки;</a:t>
            </a:r>
          </a:p>
          <a:p>
            <a:r>
              <a:rPr lang="ru-RU"/>
              <a:t>прочтите дополнительный материал в книге </a:t>
            </a:r>
          </a:p>
          <a:p>
            <a:r>
              <a:rPr lang="ru-RU"/>
              <a:t>для чтения по ботанике на стр.96;</a:t>
            </a:r>
          </a:p>
          <a:p>
            <a:r>
              <a:rPr lang="ru-RU"/>
              <a:t>Составьте морфологическое описания</a:t>
            </a:r>
          </a:p>
          <a:p>
            <a:r>
              <a:rPr lang="ru-RU"/>
              <a:t>растения.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             Лабораторная работа №24</a:t>
            </a:r>
            <a:br>
              <a:rPr lang="ru-RU" sz="2400" smtClean="0"/>
            </a:br>
            <a:r>
              <a:rPr lang="ru-RU" sz="2400" smtClean="0"/>
              <a:t>           </a:t>
            </a:r>
            <a:r>
              <a:rPr lang="ru-RU" sz="2000" smtClean="0"/>
              <a:t>«Строение цветка и плода растений          </a:t>
            </a:r>
            <a:br>
              <a:rPr lang="ru-RU" sz="2000" smtClean="0"/>
            </a:br>
            <a:r>
              <a:rPr lang="ru-RU" sz="2000" smtClean="0"/>
              <a:t>                      семейства пасленовые»</a:t>
            </a:r>
          </a:p>
        </p:txBody>
      </p:sp>
      <p:pic>
        <p:nvPicPr>
          <p:cNvPr id="30722" name="Picture 4" descr="Èçîáðàæåíèå0001_Pic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2627313" y="4076700"/>
            <a:ext cx="4608512" cy="2592388"/>
          </a:xfrm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212850" y="1484313"/>
            <a:ext cx="79311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ru-RU" b="1"/>
              <a:t>Алгоритм работы: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/>
              <a:t>Запишите тему лабораторной работы в тетрадь;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/>
              <a:t>Поставьте цель выполнения лабораторной работы;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/>
              <a:t>Из оборудования лежащего на демонстрационном столе выберите</a:t>
            </a:r>
          </a:p>
          <a:p>
            <a:pPr marL="342900" indent="-342900">
              <a:defRPr/>
            </a:pPr>
            <a:r>
              <a:rPr lang="ru-RU"/>
              <a:t>     необходимое для проведения работы;</a:t>
            </a:r>
          </a:p>
          <a:p>
            <a:pPr marL="342900" indent="-342900">
              <a:defRPr/>
            </a:pPr>
            <a:r>
              <a:rPr lang="ru-RU"/>
              <a:t>4.  Рассмотрите цветок, запишите формулу цветка, зарисуйте, сделайте</a:t>
            </a:r>
          </a:p>
          <a:p>
            <a:pPr marL="342900" indent="-342900">
              <a:defRPr/>
            </a:pPr>
            <a:r>
              <a:rPr lang="ru-RU"/>
              <a:t>     обозначение;</a:t>
            </a:r>
          </a:p>
          <a:p>
            <a:pPr marL="342900" indent="-342900">
              <a:defRPr/>
            </a:pPr>
            <a:r>
              <a:rPr lang="ru-RU"/>
              <a:t>5.  Рассмотрите плод, дайте характеристику, зарисуйте в тетрадь.</a:t>
            </a:r>
          </a:p>
          <a:p>
            <a:pPr marL="342900" indent="-342900">
              <a:defRPr/>
            </a:pPr>
            <a:r>
              <a:rPr lang="ru-RU"/>
              <a:t>6.  Сделайте вывод.</a:t>
            </a:r>
          </a:p>
          <a:p>
            <a:pPr marL="342900" indent="-342900">
              <a:defRPr/>
            </a:pPr>
            <a:endParaRPr lang="ru-RU"/>
          </a:p>
          <a:p>
            <a:pPr marL="342900" indent="-342900">
              <a:defRPr/>
            </a:pPr>
            <a:endParaRPr lang="ru-RU"/>
          </a:p>
          <a:p>
            <a:pPr marL="342900" indent="-342900">
              <a:buFontTx/>
              <a:buAutoNum type="arabicPeriod"/>
              <a:defRPr/>
            </a:pPr>
            <a:endParaRPr lang="ru-RU"/>
          </a:p>
          <a:p>
            <a:pPr marL="342900" indent="-342900">
              <a:defRPr/>
            </a:pPr>
            <a:r>
              <a:rPr lang="ru-RU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dorPitAni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ZdorPitAni</Template>
  <TotalTime>907</TotalTime>
  <Words>699</Words>
  <Application>Microsoft Office PowerPoint</Application>
  <PresentationFormat>Экран (4:3)</PresentationFormat>
  <Paragraphs>217</Paragraphs>
  <Slides>17</Slides>
  <Notes>10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Times New Roman</vt:lpstr>
      <vt:lpstr>ZdorPitAni</vt:lpstr>
      <vt:lpstr>ZdorPitAni</vt:lpstr>
      <vt:lpstr>  КГУ “Зуевская СШ” Колбасина Л.В. – учитель биологии высшей категории  </vt:lpstr>
      <vt:lpstr>ТЕМА:  Семейство пасленовые.</vt:lpstr>
      <vt:lpstr>Проверка домашнего задания</vt:lpstr>
      <vt:lpstr>Проверка домашнего задания</vt:lpstr>
      <vt:lpstr>       Общая характеристика семейства</vt:lpstr>
      <vt:lpstr>Слайд 6</vt:lpstr>
      <vt:lpstr> Вставьте пропущенные слова </vt:lpstr>
      <vt:lpstr>Ботаническая характеристика  </vt:lpstr>
      <vt:lpstr>             Лабораторная работа №24            «Строение цветка и плода растений                                 семейства пасленовые»</vt:lpstr>
      <vt:lpstr>Слайд 10</vt:lpstr>
      <vt:lpstr>Овощные культуры семейства пасленовых.</vt:lpstr>
      <vt:lpstr>Самостоятельная работа</vt:lpstr>
      <vt:lpstr>Слайд 13</vt:lpstr>
      <vt:lpstr> Критерии оценки: </vt:lpstr>
      <vt:lpstr>Рефлексия:</vt:lpstr>
      <vt:lpstr>Домашнее задание: </vt:lpstr>
      <vt:lpstr>Слайд 17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КГУ “Зуевская СШ” Каминский Никита  Ученик  6 класса</dc:title>
  <dc:creator>user</dc:creator>
  <cp:lastModifiedBy>User</cp:lastModifiedBy>
  <cp:revision>108</cp:revision>
  <dcterms:created xsi:type="dcterms:W3CDTF">2014-02-03T05:19:36Z</dcterms:created>
  <dcterms:modified xsi:type="dcterms:W3CDTF">2004-12-31T21:56:15Z</dcterms:modified>
</cp:coreProperties>
</file>