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312" r:id="rId2"/>
    <p:sldId id="258" r:id="rId3"/>
    <p:sldId id="290" r:id="rId4"/>
    <p:sldId id="259" r:id="rId5"/>
    <p:sldId id="270" r:id="rId6"/>
    <p:sldId id="313" r:id="rId7"/>
    <p:sldId id="307" r:id="rId8"/>
    <p:sldId id="308" r:id="rId9"/>
    <p:sldId id="309" r:id="rId10"/>
    <p:sldId id="269" r:id="rId11"/>
    <p:sldId id="261" r:id="rId12"/>
    <p:sldId id="294" r:id="rId13"/>
    <p:sldId id="311" r:id="rId14"/>
    <p:sldId id="296" r:id="rId15"/>
    <p:sldId id="283" r:id="rId16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66FF66"/>
    <a:srgbClr val="99FF99"/>
    <a:srgbClr val="F49D6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24" autoAdjust="0"/>
    <p:restoredTop sz="98420" autoAdjust="0"/>
  </p:normalViewPr>
  <p:slideViewPr>
    <p:cSldViewPr>
      <p:cViewPr>
        <p:scale>
          <a:sx n="60" d="100"/>
          <a:sy n="60" d="100"/>
        </p:scale>
        <p:origin x="-1368" y="-4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274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F82D95-130B-41B2-8950-64DA9EA03D51}" type="datetimeFigureOut">
              <a:rPr lang="ru-RU" smtClean="0"/>
              <a:pPr/>
              <a:t>06.01.2014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A83DC-1BE7-413C-A1C4-817E3ED72A7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AD029-86EF-40C3-B136-348BF4C8570D}" type="datetimeFigureOut">
              <a:rPr lang="ru-RU" smtClean="0"/>
              <a:pPr/>
              <a:t>06.01.2014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5CE6-A835-4E3F-9448-D64EC7679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AD029-86EF-40C3-B136-348BF4C8570D}" type="datetimeFigureOut">
              <a:rPr lang="ru-RU" smtClean="0"/>
              <a:pPr/>
              <a:t>06.01.2014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5CE6-A835-4E3F-9448-D64EC7679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AD029-86EF-40C3-B136-348BF4C8570D}" type="datetimeFigureOut">
              <a:rPr lang="ru-RU" smtClean="0"/>
              <a:pPr/>
              <a:t>06.01.2014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5CE6-A835-4E3F-9448-D64EC7679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AD029-86EF-40C3-B136-348BF4C8570D}" type="datetimeFigureOut">
              <a:rPr lang="ru-RU" smtClean="0"/>
              <a:pPr/>
              <a:t>06.01.2014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5CE6-A835-4E3F-9448-D64EC7679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AD029-86EF-40C3-B136-348BF4C8570D}" type="datetimeFigureOut">
              <a:rPr lang="ru-RU" smtClean="0"/>
              <a:pPr/>
              <a:t>06.01.2014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5CE6-A835-4E3F-9448-D64EC7679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AD029-86EF-40C3-B136-348BF4C8570D}" type="datetimeFigureOut">
              <a:rPr lang="ru-RU" smtClean="0"/>
              <a:pPr/>
              <a:t>06.01.2014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5CE6-A835-4E3F-9448-D64EC7679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AD029-86EF-40C3-B136-348BF4C8570D}" type="datetimeFigureOut">
              <a:rPr lang="ru-RU" smtClean="0"/>
              <a:pPr/>
              <a:t>06.01.2014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5CE6-A835-4E3F-9448-D64EC7679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AD029-86EF-40C3-B136-348BF4C8570D}" type="datetimeFigureOut">
              <a:rPr lang="ru-RU" smtClean="0"/>
              <a:pPr/>
              <a:t>06.01.2014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5CE6-A835-4E3F-9448-D64EC7679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AD029-86EF-40C3-B136-348BF4C8570D}" type="datetimeFigureOut">
              <a:rPr lang="ru-RU" smtClean="0"/>
              <a:pPr/>
              <a:t>06.01.2014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5CE6-A835-4E3F-9448-D64EC7679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AD029-86EF-40C3-B136-348BF4C8570D}" type="datetimeFigureOut">
              <a:rPr lang="ru-RU" smtClean="0"/>
              <a:pPr/>
              <a:t>06.01.2014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5CE6-A835-4E3F-9448-D64EC7679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AD029-86EF-40C3-B136-348BF4C8570D}" type="datetimeFigureOut">
              <a:rPr lang="ru-RU" smtClean="0"/>
              <a:pPr/>
              <a:t>06.01.2014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D5CE6-A835-4E3F-9448-D64EC7679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AD029-86EF-40C3-B136-348BF4C8570D}" type="datetimeFigureOut">
              <a:rPr lang="ru-RU" smtClean="0"/>
              <a:pPr/>
              <a:t>06.01.2014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D5CE6-A835-4E3F-9448-D64EC7679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00100" y="5214950"/>
            <a:ext cx="7000924" cy="1428760"/>
          </a:xfrm>
          <a:solidFill>
            <a:srgbClr val="CCFFCC"/>
          </a:solidFill>
          <a:ln w="38100">
            <a:solidFill>
              <a:srgbClr val="C000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Работа учителя математики МКОУ гимназия №6 </a:t>
            </a:r>
            <a:r>
              <a:rPr lang="ru-RU" b="1" i="1" dirty="0" err="1" smtClean="0">
                <a:solidFill>
                  <a:schemeClr val="tx2">
                    <a:lumMod val="75000"/>
                  </a:schemeClr>
                </a:solidFill>
              </a:rPr>
              <a:t>Кечко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 Т.А. </a:t>
            </a:r>
          </a:p>
          <a:p>
            <a:pPr algn="ctr">
              <a:buNone/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(261-717-597)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57158" y="2357430"/>
            <a:ext cx="8143932" cy="257176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rgbClr val="C000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3200" b="1" i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Системы линейных уравнений с двумя переменными. Основные понятия.</a:t>
            </a: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357158" y="285728"/>
            <a:ext cx="8215371" cy="18110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400" b="1" i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Урок по алгебре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4400" b="1" i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7 класс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6" grpId="0" animBg="1"/>
      <p:bldP spid="1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76" y="285728"/>
            <a:ext cx="3829048" cy="6072230"/>
          </a:xfr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 smtClean="0">
                <a:solidFill>
                  <a:srgbClr val="C00000"/>
                </a:solidFill>
              </a:rPr>
              <a:t>Если система уравнений  </a:t>
            </a:r>
            <a:r>
              <a:rPr lang="ru-RU" sz="3600" b="1" dirty="0" smtClean="0">
                <a:solidFill>
                  <a:srgbClr val="009900"/>
                </a:solidFill>
              </a:rPr>
              <a:t>не имеет решений,</a:t>
            </a:r>
            <a:r>
              <a:rPr lang="ru-RU" sz="3600" b="1" dirty="0" smtClean="0">
                <a:solidFill>
                  <a:srgbClr val="C00000"/>
                </a:solidFill>
              </a:rPr>
              <a:t> то она называется   </a:t>
            </a:r>
            <a:r>
              <a:rPr lang="ru-RU" sz="3600" b="1" dirty="0" smtClean="0">
                <a:solidFill>
                  <a:srgbClr val="00B050"/>
                </a:solidFill>
              </a:rPr>
              <a:t>несовместной.</a:t>
            </a:r>
            <a:br>
              <a:rPr lang="ru-RU" sz="3600" b="1" dirty="0" smtClean="0">
                <a:solidFill>
                  <a:srgbClr val="00B05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Если система уравнений </a:t>
            </a:r>
            <a:r>
              <a:rPr lang="ru-RU" sz="3600" b="1" dirty="0" smtClean="0">
                <a:solidFill>
                  <a:srgbClr val="33CC33"/>
                </a:solidFill>
              </a:rPr>
              <a:t>имеет бесконечно много</a:t>
            </a:r>
            <a:r>
              <a:rPr lang="ru-RU" sz="3600" b="1" dirty="0" smtClean="0"/>
              <a:t> </a:t>
            </a:r>
            <a:r>
              <a:rPr lang="ru-RU" sz="3600" b="1" dirty="0" smtClean="0">
                <a:solidFill>
                  <a:srgbClr val="C00000"/>
                </a:solidFill>
              </a:rPr>
              <a:t>решений, то она называется </a:t>
            </a:r>
            <a:r>
              <a:rPr lang="ru-RU" sz="3600" b="1" dirty="0" smtClean="0">
                <a:solidFill>
                  <a:srgbClr val="009900"/>
                </a:solidFill>
              </a:rPr>
              <a:t>неопределённой.</a:t>
            </a:r>
            <a:endParaRPr lang="ru-RU" sz="3600" b="1" dirty="0">
              <a:solidFill>
                <a:srgbClr val="009900"/>
              </a:solidFill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500034" y="285728"/>
            <a:ext cx="3786215" cy="6072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b="1" dirty="0" smtClean="0">
                <a:solidFill>
                  <a:srgbClr val="C00000"/>
                </a:solidFill>
              </a:rPr>
              <a:t>Достоинство графического способа –</a:t>
            </a:r>
            <a:r>
              <a:rPr lang="ru-RU" sz="3200" b="1" dirty="0" smtClean="0">
                <a:solidFill>
                  <a:srgbClr val="009900"/>
                </a:solidFill>
              </a:rPr>
              <a:t>наглядность.</a:t>
            </a:r>
          </a:p>
          <a:p>
            <a:pPr algn="ctr">
              <a:spcBef>
                <a:spcPct val="50000"/>
              </a:spcBef>
            </a:pPr>
            <a:r>
              <a:rPr lang="ru-RU" sz="3200" b="1" dirty="0" smtClean="0">
                <a:solidFill>
                  <a:srgbClr val="C00000"/>
                </a:solidFill>
              </a:rPr>
              <a:t>Недостаток графического способа–</a:t>
            </a:r>
            <a:r>
              <a:rPr lang="ru-RU" sz="3200" b="1" dirty="0" smtClean="0">
                <a:solidFill>
                  <a:srgbClr val="009900"/>
                </a:solidFill>
              </a:rPr>
              <a:t>приближённые значения  переменных.</a:t>
            </a:r>
            <a:endParaRPr kumimoji="0" lang="ru-RU" sz="2800" b="1" i="0" u="sng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7" y="214290"/>
            <a:ext cx="8443915" cy="857256"/>
          </a:xfr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2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/>
                </a:solidFill>
              </a:rPr>
              <a:t>Проверим, что у нас получилось !</a:t>
            </a:r>
            <a:endParaRPr lang="ru-RU" b="1" i="1" dirty="0">
              <a:solidFill>
                <a:schemeClr val="accent2"/>
              </a:solidFill>
            </a:endParaRPr>
          </a:p>
        </p:txBody>
      </p:sp>
      <p:graphicFrame>
        <p:nvGraphicFramePr>
          <p:cNvPr id="99" name="Group 52"/>
          <p:cNvGraphicFramePr>
            <a:graphicFrameLocks noGrp="1"/>
          </p:cNvGraphicFramePr>
          <p:nvPr>
            <p:ph idx="1"/>
          </p:nvPr>
        </p:nvGraphicFramePr>
        <p:xfrm>
          <a:off x="500034" y="1659727"/>
          <a:ext cx="8072494" cy="4699573"/>
        </p:xfrm>
        <a:graphic>
          <a:graphicData uri="http://schemas.openxmlformats.org/drawingml/2006/table">
            <a:tbl>
              <a:tblPr>
                <a:effectLst>
                  <a:outerShdw blurRad="571500" dist="50800" dir="5400000" algn="ctr" rotWithShape="0">
                    <a:srgbClr val="00B0F0"/>
                  </a:outerShdw>
                </a:effectLst>
              </a:tblPr>
              <a:tblGrid>
                <a:gridCol w="2018124"/>
                <a:gridCol w="2018123"/>
                <a:gridCol w="1753865"/>
                <a:gridCol w="2282382"/>
              </a:tblGrid>
              <a:tr h="8901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Прямые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Общие точки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Система имеет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 системе говорят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1252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Одна общая точка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Одно решение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Имеет решение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1251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Нет общих точек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 имеет решений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несовместна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1251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Много общих точек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Много решений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неопределена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110" name="Line 43"/>
          <p:cNvSpPr>
            <a:spLocks noChangeShapeType="1"/>
          </p:cNvSpPr>
          <p:nvPr/>
        </p:nvSpPr>
        <p:spPr bwMode="auto">
          <a:xfrm>
            <a:off x="785786" y="2786058"/>
            <a:ext cx="1368425" cy="935037"/>
          </a:xfrm>
          <a:prstGeom prst="line">
            <a:avLst/>
          </a:prstGeom>
          <a:noFill/>
          <a:ln w="317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1" name="Line 43"/>
          <p:cNvSpPr>
            <a:spLocks noChangeShapeType="1"/>
          </p:cNvSpPr>
          <p:nvPr/>
        </p:nvSpPr>
        <p:spPr bwMode="auto">
          <a:xfrm>
            <a:off x="642910" y="4143380"/>
            <a:ext cx="1368425" cy="935037"/>
          </a:xfrm>
          <a:prstGeom prst="line">
            <a:avLst/>
          </a:prstGeom>
          <a:noFill/>
          <a:ln w="31750">
            <a:solidFill>
              <a:srgbClr val="FFC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" name="Line 43"/>
          <p:cNvSpPr>
            <a:spLocks noChangeShapeType="1"/>
          </p:cNvSpPr>
          <p:nvPr/>
        </p:nvSpPr>
        <p:spPr bwMode="auto">
          <a:xfrm>
            <a:off x="1071538" y="3857628"/>
            <a:ext cx="1368425" cy="935037"/>
          </a:xfrm>
          <a:prstGeom prst="line">
            <a:avLst/>
          </a:prstGeom>
          <a:noFill/>
          <a:ln w="31750">
            <a:solidFill>
              <a:srgbClr val="FFC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" name="Line 43"/>
          <p:cNvSpPr>
            <a:spLocks noChangeShapeType="1"/>
          </p:cNvSpPr>
          <p:nvPr/>
        </p:nvSpPr>
        <p:spPr bwMode="auto">
          <a:xfrm>
            <a:off x="785786" y="5214950"/>
            <a:ext cx="1368425" cy="935037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4" name="Line 43"/>
          <p:cNvSpPr>
            <a:spLocks noChangeShapeType="1"/>
          </p:cNvSpPr>
          <p:nvPr/>
        </p:nvSpPr>
        <p:spPr bwMode="auto">
          <a:xfrm flipV="1">
            <a:off x="785786" y="2857496"/>
            <a:ext cx="1428761" cy="822013"/>
          </a:xfrm>
          <a:prstGeom prst="line">
            <a:avLst/>
          </a:prstGeom>
          <a:noFill/>
          <a:ln w="317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6" name="Line 43"/>
          <p:cNvSpPr>
            <a:spLocks noChangeShapeType="1"/>
          </p:cNvSpPr>
          <p:nvPr/>
        </p:nvSpPr>
        <p:spPr bwMode="auto">
          <a:xfrm>
            <a:off x="857224" y="5286388"/>
            <a:ext cx="1368425" cy="935037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2" cstate="print"/>
          <a:srcRect l="1461" t="8888" r="665" b="4495"/>
          <a:stretch>
            <a:fillRect/>
          </a:stretch>
        </p:blipFill>
        <p:spPr bwMode="auto">
          <a:xfrm>
            <a:off x="1285852" y="1285860"/>
            <a:ext cx="4286280" cy="5373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381000" dist="50800" dir="5400000" algn="ctr" rotWithShape="0">
              <a:srgbClr val="C00000"/>
            </a:outerShdw>
          </a:effectLst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428596" y="214290"/>
            <a:ext cx="8143932" cy="8572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ru-RU" sz="3500" b="1" i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Частные случаи пересечения графиков линейных функций </a:t>
            </a:r>
            <a:r>
              <a:rPr lang="ru-RU" sz="2700" b="1" i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(памятка)</a:t>
            </a:r>
            <a:endParaRPr lang="ru-RU" sz="3500" b="1" i="1" dirty="0" smtClean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Picture 17" descr="SUPER04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928802"/>
            <a:ext cx="1963898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val 2"/>
          <p:cNvSpPr>
            <a:spLocks noChangeArrowheads="1"/>
          </p:cNvSpPr>
          <p:nvPr/>
        </p:nvSpPr>
        <p:spPr bwMode="auto">
          <a:xfrm>
            <a:off x="1116013" y="188913"/>
            <a:ext cx="6769100" cy="6480175"/>
          </a:xfrm>
          <a:prstGeom prst="ellips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15363" name="Oval 3"/>
          <p:cNvSpPr>
            <a:spLocks noChangeArrowheads="1"/>
          </p:cNvSpPr>
          <p:nvPr/>
        </p:nvSpPr>
        <p:spPr bwMode="auto">
          <a:xfrm>
            <a:off x="900113" y="3213100"/>
            <a:ext cx="360362" cy="3603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15364" name="Oval 4"/>
          <p:cNvSpPr>
            <a:spLocks noChangeArrowheads="1"/>
          </p:cNvSpPr>
          <p:nvPr/>
        </p:nvSpPr>
        <p:spPr bwMode="auto">
          <a:xfrm rot="-3931340">
            <a:off x="7740651" y="3141662"/>
            <a:ext cx="360362" cy="3603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57159" y="285728"/>
            <a:ext cx="8229600" cy="9830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3">
                <a:lumMod val="75000"/>
              </a:schemeClr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Зарядка для глаз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7 -0.03376 C 0.00869 -0.07237 -0.00347 -0.12717 0.01893 -0.15861 C 0.0231 -0.17364 0.029 -0.18451 0.03646 -0.19653 C 0.04011 -0.20231 0.04132 -0.20948 0.04445 -0.21572 C 0.04775 -0.23353 0.0533 -0.23977 0.06025 -0.25364 C 0.06389 -0.26867 0.07448 -0.27676 0.08247 -0.2874 C 0.08612 -0.30266 0.08438 -0.3015 0.09514 -0.30867 C 0.09723 -0.31723 0.10139 -0.32486 0.10782 -0.32763 C 0.11389 -0.33526 0.11025 -0.33017 0.11737 -0.34451 C 0.11823 -0.34636 0.12066 -0.3459 0.12223 -0.34659 C 0.12813 -0.34936 0.12622 -0.34821 0.13178 -0.35306 C 0.13542 -0.36046 0.1382 -0.36301 0.14445 -0.36578 C 0.14844 -0.37387 0.15139 -0.38474 0.15712 -0.39098 C 0.1625 -0.39676 0.17292 -0.39676 0.17935 -0.39954 C 0.1823 -0.40231 0.18525 -0.40647 0.18889 -0.40809 C 0.19046 -0.40879 0.19219 -0.40902 0.19358 -0.41017 C 0.2 -0.4148 0.20435 -0.4222 0.21112 -0.42497 C 0.22205 -0.43445 0.21685 -0.43168 0.22518 -0.43538 C 0.23334 -0.44301 0.22674 -0.43815 0.23959 -0.44185 C 0.25174 -0.44532 0.26198 -0.45041 0.27448 -0.45249 C 0.28542 -0.45711 0.29462 -0.45919 0.30625 -0.46081 C 0.31632 -0.46405 0.31007 -0.46173 0.32223 -0.46728 C 0.32535 -0.46867 0.33178 -0.47145 0.33178 -0.47121 C 0.35869 -0.47075 0.3856 -0.47121 0.41268 -0.46936 C 0.42275 -0.46867 0.42744 -0.46081 0.43629 -0.45873 C 0.4566 -0.45387 0.47639 -0.45133 0.49671 -0.44809 C 0.50504 -0.44439 0.51077 -0.43931 0.51875 -0.43538 C 0.52553 -0.42705 0.53299 -0.42474 0.54115 -0.42058 C 0.54549 -0.41503 0.5507 -0.41318 0.55539 -0.40809 C 0.56164 -0.40139 0.56685 -0.39769 0.57448 -0.3933 C 0.57935 -0.39029 0.58872 -0.38266 0.58872 -0.38243 C 0.59341 -0.3741 0.59584 -0.3711 0.60313 -0.36786 C 0.6066 -0.3533 0.60139 -0.37017 0.61424 -0.35306 C 0.62362 -0.34058 0.62014 -0.34659 0.62535 -0.33619 C 0.62587 -0.33341 0.62518 -0.32948 0.62691 -0.32763 C 0.62952 -0.32462 0.63646 -0.32347 0.63646 -0.32324 C 0.64115 -0.31699 0.64428 -0.31353 0.6507 -0.31075 C 0.66007 -0.29827 0.6566 -0.30428 0.66181 -0.29387 C 0.66389 -0.28208 0.66823 -0.28 0.67292 -0.27052 C 0.67431 -0.26798 0.67483 -0.26474 0.67622 -0.2622 C 0.67848 -0.25827 0.68403 -0.25156 0.68403 -0.25133 C 0.68577 -0.24462 0.69202 -0.2326 0.69202 -0.23237 C 0.6941 -0.22428 0.69514 -0.21318 0.7 -0.20717 C 0.70209 -0.19908 0.70417 -0.19699 0.70955 -0.19237 C 0.71441 -0.18358 0.7165 -0.17526 0.71893 -0.16486 C 0.725 -0.13965 0.73021 -0.11399 0.73646 -0.08879 C 0.73091 -0.06636 0.73907 -0.03861 0.74445 -0.01688 C 0.74671 0.01896 0.74757 0.02173 0.74445 0.06775 C 0.74393 0.07653 0.74011 0.08462 0.73803 0.09295 C 0.73507 0.10497 0.73316 0.11699 0.73004 0.12902 C 0.72674 0.14196 0.72483 0.15792 0.71893 0.16902 C 0.71719 0.17618 0.71494 0.18058 0.71112 0.18613 C 0.7099 0.19399 0.70747 0.20139 0.70625 0.20925 C 0.70573 0.21272 0.70591 0.21665 0.70469 0.21988 C 0.70365 0.22243 0.70157 0.22405 0.7 0.22613 C 0.69775 0.23584 0.69132 0.24647 0.6856 0.25364 C 0.68195 0.26913 0.67639 0.28046 0.66823 0.29179 C 0.66511 0.30451 0.66146 0.30543 0.65226 0.30867 C 0.64914 0.30983 0.64289 0.31283 0.64289 0.31306 C 0.63785 0.31931 0.63803 0.33087 0.63178 0.33618 C 0.62344 0.34335 0.6191 0.35306 0.60955 0.35722 C 0.60139 0.3674 0.59688 0.37988 0.5856 0.38474 C 0.58282 0.38728 0.58073 0.39098 0.57778 0.39329 C 0.57414 0.39607 0.56997 0.39699 0.56667 0.39954 C 0.56476 0.40069 0.5632 0.40208 0.56164 0.4037 C 0.5606 0.40486 0.5599 0.40694 0.55851 0.40809 C 0.55469 0.41133 0.54896 0.41433 0.54445 0.41642 C 0.53178 0.43329 0.50191 0.44277 0.48386 0.44601 C 0.47553 0.45179 0.4665 0.45988 0.45712 0.46289 C 0.42691 0.47283 0.39289 0.46728 0.36181 0.46936 C 0.35174 0.46867 0.34185 0.46844 0.33178 0.46728 C 0.32952 0.46705 0.31632 0.46104 0.3158 0.46081 C 0.31129 0.45873 0.30625 0.45942 0.30157 0.45873 C 0.2974 0.45734 0.29254 0.4578 0.28889 0.45457 C 0.28733 0.45318 0.28577 0.45133 0.28403 0.45017 C 0.27014 0.44208 0.25296 0.43815 0.23803 0.43329 C 0.22917 0.42728 0.22049 0.42266 0.21112 0.4185 C 0.20487 0.41064 0.19549 0.40879 0.18733 0.40578 C 0.18073 0.4 0.17483 0.39584 0.16823 0.39098 C 0.16129 0.38566 0.15643 0.37965 0.14914 0.37618 C 0.14566 0.37156 0.1415 0.36832 0.13803 0.3637 C 0.13073 0.35399 0.13959 0.35931 0.13004 0.35514 C 0.12813 0.35144 0.12553 0.34844 0.12379 0.34451 C 0.12084 0.3378 0.12431 0.3385 0.11893 0.3341 C 0.11754 0.33295 0.1158 0.33272 0.11424 0.33179 C 0.1125 0.33064 0.11112 0.32902 0.10955 0.32763 C 0.10678 0.31769 0.10226 0.31121 0.09514 0.30659 C 0.09132 0.2985 0.0875 0.29688 0.08091 0.29387 C 0.07483 0.28116 0.07761 0.26775 0.06511 0.2622 C 0.05973 0.25734 0.05695 0.25133 0.05226 0.24532 C 0.04983 0.23237 0.04827 0.22289 0.04115 0.21341 C 0.03959 0.20509 0.03664 0.18381 0.03334 0.17757 C 0.03021 0.17179 0.02674 0.1667 0.02379 0.16069 C 0.02153 0.15121 0.01997 0.1415 0.0158 0.13318 C 0.0125 0.11538 0.0125 0.09803 0.00469 0.08254 C 0.00244 0.06983 0.00382 0.07653 -4.72222E-6 0.06127 C -0.00052 0.05919 -0.00156 0.05503 -0.00156 0.05526 C -4.72222E-6 0.00277 -4.72222E-6 0.02104 -4.72222E-6 4.62428E-7 " pathEditMode="relative" rAng="0" ptsTypes="fffffffffffffffffffffffffffffffffffffffffffffffffffffffffffffffffffffffffffffffffffffffffffffffffA">
                                      <p:cBhvr>
                                        <p:cTn id="27" dur="3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0" y="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46821E-6 C -0.00659 -0.03768 0.00591 -0.09364 -0.01684 -0.1237 C -0.02048 -0.13896 -0.02673 -0.14936 -0.03507 -0.16208 C -0.03837 -0.16716 -0.03923 -0.1741 -0.04218 -0.18081 C -0.04531 -0.19815 -0.05087 -0.20485 -0.05833 -0.21849 C -0.06198 -0.2326 -0.07239 -0.24162 -0.08021 -0.25248 C -0.08437 -0.26751 -0.08316 -0.2652 -0.09305 -0.27329 C -0.09583 -0.28115 -0.09948 -0.28855 -0.10677 -0.29202 C -0.1125 -0.29919 -0.10885 -0.29479 -0.11597 -0.30844 C -0.11666 -0.31075 -0.11944 -0.30867 -0.12083 -0.31052 C -0.12656 -0.31352 -0.12517 -0.3126 -0.12986 -0.31722 C -0.13403 -0.3237 -0.13663 -0.32786 -0.14305 -0.33017 C -0.14739 -0.3378 -0.15069 -0.3482 -0.15555 -0.35491 C -0.16111 -0.36046 -0.17239 -0.36092 -0.17864 -0.363 C -0.18142 -0.36508 -0.18385 -0.36925 -0.18767 -0.37225 C -0.18975 -0.37179 -0.19097 -0.37318 -0.19271 -0.3741 C -0.1993 -0.3778 -0.20364 -0.38589 -0.21059 -0.38844 C -0.22153 -0.39792 -0.21666 -0.39468 -0.22465 -0.39907 C -0.23316 -0.40555 -0.22621 -0.40138 -0.23923 -0.40416 C -0.25121 -0.40809 -0.26198 -0.41318 -0.27465 -0.41503 C -0.28489 -0.42034 -0.29444 -0.42266 -0.30607 -0.42358 C -0.31632 -0.42659 -0.31007 -0.42427 -0.32257 -0.43052 C -0.32534 -0.43144 -0.33229 -0.43422 -0.33177 -0.43422 C -0.35937 -0.43375 -0.38646 -0.43375 -0.41319 -0.43237 C -0.42343 -0.43144 -0.4283 -0.42381 -0.4368 -0.42173 C -0.45764 -0.41664 -0.4776 -0.41387 -0.49774 -0.41109 C -0.50642 -0.40809 -0.51215 -0.40231 -0.52066 -0.39884 C -0.52708 -0.39029 -0.53455 -0.38797 -0.54271 -0.38358 C -0.54722 -0.37896 -0.55243 -0.37688 -0.55659 -0.37225 C -0.56371 -0.36462 -0.56857 -0.36162 -0.57604 -0.35699 C -0.58055 -0.35422 -0.59028 -0.34635 -0.59062 -0.34589 C -0.59566 -0.3378 -0.59739 -0.33572 -0.60573 -0.33156 C -0.60885 -0.31722 -0.60295 -0.33318 -0.61684 -0.31722 C -0.62587 -0.30427 -0.62205 -0.31029 -0.6276 -0.30034 C -0.62847 -0.29711 -0.62743 -0.29341 -0.62899 -0.29202 C -0.63177 -0.28855 -0.63889 -0.28716 -0.63923 -0.2874 C -0.64323 -0.28069 -0.6467 -0.27768 -0.65312 -0.27491 C -0.66267 -0.26289 -0.65937 -0.2689 -0.66389 -0.25803 C -0.66632 -0.2467 -0.67014 -0.24508 -0.67587 -0.23491 C -0.67691 -0.2326 -0.6776 -0.22913 -0.67882 -0.22682 C -0.6809 -0.22219 -0.68646 -0.21664 -0.68593 -0.21618 C -0.68819 -0.20925 -0.69427 -0.19768 -0.69514 -0.19768 C -0.69705 -0.19005 -0.69757 -0.17849 -0.70278 -0.17179 C -0.70451 -0.16393 -0.70712 -0.16208 -0.71198 -0.15768 C -0.71771 -0.1489 -0.71909 -0.13988 -0.72153 -0.1304 C -0.72795 -0.10566 -0.73316 -0.08046 -0.73906 -0.05526 C -0.73472 -0.03237 -0.74166 -0.00416 -0.74739 0.01688 C -0.75 0.05318 -0.75104 0.05573 -0.74739 0.10058 C -0.74687 0.10821 -0.74288 0.11746 -0.74132 0.12532 C -0.73871 0.13827 -0.73593 0.1496 -0.73298 0.16162 C -0.72916 0.1748 -0.72795 0.19099 -0.72205 0.20093 C -0.72014 0.20948 -0.71788 0.21226 -0.71389 0.21873 C -0.7125 0.22682 -0.71024 0.23445 -0.70903 0.24162 C -0.70833 0.24578 -0.70903 0.24902 -0.70764 0.25226 C -0.70659 0.25457 -0.70364 0.25596 -0.70312 0.25758 C -0.70069 0.26798 -0.6934 0.27769 -0.68767 0.28648 C -0.68489 0.30151 -0.67812 0.31122 -0.671 0.32417 C -0.66701 0.33688 -0.66406 0.33734 -0.65434 0.34104 C -0.65208 0.34128 -0.64548 0.34312 -0.64531 0.34405 C -0.64028 0.35099 -0.63993 0.36208 -0.63437 0.36763 C -0.62552 0.37295 -0.62153 0.38474 -0.61163 0.38821 C -0.60382 0.39931 -0.59913 0.4118 -0.58698 0.41457 C -0.58437 0.41804 -0.58212 0.42081 -0.57951 0.42451 C -0.57604 0.42659 -0.57187 0.42659 -0.56805 0.43122 C -0.56649 0.43122 -0.56528 0.43168 -0.56302 0.43492 C -0.5625 0.43561 -0.56163 0.43723 -0.56041 0.43746 C -0.55642 0.4407 -0.55 0.44486 -0.54635 0.44671 C -0.53333 0.46336 -0.50295 0.47284 -0.48489 0.477 C -0.47691 0.48185 -0.46736 0.49156 -0.4585 0.4918 C -0.42778 0.50312 -0.39375 0.49781 -0.36215 0.49873 C -0.35208 0.49804 -0.34201 0.49919 -0.33212 0.4985 C -0.32968 0.49642 -0.31632 0.4918 -0.31528 0.49203 C -0.31128 0.48856 -0.30659 0.4911 -0.30156 0.48925 C -0.29739 0.48786 -0.29236 0.48925 -0.28854 0.48486 C -0.28715 0.4837 -0.28541 0.48116 -0.28455 0.47977 C -0.26996 0.47284 -0.25225 0.46867 -0.23732 0.46405 C -0.22864 0.45734 -0.22048 0.45411 -0.21093 0.44995 C -0.20382 0.44116 -0.19444 0.43931 -0.18646 0.43561 C -0.17986 0.43052 -0.17396 0.42567 -0.16701 0.42081 C -0.16024 0.41711 -0.15468 0.41018 -0.14809 0.40648 C -0.14392 0.40301 -0.1401 0.39977 -0.13732 0.39469 C -0.12934 0.38405 -0.13802 0.39052 -0.12899 0.38613 C -0.12691 0.38289 -0.12396 0.37827 -0.12326 0.37642 C -0.11996 0.36833 -0.12326 0.37018 -0.11753 0.36602 C -0.11597 0.36417 -0.1151 0.36393 -0.11302 0.36393 C -0.11076 0.36162 -0.10972 0.35977 -0.10764 0.35862 C -0.10555 0.34867 -0.10069 0.34266 -0.09427 0.33758 C -0.0901 0.33018 -0.08611 0.32833 -0.07864 0.3244 C -0.07309 0.31307 -0.07604 0.30035 -0.06337 0.29365 C -0.05729 0.28925 -0.05538 0.28301 -0.05034 0.27746 C -0.04843 0.26405 -0.04687 0.25341 -0.03923 0.24602 C -0.03732 0.23607 -0.03489 0.21503 -0.03159 0.21041 C -0.02795 0.20463 -0.02465 0.19885 -0.02239 0.19307 C -0.02031 0.18359 -0.01753 0.17411 -0.01337 0.16532 C -0.00989 0.14867 -0.01007 0.13133 -0.0026 0.11607 C 0.00035 0.10336 -0.00156 0.11006 0.00209 0.09388 C 0.00261 0.09295 0.004 0.08717 0.00365 0.0881 C 0.00261 0.03677 0.00209 0.05549 0.00209 0.03376 " pathEditMode="relative" rAng="0" ptsTypes="fffffffffffffffffffffffffffffffffffffffffffffffffffffffffffffffffffffffffffffffffffffffffffffffffA">
                                      <p:cBhvr>
                                        <p:cTn id="44" dur="3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3" y="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3" grpId="0" animBg="1"/>
      <p:bldP spid="15363" grpId="1" animBg="1"/>
      <p:bldP spid="15363" grpId="2" animBg="1"/>
      <p:bldP spid="15364" grpId="0" animBg="1"/>
      <p:bldP spid="15364" grpId="1" animBg="1"/>
      <p:bldP spid="5" grpId="0" animBg="1"/>
      <p:bldP spid="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177" name="Group 1"/>
          <p:cNvGrpSpPr>
            <a:grpSpLocks noChangeAspect="1"/>
          </p:cNvGrpSpPr>
          <p:nvPr/>
        </p:nvGrpSpPr>
        <p:grpSpPr bwMode="auto">
          <a:xfrm>
            <a:off x="323528" y="2132856"/>
            <a:ext cx="5976664" cy="3588430"/>
            <a:chOff x="2115" y="3166"/>
            <a:chExt cx="7292" cy="4320"/>
          </a:xfrm>
        </p:grpSpPr>
        <p:sp>
          <p:nvSpPr>
            <p:cNvPr id="50184" name="AutoShape 8"/>
            <p:cNvSpPr>
              <a:spLocks noChangeAspect="1" noChangeArrowheads="1" noTextEdit="1"/>
            </p:cNvSpPr>
            <p:nvPr/>
          </p:nvSpPr>
          <p:spPr bwMode="auto">
            <a:xfrm>
              <a:off x="2207" y="3166"/>
              <a:ext cx="7200" cy="432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183" name="Oval 7"/>
            <p:cNvSpPr>
              <a:spLocks noChangeArrowheads="1"/>
            </p:cNvSpPr>
            <p:nvPr/>
          </p:nvSpPr>
          <p:spPr bwMode="auto">
            <a:xfrm>
              <a:off x="2207" y="3166"/>
              <a:ext cx="4715" cy="43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182" name="Line 6"/>
            <p:cNvSpPr>
              <a:spLocks noChangeShapeType="1"/>
            </p:cNvSpPr>
            <p:nvPr/>
          </p:nvSpPr>
          <p:spPr bwMode="auto">
            <a:xfrm>
              <a:off x="2256" y="5110"/>
              <a:ext cx="4659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180" name="Line 4"/>
            <p:cNvSpPr>
              <a:spLocks noChangeShapeType="1"/>
            </p:cNvSpPr>
            <p:nvPr/>
          </p:nvSpPr>
          <p:spPr bwMode="auto">
            <a:xfrm flipH="1">
              <a:off x="4500" y="3239"/>
              <a:ext cx="275" cy="41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179" name="Text Box 3"/>
            <p:cNvSpPr txBox="1">
              <a:spLocks noChangeArrowheads="1"/>
            </p:cNvSpPr>
            <p:nvPr/>
          </p:nvSpPr>
          <p:spPr bwMode="auto">
            <a:xfrm>
              <a:off x="6151" y="7047"/>
              <a:ext cx="56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3</a:t>
              </a:r>
              <a:endPara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0178" name="Text Box 2"/>
            <p:cNvSpPr txBox="1">
              <a:spLocks noChangeArrowheads="1"/>
            </p:cNvSpPr>
            <p:nvPr/>
          </p:nvSpPr>
          <p:spPr bwMode="auto">
            <a:xfrm>
              <a:off x="2115" y="6900"/>
              <a:ext cx="706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4</a:t>
              </a:r>
              <a:endParaRPr kumimoji="0" lang="ru-RU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50189" name="Text Box 13"/>
          <p:cNvSpPr txBox="1">
            <a:spLocks noChangeArrowheads="1"/>
          </p:cNvSpPr>
          <p:nvPr/>
        </p:nvSpPr>
        <p:spPr bwMode="auto">
          <a:xfrm>
            <a:off x="428596" y="2214554"/>
            <a:ext cx="360040" cy="43204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3643306" y="2214554"/>
            <a:ext cx="428628" cy="43204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0190" name="Rectangle 14"/>
          <p:cNvSpPr>
            <a:spLocks noChangeArrowheads="1"/>
          </p:cNvSpPr>
          <p:nvPr/>
        </p:nvSpPr>
        <p:spPr bwMode="auto">
          <a:xfrm>
            <a:off x="6084168" y="260648"/>
            <a:ext cx="223224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                                          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0194" name="Rectangle 18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" name="Содержимое 2"/>
          <p:cNvSpPr txBox="1">
            <a:spLocks/>
          </p:cNvSpPr>
          <p:nvPr/>
        </p:nvSpPr>
        <p:spPr>
          <a:xfrm>
            <a:off x="285720" y="285728"/>
            <a:ext cx="8286840" cy="1000132"/>
          </a:xfrm>
          <a:prstGeom prst="rect">
            <a:avLst/>
          </a:prstGeom>
          <a:solidFill>
            <a:srgbClr val="FFFF99">
              <a:alpha val="56078"/>
            </a:srgbClr>
          </a:solidFill>
          <a:ln w="38100">
            <a:solidFill>
              <a:srgbClr val="0070C0"/>
            </a:solidFill>
            <a:round/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Методика «Мухомор»</a:t>
            </a: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9" name="Содержимое 3"/>
          <p:cNvSpPr txBox="1">
            <a:spLocks/>
          </p:cNvSpPr>
          <p:nvPr/>
        </p:nvSpPr>
        <p:spPr>
          <a:xfrm>
            <a:off x="4714876" y="1643050"/>
            <a:ext cx="4143404" cy="5214950"/>
          </a:xfrm>
          <a:prstGeom prst="rect">
            <a:avLst/>
          </a:prstGeom>
          <a:solidFill>
            <a:srgbClr val="CCFFCC"/>
          </a:solidFill>
          <a:ln w="38100">
            <a:solidFill>
              <a:srgbClr val="C000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Autofit/>
          </a:bodyPr>
          <a:lstStyle/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Научился ли я решать систему графическим методом;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понял ли я алгоритм решения систем линейных уравнений графическим методом;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смогу ли я использовать при решении частные случаи;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могу ли я по виду системы узнать о количестве решений системы.</a:t>
            </a:r>
            <a:endParaRPr kumimoji="0" lang="ru-RU" sz="2400" b="1" i="1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" dur="5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 animBg="1"/>
      <p:bldP spid="19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txBody>
          <a:bodyPr/>
          <a:lstStyle/>
          <a:p>
            <a:r>
              <a:rPr lang="ru-RU" b="1" i="1" dirty="0" smtClean="0">
                <a:solidFill>
                  <a:schemeClr val="bg1"/>
                </a:solidFill>
              </a:rPr>
              <a:t>С </a:t>
            </a:r>
            <a:r>
              <a:rPr lang="ru-RU" b="1" i="1" dirty="0" err="1" smtClean="0">
                <a:solidFill>
                  <a:schemeClr val="bg1"/>
                </a:solidFill>
              </a:rPr>
              <a:t>п</a:t>
            </a:r>
            <a:r>
              <a:rPr lang="ru-RU" b="1" i="1" dirty="0" smtClean="0">
                <a:solidFill>
                  <a:schemeClr val="bg1"/>
                </a:solidFill>
              </a:rPr>
              <a:t> а с и б о   за   у </a:t>
            </a:r>
            <a:r>
              <a:rPr lang="ru-RU" b="1" i="1" dirty="0" err="1" smtClean="0">
                <a:solidFill>
                  <a:schemeClr val="bg1"/>
                </a:solidFill>
              </a:rPr>
              <a:t>р</a:t>
            </a:r>
            <a:r>
              <a:rPr lang="ru-RU" b="1" i="1" dirty="0" smtClean="0">
                <a:solidFill>
                  <a:schemeClr val="bg1"/>
                </a:solidFill>
              </a:rPr>
              <a:t> о к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             </a:t>
            </a:r>
            <a: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</a:rPr>
              <a:t>Б </a:t>
            </a:r>
            <a:r>
              <a:rPr lang="ru-RU" sz="4000" b="1" i="1" dirty="0" err="1" smtClean="0">
                <a:solidFill>
                  <a:schemeClr val="accent2">
                    <a:lumMod val="75000"/>
                  </a:schemeClr>
                </a:solidFill>
              </a:rPr>
              <a:t>ы</a:t>
            </a:r>
            <a: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</a:rPr>
              <a:t> л о   </a:t>
            </a:r>
            <a:r>
              <a:rPr lang="ru-RU" sz="4000" b="1" i="1" dirty="0" err="1" smtClean="0">
                <a:solidFill>
                  <a:schemeClr val="accent2">
                    <a:lumMod val="75000"/>
                  </a:schemeClr>
                </a:solidFill>
              </a:rPr>
              <a:t>п</a:t>
            </a:r>
            <a: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4000" b="1" i="1" dirty="0" err="1" smtClean="0">
                <a:solidFill>
                  <a:schemeClr val="accent2">
                    <a:lumMod val="75000"/>
                  </a:schemeClr>
                </a:solidFill>
              </a:rPr>
              <a:t>р</a:t>
            </a:r>
            <a: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</a:rPr>
              <a:t> и я т </a:t>
            </a:r>
            <a:r>
              <a:rPr lang="ru-RU" sz="4000" b="1" i="1" dirty="0" err="1" smtClean="0">
                <a:solidFill>
                  <a:schemeClr val="accent2">
                    <a:lumMod val="75000"/>
                  </a:schemeClr>
                </a:solidFill>
              </a:rPr>
              <a:t>н</a:t>
            </a:r>
            <a: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</a:rPr>
              <a:t> о </a:t>
            </a:r>
          </a:p>
          <a:p>
            <a:pPr>
              <a:buNone/>
            </a:pPr>
            <a: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с   В а м и </a:t>
            </a:r>
          </a:p>
          <a:p>
            <a:pPr>
              <a:buNone/>
            </a:pPr>
            <a: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</a:rPr>
              <a:t>                   </a:t>
            </a:r>
            <a:r>
              <a:rPr lang="ru-RU" sz="4000" b="1" i="1" dirty="0" err="1" smtClean="0">
                <a:solidFill>
                  <a:schemeClr val="accent2">
                    <a:lumMod val="75000"/>
                  </a:schemeClr>
                </a:solidFill>
              </a:rPr>
              <a:t>р</a:t>
            </a:r>
            <a: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</a:rPr>
              <a:t> а б о т а т </a:t>
            </a:r>
            <a:r>
              <a:rPr lang="ru-RU" sz="4000" b="1" i="1" dirty="0" err="1" smtClean="0">
                <a:solidFill>
                  <a:schemeClr val="accent2">
                    <a:lumMod val="75000"/>
                  </a:schemeClr>
                </a:solidFill>
              </a:rPr>
              <a:t>ь</a:t>
            </a:r>
            <a: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</a:rPr>
              <a:t>!</a:t>
            </a:r>
            <a:endParaRPr lang="ru-RU" sz="40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17" descr="SUPER0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80102" y="1785926"/>
            <a:ext cx="1963898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259632" y="1700808"/>
            <a:ext cx="6115064" cy="5000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rgbClr val="C000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fontAlgn="base">
              <a:lnSpc>
                <a:spcPct val="100000"/>
              </a:lnSpc>
              <a:spcAft>
                <a:spcPct val="0"/>
              </a:spcAft>
              <a:buClrTx/>
              <a:buSzTx/>
              <a:tabLst/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7 класс</a:t>
            </a:r>
          </a:p>
        </p:txBody>
      </p:sp>
      <p:sp>
        <p:nvSpPr>
          <p:cNvPr id="6" name="Rectangle 3"/>
          <p:cNvSpPr txBox="1">
            <a:spLocks noGrp="1" noChangeArrowheads="1"/>
          </p:cNvSpPr>
          <p:nvPr>
            <p:ph idx="1"/>
          </p:nvPr>
        </p:nvSpPr>
        <p:spPr bwMode="auto">
          <a:xfrm>
            <a:off x="467544" y="2636912"/>
            <a:ext cx="5832648" cy="374441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lvl="0" algn="ctr" fontAlgn="base">
              <a:spcAft>
                <a:spcPct val="0"/>
              </a:spcAft>
              <a:buFontTx/>
              <a:buChar char="•"/>
              <a:defRPr/>
            </a:pP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Посредством уравнений, теорем</a:t>
            </a:r>
            <a:b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Я уйму всяких разрешил проблем.</a:t>
            </a:r>
            <a:b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(Чосер, поэт)</a:t>
            </a:r>
            <a:endParaRPr lang="ru-RU" b="1" i="1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</a:endParaRPr>
          </a:p>
        </p:txBody>
      </p:sp>
      <p:pic>
        <p:nvPicPr>
          <p:cNvPr id="8" name="Picture 5" descr="CRCTR1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8045" y="2852936"/>
            <a:ext cx="2715955" cy="3576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42910" y="285729"/>
            <a:ext cx="8072495" cy="1127048"/>
          </a:xfrm>
          <a:prstGeom prst="rect">
            <a:avLst/>
          </a:prstGeom>
          <a:solidFill>
            <a:srgbClr val="66FF66"/>
          </a:solidFill>
          <a:ln w="57150"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ru-RU" sz="2800" b="1" i="1" dirty="0" smtClean="0">
                <a:solidFill>
                  <a:srgbClr val="800080"/>
                </a:solidFill>
              </a:rPr>
              <a:t>Тип урока: урок формирования новых знаний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ru-RU" sz="2800" b="1" i="1" dirty="0" smtClean="0">
                <a:solidFill>
                  <a:srgbClr val="800080"/>
                </a:solidFill>
              </a:rPr>
              <a:t>Форма урока: урок-исследование</a:t>
            </a:r>
            <a:endParaRPr kumimoji="0" lang="ru-RU" sz="2800" b="1" i="1" u="none" strike="noStrike" kern="1200" cap="none" spc="0" normalizeH="0" baseline="0" noProof="0" dirty="0" smtClean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5" descr="CRCTR1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0445" y="3005336"/>
            <a:ext cx="2715955" cy="3576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CRCTR1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8045" y="2996952"/>
            <a:ext cx="2715955" cy="3576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uiExpand="1" build="p" animBg="1"/>
      <p:bldP spid="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</a:rPr>
              <a:t>Создание проблемной ситуации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28662" y="2000240"/>
            <a:ext cx="7143800" cy="4500594"/>
          </a:xfrm>
          <a:solidFill>
            <a:srgbClr val="CCFFCC"/>
          </a:solidFill>
          <a:ln w="38100">
            <a:solidFill>
              <a:srgbClr val="C000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r>
              <a:rPr lang="ru-RU" b="1" i="1" dirty="0" smtClean="0"/>
              <a:t>Количество болезнетворных  микробов в организме описывается по формуле </a:t>
            </a:r>
            <a:r>
              <a:rPr lang="en-US" b="1" i="1" dirty="0" smtClean="0"/>
              <a:t>y</a:t>
            </a:r>
            <a:r>
              <a:rPr lang="ru-RU" b="1" i="1" dirty="0" smtClean="0"/>
              <a:t>-50000=5000</a:t>
            </a:r>
            <a:r>
              <a:rPr lang="en-US" b="1" i="1" dirty="0" smtClean="0"/>
              <a:t>t</a:t>
            </a:r>
            <a:r>
              <a:rPr lang="ru-RU" b="1" i="1" dirty="0" smtClean="0"/>
              <a:t>. Человек начинает принимать лекарство. Количество микробов, уничтожаемых лекарством, </a:t>
            </a:r>
            <a:r>
              <a:rPr lang="en-US" b="1" i="1" dirty="0" smtClean="0"/>
              <a:t>y</a:t>
            </a:r>
            <a:r>
              <a:rPr lang="ru-RU" b="1" i="1" dirty="0" smtClean="0"/>
              <a:t>=15000</a:t>
            </a:r>
            <a:r>
              <a:rPr lang="en-US" b="1" i="1" dirty="0" smtClean="0"/>
              <a:t>t</a:t>
            </a:r>
            <a:r>
              <a:rPr lang="ru-RU" b="1" i="1" dirty="0" smtClean="0"/>
              <a:t> (</a:t>
            </a:r>
            <a:r>
              <a:rPr lang="en-US" b="1" i="1" dirty="0" smtClean="0"/>
              <a:t>t</a:t>
            </a:r>
            <a:r>
              <a:rPr lang="ru-RU" b="1" i="1" dirty="0" smtClean="0"/>
              <a:t> – время в сутках). Какое время человек должен принимать лекарство?</a:t>
            </a:r>
          </a:p>
          <a:p>
            <a:pPr>
              <a:buNone/>
            </a:pPr>
            <a:endParaRPr lang="ru-RU" b="1" i="1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323528" y="2348880"/>
            <a:ext cx="8429684" cy="7143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</a:rPr>
              <a:t>1)</a:t>
            </a:r>
            <a:r>
              <a:rPr lang="ru-RU" sz="2800" b="1" i="1" dirty="0" smtClean="0">
                <a:latin typeface="Times New Roman" pitchFamily="18" charset="0"/>
              </a:rPr>
              <a:t>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5000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5000t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2)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y=15000t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i="1" dirty="0">
              <a:latin typeface="Times New Roman" pitchFamily="18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547664" y="1340768"/>
            <a:ext cx="6336704" cy="7143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/>
            <a:r>
              <a:rPr lang="ru-RU" sz="2800" b="1" i="1" dirty="0" smtClean="0">
                <a:latin typeface="Times New Roman" pitchFamily="18" charset="0"/>
              </a:rPr>
              <a:t>Рассмотрим два линейных уравнения:</a:t>
            </a:r>
          </a:p>
        </p:txBody>
      </p:sp>
      <p:sp>
        <p:nvSpPr>
          <p:cNvPr id="9" name="AutoShape 22"/>
          <p:cNvSpPr>
            <a:spLocks noChangeArrowheads="1"/>
          </p:cNvSpPr>
          <p:nvPr/>
        </p:nvSpPr>
        <p:spPr bwMode="auto">
          <a:xfrm>
            <a:off x="323528" y="332656"/>
            <a:ext cx="8424936" cy="792088"/>
          </a:xfrm>
          <a:prstGeom prst="roundRect">
            <a:avLst>
              <a:gd name="adj" fmla="val 16667"/>
            </a:avLst>
          </a:prstGeom>
          <a:solidFill>
            <a:srgbClr val="FFFF99">
              <a:alpha val="56078"/>
            </a:srgbClr>
          </a:solidFill>
          <a:ln w="38100">
            <a:solidFill>
              <a:srgbClr val="0070C0"/>
            </a:solidFill>
            <a:round/>
            <a:headEnd/>
            <a:tailEnd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/>
            <a:r>
              <a:rPr lang="ru-RU" sz="3600" b="1" i="1" dirty="0" smtClean="0">
                <a:solidFill>
                  <a:schemeClr val="accent2"/>
                </a:solidFill>
                <a:latin typeface="Times New Roman" pitchFamily="18" charset="0"/>
              </a:rPr>
              <a:t>Что называют системой уравнений?</a:t>
            </a:r>
            <a:endParaRPr lang="ru-RU" sz="3600" b="1" i="1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85720" y="3429000"/>
            <a:ext cx="8429684" cy="192882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/>
            <a:r>
              <a:rPr lang="ru-RU" sz="2800" b="1" i="1" dirty="0" smtClean="0">
                <a:latin typeface="Times New Roman" pitchFamily="18" charset="0"/>
              </a:rPr>
              <a:t>Системой уравнений называется некоторое количество уравнений, объединенных фигурной скобкой. Фигурная скобка означает, что все уравнения должны выполняться одновременно.</a:t>
            </a:r>
            <a:endParaRPr lang="ru-RU" sz="2800" b="1" i="1" dirty="0">
              <a:latin typeface="Times New Roman" pitchFamily="18" charset="0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5929322" y="5572140"/>
            <a:ext cx="2857520" cy="1143008"/>
          </a:xfrm>
          <a:prstGeom prst="rect">
            <a:avLst/>
          </a:prstGeom>
          <a:solidFill>
            <a:srgbClr val="CCFFCC"/>
          </a:solidFill>
          <a:ln w="38100">
            <a:solidFill>
              <a:srgbClr val="C000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600" b="1" dirty="0" smtClean="0"/>
              <a:t>      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–50000=5000t</a:t>
            </a:r>
          </a:p>
          <a:p>
            <a:pPr marL="342900" marR="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US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342900" marR="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      </a:t>
            </a:r>
            <a:r>
              <a:rPr lang="en-US" sz="3600" b="1" dirty="0" smtClean="0"/>
              <a:t>y=15000t</a:t>
            </a:r>
            <a:endParaRPr lang="ru-RU" sz="3600" b="1" i="1" dirty="0" smtClean="0"/>
          </a:p>
        </p:txBody>
      </p:sp>
      <p:sp>
        <p:nvSpPr>
          <p:cNvPr id="11" name="Левая фигурная скобка 10"/>
          <p:cNvSpPr/>
          <p:nvPr/>
        </p:nvSpPr>
        <p:spPr>
          <a:xfrm>
            <a:off x="6215074" y="5715016"/>
            <a:ext cx="216024" cy="936104"/>
          </a:xfrm>
          <a:prstGeom prst="leftBrace">
            <a:avLst>
              <a:gd name="adj1" fmla="val 44577"/>
              <a:gd name="adj2" fmla="val 51124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714348" y="5500702"/>
          <a:ext cx="3429024" cy="1176324"/>
        </p:xfrm>
        <a:graphic>
          <a:graphicData uri="http://schemas.openxmlformats.org/presentationml/2006/ole">
            <p:oleObj spid="_x0000_s61442" name="Equation" r:id="rId3" imgW="977760" imgH="482400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  <p:bldP spid="9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00100" y="5214950"/>
            <a:ext cx="7000924" cy="1428760"/>
          </a:xfrm>
          <a:solidFill>
            <a:srgbClr val="CCFFCC"/>
          </a:solidFill>
          <a:ln w="38100">
            <a:solidFill>
              <a:srgbClr val="C000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Решить систему уравнений - 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значит найти все её решения или установить, что их нет.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57158" y="2357430"/>
            <a:ext cx="8143932" cy="257176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rgbClr val="C000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3200" b="1" i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Решением системы</a:t>
            </a:r>
            <a:r>
              <a:rPr lang="ru-RU" sz="3200" b="1" i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уравнений с двумя переменными называется пара значений переменных, обращающая каждое уравнение системы в верное равенство.</a:t>
            </a: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357158" y="285728"/>
            <a:ext cx="8215371" cy="18110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400" b="1" i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Каждая пара значений переменных, которая одновременно является решением всех уравнений системы, называется </a:t>
            </a:r>
            <a:r>
              <a:rPr lang="ru-RU" sz="4400" b="1" i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решением системы.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  <p:bldP spid="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</a:rPr>
              <a:t>Алгоритм решения системы уравнений графическим способом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28662" y="2000240"/>
            <a:ext cx="7143800" cy="4500594"/>
          </a:xfrm>
          <a:solidFill>
            <a:srgbClr val="CCFFCC"/>
          </a:solidFill>
          <a:ln w="38100">
            <a:solidFill>
              <a:srgbClr val="C000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>
              <a:buNone/>
            </a:pPr>
            <a:r>
              <a:rPr lang="ru-RU" b="1" i="1" dirty="0" smtClean="0"/>
              <a:t>1.  Приводим оба уравнения к виду линейной функции   </a:t>
            </a:r>
            <a:r>
              <a:rPr lang="ru-RU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i="1" dirty="0" smtClean="0"/>
          </a:p>
          <a:p>
            <a:pPr>
              <a:buNone/>
            </a:pPr>
            <a:r>
              <a:rPr lang="ru-RU" b="1" i="1" dirty="0" smtClean="0"/>
              <a:t>2.  Составляем расчётные таблицы для каждой функции.</a:t>
            </a:r>
          </a:p>
          <a:p>
            <a:pPr>
              <a:buNone/>
            </a:pPr>
            <a:r>
              <a:rPr lang="ru-RU" b="1" i="1" dirty="0" smtClean="0"/>
              <a:t>3.   Строим графики функций в одной координатной плоскости.</a:t>
            </a:r>
          </a:p>
          <a:p>
            <a:pPr>
              <a:buNone/>
            </a:pPr>
            <a:r>
              <a:rPr lang="ru-RU" b="1" i="1" dirty="0" smtClean="0"/>
              <a:t>4.   Определяем число решений:</a:t>
            </a:r>
          </a:p>
          <a:p>
            <a:r>
              <a:rPr lang="ru-RU" b="1" i="1" dirty="0" smtClean="0"/>
              <a:t>Если прямые пересекаются, то одно решение пара чисел (</a:t>
            </a:r>
            <a:r>
              <a:rPr lang="ru-RU" b="1" i="1" dirty="0" err="1" smtClean="0"/>
              <a:t>х</a:t>
            </a:r>
            <a:r>
              <a:rPr lang="ru-RU" b="1" i="1" dirty="0" smtClean="0"/>
              <a:t> ; у) – координаты точки пересечения;</a:t>
            </a:r>
          </a:p>
          <a:p>
            <a:r>
              <a:rPr lang="ru-RU" b="1" i="1" dirty="0" smtClean="0"/>
              <a:t> Если прямые параллельны, то нет решений;</a:t>
            </a:r>
          </a:p>
          <a:p>
            <a:r>
              <a:rPr lang="ru-RU" b="1" i="1" dirty="0" smtClean="0"/>
              <a:t> Если прямые совпадают, то бесконечно много решений.</a:t>
            </a:r>
          </a:p>
          <a:p>
            <a:pPr>
              <a:buNone/>
            </a:pPr>
            <a:r>
              <a:rPr lang="ru-RU" b="1" i="1" dirty="0" smtClean="0"/>
              <a:t>5.   Записываем ответ.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68288" y="0"/>
            <a:ext cx="8559800" cy="855663"/>
          </a:xfrm>
          <a:gradFill rotWithShape="1">
            <a:gsLst>
              <a:gs pos="0">
                <a:schemeClr val="accent1">
                  <a:alpha val="12999"/>
                </a:schemeClr>
              </a:gs>
              <a:gs pos="100000">
                <a:schemeClr val="bg1">
                  <a:alpha val="4999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l">
              <a:lnSpc>
                <a:spcPct val="80000"/>
              </a:lnSpc>
            </a:pPr>
            <a:r>
              <a:rPr lang="ru-RU" sz="3100" b="1" dirty="0" smtClean="0">
                <a:solidFill>
                  <a:srgbClr val="7030A0"/>
                </a:solidFill>
              </a:rPr>
              <a:t>Графический метод  решения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sz="3100" b="1" dirty="0" smtClean="0">
                <a:solidFill>
                  <a:srgbClr val="7030A0"/>
                </a:solidFill>
              </a:rPr>
              <a:t>системы</a:t>
            </a:r>
            <a:r>
              <a:rPr lang="ru-RU" sz="2000" dirty="0" smtClean="0"/>
              <a:t>      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dirty="0" smtClean="0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890588"/>
            <a:ext cx="7745412" cy="504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3379788" y="927100"/>
            <a:ext cx="4860925" cy="489743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500563" y="4797425"/>
            <a:ext cx="107950" cy="107950"/>
          </a:xfrm>
          <a:prstGeom prst="flowChartConnector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8" name="AutoShape 8"/>
          <p:cNvSpPr>
            <a:spLocks noChangeArrowheads="1"/>
          </p:cNvSpPr>
          <p:nvPr/>
        </p:nvSpPr>
        <p:spPr bwMode="auto">
          <a:xfrm>
            <a:off x="5867400" y="2097088"/>
            <a:ext cx="107950" cy="107950"/>
          </a:xfrm>
          <a:prstGeom prst="flowChartConnector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9" name="AutoShape 9"/>
          <p:cNvSpPr>
            <a:spLocks noChangeArrowheads="1"/>
          </p:cNvSpPr>
          <p:nvPr/>
        </p:nvSpPr>
        <p:spPr bwMode="auto">
          <a:xfrm>
            <a:off x="5867400" y="3427413"/>
            <a:ext cx="107950" cy="1079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0" name="AutoShape 10"/>
          <p:cNvSpPr>
            <a:spLocks noChangeArrowheads="1"/>
          </p:cNvSpPr>
          <p:nvPr/>
        </p:nvSpPr>
        <p:spPr bwMode="auto">
          <a:xfrm>
            <a:off x="4519613" y="2058988"/>
            <a:ext cx="107950" cy="1079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H="1">
            <a:off x="4103688" y="920750"/>
            <a:ext cx="2447925" cy="4860925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1" name="AutoShape 11"/>
          <p:cNvSpPr>
            <a:spLocks noChangeArrowheads="1"/>
          </p:cNvSpPr>
          <p:nvPr/>
        </p:nvSpPr>
        <p:spPr bwMode="auto">
          <a:xfrm>
            <a:off x="5426075" y="2960688"/>
            <a:ext cx="142875" cy="144462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>
            <a:off x="5472113" y="3068638"/>
            <a:ext cx="0" cy="431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H="1">
            <a:off x="4535488" y="3033713"/>
            <a:ext cx="93662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9" name="Text Box 15"/>
          <p:cNvSpPr txBox="1">
            <a:spLocks noChangeArrowheads="1"/>
          </p:cNvSpPr>
          <p:nvPr/>
        </p:nvSpPr>
        <p:spPr bwMode="auto">
          <a:xfrm>
            <a:off x="900113" y="1089025"/>
            <a:ext cx="1368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4110" name="Text Box 16"/>
          <p:cNvSpPr txBox="1">
            <a:spLocks noChangeArrowheads="1"/>
          </p:cNvSpPr>
          <p:nvPr/>
        </p:nvSpPr>
        <p:spPr bwMode="auto">
          <a:xfrm>
            <a:off x="233363" y="735013"/>
            <a:ext cx="176847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у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1" name="Text Box 17"/>
          <p:cNvSpPr txBox="1">
            <a:spLocks noChangeArrowheads="1"/>
          </p:cNvSpPr>
          <p:nvPr/>
        </p:nvSpPr>
        <p:spPr bwMode="auto">
          <a:xfrm>
            <a:off x="236538" y="3705225"/>
            <a:ext cx="1952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2x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2" name="Text Box 18"/>
          <p:cNvSpPr txBox="1">
            <a:spLocks noChangeArrowheads="1"/>
          </p:cNvSpPr>
          <p:nvPr/>
        </p:nvSpPr>
        <p:spPr bwMode="auto">
          <a:xfrm>
            <a:off x="900113" y="1304925"/>
            <a:ext cx="4683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x</a:t>
            </a:r>
            <a:endParaRPr lang="ru-RU" b="1"/>
          </a:p>
        </p:txBody>
      </p:sp>
      <p:sp>
        <p:nvSpPr>
          <p:cNvPr id="4113" name="Text Box 19"/>
          <p:cNvSpPr txBox="1">
            <a:spLocks noChangeArrowheads="1"/>
          </p:cNvSpPr>
          <p:nvPr/>
        </p:nvSpPr>
        <p:spPr bwMode="auto">
          <a:xfrm>
            <a:off x="1368425" y="1304925"/>
            <a:ext cx="4683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y</a:t>
            </a:r>
            <a:endParaRPr lang="ru-RU" b="1"/>
          </a:p>
        </p:txBody>
      </p:sp>
      <p:sp>
        <p:nvSpPr>
          <p:cNvPr id="4114" name="Text Box 20"/>
          <p:cNvSpPr txBox="1">
            <a:spLocks noChangeArrowheads="1"/>
          </p:cNvSpPr>
          <p:nvPr/>
        </p:nvSpPr>
        <p:spPr bwMode="auto">
          <a:xfrm>
            <a:off x="935038" y="1736725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0</a:t>
            </a:r>
            <a:endParaRPr lang="ru-RU" b="1"/>
          </a:p>
        </p:txBody>
      </p:sp>
      <p:sp>
        <p:nvSpPr>
          <p:cNvPr id="4115" name="Text Box 21"/>
          <p:cNvSpPr txBox="1">
            <a:spLocks noChangeArrowheads="1"/>
          </p:cNvSpPr>
          <p:nvPr/>
        </p:nvSpPr>
        <p:spPr bwMode="auto">
          <a:xfrm>
            <a:off x="935038" y="2133600"/>
            <a:ext cx="4683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3</a:t>
            </a:r>
            <a:endParaRPr lang="ru-RU" b="1"/>
          </a:p>
        </p:txBody>
      </p:sp>
      <p:sp>
        <p:nvSpPr>
          <p:cNvPr id="4116" name="Text Box 22"/>
          <p:cNvSpPr txBox="1">
            <a:spLocks noChangeArrowheads="1"/>
          </p:cNvSpPr>
          <p:nvPr/>
        </p:nvSpPr>
        <p:spPr bwMode="auto">
          <a:xfrm>
            <a:off x="935038" y="4041775"/>
            <a:ext cx="4683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x</a:t>
            </a:r>
            <a:endParaRPr lang="ru-RU" b="1"/>
          </a:p>
        </p:txBody>
      </p:sp>
      <p:sp>
        <p:nvSpPr>
          <p:cNvPr id="4117" name="Text Box 23"/>
          <p:cNvSpPr txBox="1">
            <a:spLocks noChangeArrowheads="1"/>
          </p:cNvSpPr>
          <p:nvPr/>
        </p:nvSpPr>
        <p:spPr bwMode="auto">
          <a:xfrm>
            <a:off x="1403350" y="4041775"/>
            <a:ext cx="4683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y</a:t>
            </a:r>
            <a:endParaRPr lang="ru-RU" b="1"/>
          </a:p>
        </p:txBody>
      </p:sp>
      <p:sp>
        <p:nvSpPr>
          <p:cNvPr id="4118" name="Text Box 24"/>
          <p:cNvSpPr txBox="1">
            <a:spLocks noChangeArrowheads="1"/>
          </p:cNvSpPr>
          <p:nvPr/>
        </p:nvSpPr>
        <p:spPr bwMode="auto">
          <a:xfrm>
            <a:off x="900113" y="4437063"/>
            <a:ext cx="468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0</a:t>
            </a:r>
            <a:endParaRPr lang="ru-RU" b="1"/>
          </a:p>
        </p:txBody>
      </p:sp>
      <p:sp>
        <p:nvSpPr>
          <p:cNvPr id="4119" name="Text Box 25"/>
          <p:cNvSpPr txBox="1">
            <a:spLocks noChangeArrowheads="1"/>
          </p:cNvSpPr>
          <p:nvPr/>
        </p:nvSpPr>
        <p:spPr bwMode="auto">
          <a:xfrm>
            <a:off x="900113" y="4868863"/>
            <a:ext cx="468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3</a:t>
            </a:r>
            <a:endParaRPr lang="ru-RU" b="1"/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1403350" y="1736725"/>
            <a:ext cx="4683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3</a:t>
            </a:r>
            <a:endParaRPr lang="ru-RU" b="1"/>
          </a:p>
        </p:txBody>
      </p:sp>
      <p:sp>
        <p:nvSpPr>
          <p:cNvPr id="5147" name="Text Box 27"/>
          <p:cNvSpPr txBox="1">
            <a:spLocks noChangeArrowheads="1"/>
          </p:cNvSpPr>
          <p:nvPr/>
        </p:nvSpPr>
        <p:spPr bwMode="auto">
          <a:xfrm>
            <a:off x="1403350" y="2133600"/>
            <a:ext cx="4683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0</a:t>
            </a:r>
            <a:endParaRPr lang="ru-RU" b="1"/>
          </a:p>
        </p:txBody>
      </p:sp>
      <p:sp>
        <p:nvSpPr>
          <p:cNvPr id="5148" name="Text Box 28"/>
          <p:cNvSpPr txBox="1">
            <a:spLocks noChangeArrowheads="1"/>
          </p:cNvSpPr>
          <p:nvPr/>
        </p:nvSpPr>
        <p:spPr bwMode="auto">
          <a:xfrm>
            <a:off x="1403350" y="4437063"/>
            <a:ext cx="7254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b="1"/>
              <a:t>3</a:t>
            </a:r>
            <a:endParaRPr lang="ru-RU" b="1"/>
          </a:p>
        </p:txBody>
      </p:sp>
      <p:sp>
        <p:nvSpPr>
          <p:cNvPr id="5149" name="Text Box 29"/>
          <p:cNvSpPr txBox="1">
            <a:spLocks noChangeArrowheads="1"/>
          </p:cNvSpPr>
          <p:nvPr/>
        </p:nvSpPr>
        <p:spPr bwMode="auto">
          <a:xfrm>
            <a:off x="1439863" y="4868863"/>
            <a:ext cx="468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3</a:t>
            </a:r>
            <a:endParaRPr lang="ru-RU" b="1"/>
          </a:p>
        </p:txBody>
      </p:sp>
      <p:sp>
        <p:nvSpPr>
          <p:cNvPr id="5150" name="Text Box 30"/>
          <p:cNvSpPr txBox="1">
            <a:spLocks noChangeArrowheads="1"/>
          </p:cNvSpPr>
          <p:nvPr/>
        </p:nvSpPr>
        <p:spPr bwMode="auto">
          <a:xfrm>
            <a:off x="4535488" y="1665288"/>
            <a:ext cx="971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A(0;3)</a:t>
            </a:r>
            <a:endParaRPr lang="ru-RU" sz="2000" b="1">
              <a:solidFill>
                <a:schemeClr val="accent2"/>
              </a:solidFill>
            </a:endParaRPr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5867400" y="2997200"/>
            <a:ext cx="971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B(3;0)</a:t>
            </a:r>
            <a:endParaRPr lang="ru-RU" sz="2000" b="1">
              <a:solidFill>
                <a:schemeClr val="accent2"/>
              </a:solidFill>
            </a:endParaRPr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4679950" y="4652963"/>
            <a:ext cx="12477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C(0;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000" b="1">
                <a:solidFill>
                  <a:schemeClr val="folHlink"/>
                </a:solidFill>
              </a:rPr>
              <a:t>3)</a:t>
            </a:r>
            <a:endParaRPr lang="ru-RU" sz="2000" b="1">
              <a:solidFill>
                <a:schemeClr val="folHlink"/>
              </a:solidFill>
            </a:endParaRP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6084888" y="1700213"/>
            <a:ext cx="1081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D(3;3)</a:t>
            </a:r>
            <a:endParaRPr lang="ru-RU" sz="2000" b="1">
              <a:solidFill>
                <a:schemeClr val="folHlink"/>
              </a:solidFill>
            </a:endParaRP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5738813" y="2560638"/>
            <a:ext cx="1081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M(2;1)</a:t>
            </a:r>
            <a:endParaRPr lang="ru-RU" sz="2000" b="1">
              <a:solidFill>
                <a:srgbClr val="FF0000"/>
              </a:solidFill>
            </a:endParaRP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5154613" y="3678238"/>
            <a:ext cx="6746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X=2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3808413" y="2840038"/>
            <a:ext cx="6746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0000"/>
                </a:solidFill>
              </a:rPr>
              <a:t>у </a:t>
            </a:r>
            <a:r>
              <a:rPr lang="en-US" b="1">
                <a:solidFill>
                  <a:srgbClr val="FF0000"/>
                </a:solidFill>
              </a:rPr>
              <a:t>=1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4131" name="AutoShape 37"/>
          <p:cNvSpPr>
            <a:spLocks/>
          </p:cNvSpPr>
          <p:nvPr/>
        </p:nvSpPr>
        <p:spPr bwMode="auto">
          <a:xfrm>
            <a:off x="6511925" y="190500"/>
            <a:ext cx="177800" cy="609600"/>
          </a:xfrm>
          <a:prstGeom prst="leftBrace">
            <a:avLst>
              <a:gd name="adj1" fmla="val 28571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58" name="Text Box 38"/>
          <p:cNvSpPr txBox="1">
            <a:spLocks noChangeArrowheads="1"/>
          </p:cNvSpPr>
          <p:nvPr/>
        </p:nvSpPr>
        <p:spPr bwMode="auto">
          <a:xfrm>
            <a:off x="4876800" y="5826125"/>
            <a:ext cx="3060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Ответ: </a:t>
            </a:r>
            <a:r>
              <a:rPr lang="ru-RU" sz="2400" b="1" dirty="0">
                <a:solidFill>
                  <a:srgbClr val="FF0000"/>
                </a:solidFill>
              </a:rPr>
              <a:t>(2; 1)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5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5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5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3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5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5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5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0"/>
                                        <p:tgtEl>
                                          <p:spTgt spid="5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3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3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1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2000"/>
                                        <p:tgtEl>
                                          <p:spTgt spid="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9" dur="1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3000"/>
                                        <p:tgtEl>
                                          <p:spTgt spid="5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3000" fill="hold"/>
                                        <p:tgtEl>
                                          <p:spTgt spid="5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2000"/>
                                        <p:tgtEl>
                                          <p:spTgt spid="5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animBg="1"/>
      <p:bldP spid="5127" grpId="0" animBg="1"/>
      <p:bldP spid="5128" grpId="0" animBg="1"/>
      <p:bldP spid="5129" grpId="0" animBg="1"/>
      <p:bldP spid="5130" grpId="0" animBg="1"/>
      <p:bldP spid="5132" grpId="0" animBg="1"/>
      <p:bldP spid="5131" grpId="0" animBg="1"/>
      <p:bldP spid="5133" grpId="0" animBg="1"/>
      <p:bldP spid="5134" grpId="0" animBg="1"/>
      <p:bldP spid="4110" grpId="0"/>
      <p:bldP spid="4111" grpId="0"/>
      <p:bldP spid="5150" grpId="0"/>
      <p:bldP spid="51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С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4888" y="473075"/>
            <a:ext cx="7515225" cy="489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1016000" y="3187700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smtClean="0"/>
              <a:t>y=0,5x-1</a:t>
            </a:r>
            <a:endParaRPr lang="ru-RU" sz="2000" b="1" dirty="0"/>
          </a:p>
        </p:txBody>
      </p:sp>
      <p:sp>
        <p:nvSpPr>
          <p:cNvPr id="5124" name="Rectangle 8"/>
          <p:cNvSpPr>
            <a:spLocks noChangeArrowheads="1"/>
          </p:cNvSpPr>
          <p:nvPr/>
        </p:nvSpPr>
        <p:spPr bwMode="auto">
          <a:xfrm>
            <a:off x="1079500" y="579438"/>
            <a:ext cx="12955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 smtClean="0"/>
              <a:t>Y=0,5x+2</a:t>
            </a:r>
            <a:endParaRPr lang="ru-RU" sz="2000" b="1" dirty="0"/>
          </a:p>
        </p:txBody>
      </p:sp>
      <p:sp>
        <p:nvSpPr>
          <p:cNvPr id="5125" name="Text Box 9"/>
          <p:cNvSpPr txBox="1">
            <a:spLocks noChangeArrowheads="1"/>
          </p:cNvSpPr>
          <p:nvPr/>
        </p:nvSpPr>
        <p:spPr bwMode="auto">
          <a:xfrm>
            <a:off x="1244600" y="850900"/>
            <a:ext cx="431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x</a:t>
            </a:r>
            <a:endParaRPr lang="ru-RU" sz="2000" b="1"/>
          </a:p>
        </p:txBody>
      </p:sp>
      <p:sp>
        <p:nvSpPr>
          <p:cNvPr id="5126" name="Text Box 10"/>
          <p:cNvSpPr txBox="1">
            <a:spLocks noChangeArrowheads="1"/>
          </p:cNvSpPr>
          <p:nvPr/>
        </p:nvSpPr>
        <p:spPr bwMode="auto">
          <a:xfrm>
            <a:off x="1220788" y="3532188"/>
            <a:ext cx="469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x</a:t>
            </a:r>
            <a:endParaRPr lang="ru-RU" sz="2000" b="1"/>
          </a:p>
        </p:txBody>
      </p:sp>
      <p:sp>
        <p:nvSpPr>
          <p:cNvPr id="5127" name="Text Box 11"/>
          <p:cNvSpPr txBox="1">
            <a:spLocks noChangeArrowheads="1"/>
          </p:cNvSpPr>
          <p:nvPr/>
        </p:nvSpPr>
        <p:spPr bwMode="auto">
          <a:xfrm>
            <a:off x="1714500" y="850900"/>
            <a:ext cx="469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y</a:t>
            </a:r>
            <a:endParaRPr lang="ru-RU" sz="2000" b="1"/>
          </a:p>
        </p:txBody>
      </p:sp>
      <p:sp>
        <p:nvSpPr>
          <p:cNvPr id="5128" name="Text Box 12"/>
          <p:cNvSpPr txBox="1">
            <a:spLocks noChangeArrowheads="1"/>
          </p:cNvSpPr>
          <p:nvPr/>
        </p:nvSpPr>
        <p:spPr bwMode="auto">
          <a:xfrm>
            <a:off x="1739900" y="3530600"/>
            <a:ext cx="469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y</a:t>
            </a:r>
            <a:endParaRPr lang="ru-RU" sz="2000" b="1"/>
          </a:p>
        </p:txBody>
      </p:sp>
      <p:sp>
        <p:nvSpPr>
          <p:cNvPr id="5129" name="Text Box 13"/>
          <p:cNvSpPr txBox="1">
            <a:spLocks noChangeArrowheads="1"/>
          </p:cNvSpPr>
          <p:nvPr/>
        </p:nvSpPr>
        <p:spPr bwMode="auto">
          <a:xfrm>
            <a:off x="1231900" y="1244600"/>
            <a:ext cx="469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0</a:t>
            </a:r>
            <a:endParaRPr lang="ru-RU" sz="2000" b="1"/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1689100" y="1244600"/>
            <a:ext cx="469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2</a:t>
            </a:r>
            <a:endParaRPr lang="ru-RU" sz="2000" b="1"/>
          </a:p>
        </p:txBody>
      </p:sp>
      <p:sp>
        <p:nvSpPr>
          <p:cNvPr id="5131" name="Text Box 15"/>
          <p:cNvSpPr txBox="1">
            <a:spLocks noChangeArrowheads="1"/>
          </p:cNvSpPr>
          <p:nvPr/>
        </p:nvSpPr>
        <p:spPr bwMode="auto">
          <a:xfrm>
            <a:off x="1244600" y="1651000"/>
            <a:ext cx="469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2</a:t>
            </a:r>
            <a:endParaRPr lang="ru-RU" sz="2000" b="1"/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1714500" y="1663700"/>
            <a:ext cx="469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3</a:t>
            </a:r>
            <a:endParaRPr lang="ru-RU" sz="2000" b="1"/>
          </a:p>
        </p:txBody>
      </p:sp>
      <p:sp>
        <p:nvSpPr>
          <p:cNvPr id="5133" name="Text Box 17"/>
          <p:cNvSpPr txBox="1">
            <a:spLocks noChangeArrowheads="1"/>
          </p:cNvSpPr>
          <p:nvPr/>
        </p:nvSpPr>
        <p:spPr bwMode="auto">
          <a:xfrm>
            <a:off x="1193800" y="3898900"/>
            <a:ext cx="469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0</a:t>
            </a:r>
            <a:endParaRPr lang="ru-RU" sz="2000" b="1"/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1651000" y="3911600"/>
            <a:ext cx="469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-1</a:t>
            </a:r>
            <a:endParaRPr lang="ru-RU" sz="2000" b="1"/>
          </a:p>
        </p:txBody>
      </p:sp>
      <p:sp>
        <p:nvSpPr>
          <p:cNvPr id="5135" name="Text Box 19"/>
          <p:cNvSpPr txBox="1">
            <a:spLocks noChangeArrowheads="1"/>
          </p:cNvSpPr>
          <p:nvPr/>
        </p:nvSpPr>
        <p:spPr bwMode="auto">
          <a:xfrm>
            <a:off x="1219200" y="4305300"/>
            <a:ext cx="469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2</a:t>
            </a:r>
            <a:endParaRPr lang="ru-RU" sz="2000" b="1"/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1701800" y="4279900"/>
            <a:ext cx="469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0</a:t>
            </a:r>
            <a:endParaRPr lang="ru-RU" sz="2000" b="1"/>
          </a:p>
        </p:txBody>
      </p:sp>
      <p:sp>
        <p:nvSpPr>
          <p:cNvPr id="8213" name="AutoShape 21"/>
          <p:cNvSpPr>
            <a:spLocks noChangeArrowheads="1"/>
          </p:cNvSpPr>
          <p:nvPr/>
        </p:nvSpPr>
        <p:spPr bwMode="auto">
          <a:xfrm>
            <a:off x="4727575" y="2054225"/>
            <a:ext cx="109538" cy="101600"/>
          </a:xfrm>
          <a:prstGeom prst="flowChartConnector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14" name="AutoShape 22"/>
          <p:cNvSpPr>
            <a:spLocks noChangeArrowheads="1"/>
          </p:cNvSpPr>
          <p:nvPr/>
        </p:nvSpPr>
        <p:spPr bwMode="auto">
          <a:xfrm>
            <a:off x="5607050" y="1614488"/>
            <a:ext cx="109538" cy="101600"/>
          </a:xfrm>
          <a:prstGeom prst="flowChartConnector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15" name="AutoShape 23"/>
          <p:cNvSpPr>
            <a:spLocks noChangeArrowheads="1"/>
          </p:cNvSpPr>
          <p:nvPr/>
        </p:nvSpPr>
        <p:spPr bwMode="auto">
          <a:xfrm>
            <a:off x="4729163" y="3384550"/>
            <a:ext cx="109537" cy="101600"/>
          </a:xfrm>
          <a:prstGeom prst="flowChartConnector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16" name="AutoShape 24"/>
          <p:cNvSpPr>
            <a:spLocks noChangeArrowheads="1"/>
          </p:cNvSpPr>
          <p:nvPr/>
        </p:nvSpPr>
        <p:spPr bwMode="auto">
          <a:xfrm>
            <a:off x="5610225" y="2927350"/>
            <a:ext cx="109538" cy="101600"/>
          </a:xfrm>
          <a:prstGeom prst="flowChartConnector">
            <a:avLst/>
          </a:prstGeom>
          <a:solidFill>
            <a:schemeClr val="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 flipV="1">
            <a:off x="2176463" y="476250"/>
            <a:ext cx="5829300" cy="29337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 flipV="1">
            <a:off x="2146300" y="1525588"/>
            <a:ext cx="6438900" cy="32385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3" name="AutoShape 28"/>
          <p:cNvSpPr>
            <a:spLocks/>
          </p:cNvSpPr>
          <p:nvPr/>
        </p:nvSpPr>
        <p:spPr bwMode="auto">
          <a:xfrm>
            <a:off x="508000" y="5537200"/>
            <a:ext cx="190500" cy="698500"/>
          </a:xfrm>
          <a:prstGeom prst="leftBrace">
            <a:avLst>
              <a:gd name="adj1" fmla="val 30556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3721100" y="1651000"/>
            <a:ext cx="1054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A(0;2)</a:t>
            </a:r>
            <a:endParaRPr lang="ru-RU" sz="2400">
              <a:solidFill>
                <a:schemeClr val="accent2"/>
              </a:solidFill>
            </a:endParaRPr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4876800" y="1130300"/>
            <a:ext cx="1054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B(2;3)</a:t>
            </a:r>
            <a:endParaRPr lang="ru-RU" sz="2400">
              <a:solidFill>
                <a:schemeClr val="accent2"/>
              </a:solidFill>
            </a:endParaRP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3365500" y="3086100"/>
            <a:ext cx="1206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</a:rPr>
              <a:t>C(0;-1)</a:t>
            </a:r>
            <a:endParaRPr lang="ru-RU" sz="2400">
              <a:solidFill>
                <a:schemeClr val="hlink"/>
              </a:solidFill>
            </a:endParaRPr>
          </a:p>
        </p:txBody>
      </p:sp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5105400" y="2387600"/>
            <a:ext cx="1054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</a:rPr>
              <a:t>D(2;0)</a:t>
            </a:r>
            <a:endParaRPr lang="ru-RU" sz="2400">
              <a:solidFill>
                <a:schemeClr val="hlink"/>
              </a:solidFill>
            </a:endParaRPr>
          </a:p>
        </p:txBody>
      </p:sp>
      <p:sp>
        <p:nvSpPr>
          <p:cNvPr id="5148" name="Text Box 34"/>
          <p:cNvSpPr txBox="1">
            <a:spLocks noChangeArrowheads="1"/>
          </p:cNvSpPr>
          <p:nvPr/>
        </p:nvSpPr>
        <p:spPr bwMode="auto">
          <a:xfrm>
            <a:off x="609600" y="5384800"/>
            <a:ext cx="4559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5149" name="Rectangle 35"/>
          <p:cNvSpPr>
            <a:spLocks noChangeArrowheads="1"/>
          </p:cNvSpPr>
          <p:nvPr/>
        </p:nvSpPr>
        <p:spPr bwMode="auto">
          <a:xfrm>
            <a:off x="571500" y="5418138"/>
            <a:ext cx="3378200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b="1" dirty="0">
                <a:solidFill>
                  <a:schemeClr val="tx2"/>
                </a:solidFill>
              </a:rPr>
              <a:t>Решим систему уравнений</a:t>
            </a:r>
            <a:r>
              <a:rPr lang="en-US" b="1" dirty="0">
                <a:solidFill>
                  <a:schemeClr val="tx2"/>
                </a:solidFill>
              </a:rPr>
              <a:t>:</a:t>
            </a:r>
            <a:r>
              <a:rPr lang="en-US" sz="2000" dirty="0">
                <a:solidFill>
                  <a:schemeClr val="tx2"/>
                </a:solidFill>
              </a:rPr>
              <a:t>        </a:t>
            </a:r>
            <a:r>
              <a:rPr lang="en-US" sz="2000" b="1" dirty="0" smtClean="0">
                <a:solidFill>
                  <a:schemeClr val="tx2"/>
                </a:solidFill>
              </a:rPr>
              <a:t>2y=x+4</a:t>
            </a:r>
            <a:r>
              <a:rPr lang="en-US" sz="2000" dirty="0" smtClean="0">
                <a:solidFill>
                  <a:schemeClr val="tx2"/>
                </a:solidFill>
              </a:rPr>
              <a:t>                                                  </a:t>
            </a:r>
            <a:r>
              <a:rPr lang="en-US" sz="2000" b="1" dirty="0" smtClean="0">
                <a:solidFill>
                  <a:schemeClr val="tx2"/>
                </a:solidFill>
              </a:rPr>
              <a:t>Y+1=0,5x</a:t>
            </a:r>
            <a:r>
              <a:rPr lang="en-US" sz="2000" b="1" dirty="0">
                <a:solidFill>
                  <a:schemeClr val="tx2"/>
                </a:solidFill>
              </a:rPr>
              <a:t/>
            </a:r>
            <a:br>
              <a:rPr lang="en-US" sz="2000" b="1" dirty="0">
                <a:solidFill>
                  <a:schemeClr val="tx2"/>
                </a:solidFill>
              </a:rPr>
            </a:b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5041900" y="3416300"/>
            <a:ext cx="36703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Графики функций параллельны и не пересекаются.</a:t>
            </a:r>
          </a:p>
        </p:txBody>
      </p:sp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4914900" y="4597400"/>
            <a:ext cx="3594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/>
              <a:t>Говорят, что система </a:t>
            </a:r>
            <a:r>
              <a:rPr lang="ru-RU" sz="2400" b="1"/>
              <a:t>несовместна.</a:t>
            </a:r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2768600" y="5600700"/>
            <a:ext cx="59690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Ответ: </a:t>
            </a:r>
            <a:r>
              <a:rPr lang="ru-RU" sz="2400" b="1">
                <a:solidFill>
                  <a:srgbClr val="FF0000"/>
                </a:solidFill>
              </a:rPr>
              <a:t>Система не имеет решений.</a:t>
            </a:r>
          </a:p>
          <a:p>
            <a:pPr>
              <a:spcBef>
                <a:spcPct val="50000"/>
              </a:spcBef>
            </a:pPr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8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8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8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30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8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8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8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8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30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8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8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8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3" grpId="0" animBg="1"/>
      <p:bldP spid="8214" grpId="0" animBg="1"/>
      <p:bldP spid="8215" grpId="0" animBg="1"/>
      <p:bldP spid="8216" grpId="0" animBg="1"/>
      <p:bldP spid="8218" grpId="0" animBg="1"/>
      <p:bldP spid="82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013" y="890588"/>
            <a:ext cx="7745412" cy="504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4150"/>
            <a:ext cx="7556500" cy="612775"/>
          </a:xfrm>
        </p:spPr>
        <p:txBody>
          <a:bodyPr/>
          <a:lstStyle/>
          <a:p>
            <a:pPr algn="l" eaLnBrk="1" hangingPunct="1">
              <a:lnSpc>
                <a:spcPct val="50000"/>
              </a:lnSpc>
            </a:pPr>
            <a:r>
              <a:rPr lang="ru-RU" sz="2000" smtClean="0"/>
              <a:t>                                                                      </a:t>
            </a:r>
            <a:r>
              <a:rPr lang="ru-RU" sz="2800" smtClean="0"/>
              <a:t> </a:t>
            </a:r>
            <a:r>
              <a:rPr lang="ru-RU" sz="4000" smtClean="0"/>
              <a:t> </a:t>
            </a:r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4017963" y="2524125"/>
            <a:ext cx="107950" cy="107950"/>
          </a:xfrm>
          <a:prstGeom prst="flowChartConnector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4940300" y="1601788"/>
            <a:ext cx="107950" cy="107950"/>
          </a:xfrm>
          <a:prstGeom prst="flowChartConnector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3111500" y="3427413"/>
            <a:ext cx="107950" cy="1079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4500563" y="2071688"/>
            <a:ext cx="107950" cy="10795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3" name="Text Box 14"/>
          <p:cNvSpPr txBox="1">
            <a:spLocks noChangeArrowheads="1"/>
          </p:cNvSpPr>
          <p:nvPr/>
        </p:nvSpPr>
        <p:spPr bwMode="auto">
          <a:xfrm>
            <a:off x="863600" y="908050"/>
            <a:ext cx="1081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/>
              <a:t>Y=x+3</a:t>
            </a:r>
            <a:endParaRPr lang="ru-RU" b="1" dirty="0"/>
          </a:p>
        </p:txBody>
      </p:sp>
      <p:sp>
        <p:nvSpPr>
          <p:cNvPr id="6154" name="Text Box 15"/>
          <p:cNvSpPr txBox="1">
            <a:spLocks noChangeArrowheads="1"/>
          </p:cNvSpPr>
          <p:nvPr/>
        </p:nvSpPr>
        <p:spPr bwMode="auto">
          <a:xfrm>
            <a:off x="900113" y="3752850"/>
            <a:ext cx="16556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/>
              <a:t>Y=x+3</a:t>
            </a:r>
            <a:endParaRPr lang="ru-RU" b="1" dirty="0"/>
          </a:p>
        </p:txBody>
      </p:sp>
      <p:sp>
        <p:nvSpPr>
          <p:cNvPr id="6155" name="Text Box 16"/>
          <p:cNvSpPr txBox="1">
            <a:spLocks noChangeArrowheads="1"/>
          </p:cNvSpPr>
          <p:nvPr/>
        </p:nvSpPr>
        <p:spPr bwMode="auto">
          <a:xfrm>
            <a:off x="900113" y="1304925"/>
            <a:ext cx="4683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x</a:t>
            </a:r>
            <a:endParaRPr lang="ru-RU" b="1"/>
          </a:p>
        </p:txBody>
      </p:sp>
      <p:sp>
        <p:nvSpPr>
          <p:cNvPr id="6156" name="Text Box 17"/>
          <p:cNvSpPr txBox="1">
            <a:spLocks noChangeArrowheads="1"/>
          </p:cNvSpPr>
          <p:nvPr/>
        </p:nvSpPr>
        <p:spPr bwMode="auto">
          <a:xfrm>
            <a:off x="1368425" y="1304925"/>
            <a:ext cx="4683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y</a:t>
            </a:r>
            <a:endParaRPr lang="ru-RU" b="1"/>
          </a:p>
        </p:txBody>
      </p:sp>
      <p:sp>
        <p:nvSpPr>
          <p:cNvPr id="6157" name="Text Box 18"/>
          <p:cNvSpPr txBox="1">
            <a:spLocks noChangeArrowheads="1"/>
          </p:cNvSpPr>
          <p:nvPr/>
        </p:nvSpPr>
        <p:spPr bwMode="auto">
          <a:xfrm>
            <a:off x="935038" y="1736725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0</a:t>
            </a:r>
            <a:endParaRPr lang="ru-RU" b="1"/>
          </a:p>
        </p:txBody>
      </p:sp>
      <p:sp>
        <p:nvSpPr>
          <p:cNvPr id="6158" name="Text Box 19"/>
          <p:cNvSpPr txBox="1">
            <a:spLocks noChangeArrowheads="1"/>
          </p:cNvSpPr>
          <p:nvPr/>
        </p:nvSpPr>
        <p:spPr bwMode="auto">
          <a:xfrm>
            <a:off x="935038" y="2133600"/>
            <a:ext cx="4683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-</a:t>
            </a:r>
            <a:r>
              <a:rPr lang="en-US" b="1"/>
              <a:t>3</a:t>
            </a:r>
            <a:endParaRPr lang="ru-RU" b="1"/>
          </a:p>
        </p:txBody>
      </p:sp>
      <p:sp>
        <p:nvSpPr>
          <p:cNvPr id="6159" name="Text Box 20"/>
          <p:cNvSpPr txBox="1">
            <a:spLocks noChangeArrowheads="1"/>
          </p:cNvSpPr>
          <p:nvPr/>
        </p:nvSpPr>
        <p:spPr bwMode="auto">
          <a:xfrm>
            <a:off x="935038" y="4041775"/>
            <a:ext cx="4683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x</a:t>
            </a:r>
            <a:endParaRPr lang="ru-RU" b="1"/>
          </a:p>
        </p:txBody>
      </p:sp>
      <p:sp>
        <p:nvSpPr>
          <p:cNvPr id="6160" name="Text Box 21"/>
          <p:cNvSpPr txBox="1">
            <a:spLocks noChangeArrowheads="1"/>
          </p:cNvSpPr>
          <p:nvPr/>
        </p:nvSpPr>
        <p:spPr bwMode="auto">
          <a:xfrm>
            <a:off x="1403350" y="4041775"/>
            <a:ext cx="4683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y</a:t>
            </a:r>
            <a:endParaRPr lang="ru-RU" b="1"/>
          </a:p>
        </p:txBody>
      </p:sp>
      <p:sp>
        <p:nvSpPr>
          <p:cNvPr id="6161" name="Text Box 22"/>
          <p:cNvSpPr txBox="1">
            <a:spLocks noChangeArrowheads="1"/>
          </p:cNvSpPr>
          <p:nvPr/>
        </p:nvSpPr>
        <p:spPr bwMode="auto">
          <a:xfrm>
            <a:off x="900113" y="4437063"/>
            <a:ext cx="468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1</a:t>
            </a:r>
          </a:p>
        </p:txBody>
      </p:sp>
      <p:sp>
        <p:nvSpPr>
          <p:cNvPr id="6162" name="Text Box 23"/>
          <p:cNvSpPr txBox="1">
            <a:spLocks noChangeArrowheads="1"/>
          </p:cNvSpPr>
          <p:nvPr/>
        </p:nvSpPr>
        <p:spPr bwMode="auto">
          <a:xfrm>
            <a:off x="900113" y="4868863"/>
            <a:ext cx="468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-1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403350" y="1736725"/>
            <a:ext cx="4683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3</a:t>
            </a:r>
            <a:endParaRPr lang="ru-RU" b="1"/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1403350" y="2133600"/>
            <a:ext cx="4683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0</a:t>
            </a:r>
            <a:endParaRPr lang="ru-RU" b="1"/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1403350" y="4437063"/>
            <a:ext cx="4683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4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1439863" y="4868863"/>
            <a:ext cx="468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2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3481388" y="1703388"/>
            <a:ext cx="971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A(0;3)</a:t>
            </a:r>
            <a:endParaRPr lang="ru-RU" sz="2000" b="1">
              <a:solidFill>
                <a:schemeClr val="accent2"/>
              </a:solidFill>
            </a:endParaRP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1917700" y="2895600"/>
            <a:ext cx="1149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B(</a:t>
            </a:r>
            <a:r>
              <a:rPr lang="ru-RU" sz="2000" b="1">
                <a:solidFill>
                  <a:schemeClr val="accent2"/>
                </a:solidFill>
              </a:rPr>
              <a:t>-</a:t>
            </a:r>
            <a:r>
              <a:rPr lang="en-US" sz="2000" b="1">
                <a:solidFill>
                  <a:schemeClr val="accent2"/>
                </a:solidFill>
              </a:rPr>
              <a:t>3;0)</a:t>
            </a:r>
            <a:endParaRPr lang="ru-RU" sz="2000" b="1">
              <a:solidFill>
                <a:schemeClr val="accent2"/>
              </a:solidFill>
            </a:endParaRP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2813050" y="2112963"/>
            <a:ext cx="1081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C(</a:t>
            </a:r>
            <a:r>
              <a:rPr lang="ru-RU" sz="2000" b="1">
                <a:solidFill>
                  <a:schemeClr val="folHlink"/>
                </a:solidFill>
              </a:rPr>
              <a:t>-1</a:t>
            </a:r>
            <a:r>
              <a:rPr lang="en-US" sz="2000" b="1">
                <a:solidFill>
                  <a:schemeClr val="folHlink"/>
                </a:solidFill>
              </a:rPr>
              <a:t>;</a:t>
            </a:r>
            <a:r>
              <a:rPr lang="ru-RU" sz="2000" b="1">
                <a:solidFill>
                  <a:schemeClr val="folHlink"/>
                </a:solidFill>
              </a:rPr>
              <a:t>2</a:t>
            </a:r>
            <a:r>
              <a:rPr lang="en-US" sz="2000" b="1">
                <a:solidFill>
                  <a:schemeClr val="folHlink"/>
                </a:solidFill>
              </a:rPr>
              <a:t>)</a:t>
            </a:r>
            <a:endParaRPr lang="ru-RU" sz="2000" b="1">
              <a:solidFill>
                <a:schemeClr val="folHlink"/>
              </a:solidFill>
            </a:endParaRPr>
          </a:p>
        </p:txBody>
      </p:sp>
      <p:sp>
        <p:nvSpPr>
          <p:cNvPr id="10271" name="Text Box 31"/>
          <p:cNvSpPr txBox="1">
            <a:spLocks noChangeArrowheads="1"/>
          </p:cNvSpPr>
          <p:nvPr/>
        </p:nvSpPr>
        <p:spPr bwMode="auto">
          <a:xfrm>
            <a:off x="4497388" y="938213"/>
            <a:ext cx="1081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D(</a:t>
            </a:r>
            <a:r>
              <a:rPr lang="ru-RU" sz="2000" b="1">
                <a:solidFill>
                  <a:schemeClr val="folHlink"/>
                </a:solidFill>
              </a:rPr>
              <a:t>1</a:t>
            </a:r>
            <a:r>
              <a:rPr lang="en-US" sz="2000" b="1">
                <a:solidFill>
                  <a:schemeClr val="folHlink"/>
                </a:solidFill>
              </a:rPr>
              <a:t>;</a:t>
            </a:r>
            <a:r>
              <a:rPr lang="ru-RU" sz="2000" b="1">
                <a:solidFill>
                  <a:schemeClr val="folHlink"/>
                </a:solidFill>
              </a:rPr>
              <a:t>4</a:t>
            </a:r>
            <a:r>
              <a:rPr lang="en-US" sz="2000" b="1">
                <a:solidFill>
                  <a:schemeClr val="folHlink"/>
                </a:solidFill>
              </a:rPr>
              <a:t>)</a:t>
            </a:r>
            <a:endParaRPr lang="ru-RU" sz="2000" b="1">
              <a:solidFill>
                <a:schemeClr val="folHlink"/>
              </a:solidFill>
            </a:endParaRPr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 flipV="1">
            <a:off x="1841500" y="901700"/>
            <a:ext cx="3924300" cy="39243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9" name="Line 39"/>
          <p:cNvSpPr>
            <a:spLocks noChangeShapeType="1"/>
          </p:cNvSpPr>
          <p:nvPr/>
        </p:nvSpPr>
        <p:spPr bwMode="auto">
          <a:xfrm flipV="1">
            <a:off x="1830388" y="903288"/>
            <a:ext cx="3924300" cy="3924300"/>
          </a:xfrm>
          <a:prstGeom prst="line">
            <a:avLst/>
          </a:prstGeom>
          <a:noFill/>
          <a:ln w="38100">
            <a:solidFill>
              <a:srgbClr val="99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0" name="Text Box 40"/>
          <p:cNvSpPr txBox="1">
            <a:spLocks noChangeArrowheads="1"/>
          </p:cNvSpPr>
          <p:nvPr/>
        </p:nvSpPr>
        <p:spPr bwMode="auto">
          <a:xfrm>
            <a:off x="5842000" y="1612900"/>
            <a:ext cx="2540000" cy="156966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dirty="0"/>
              <a:t>Система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/>
              <a:t>     </a:t>
            </a:r>
            <a:r>
              <a:rPr lang="en-US" sz="2400" dirty="0" smtClean="0"/>
              <a:t>3y-9=3x</a:t>
            </a:r>
            <a:endParaRPr lang="en-US" sz="2400" dirty="0"/>
          </a:p>
          <a:p>
            <a:pPr>
              <a:spcBef>
                <a:spcPct val="50000"/>
              </a:spcBef>
              <a:defRPr/>
            </a:pPr>
            <a:r>
              <a:rPr lang="en-US" sz="2400"/>
              <a:t>     </a:t>
            </a:r>
            <a:r>
              <a:rPr lang="en-US" sz="2400" smtClean="0"/>
              <a:t>5y-15=5x</a:t>
            </a:r>
            <a:endParaRPr lang="ru-RU" sz="2400" dirty="0"/>
          </a:p>
        </p:txBody>
      </p:sp>
      <p:sp>
        <p:nvSpPr>
          <p:cNvPr id="10281" name="Text Box 41"/>
          <p:cNvSpPr txBox="1">
            <a:spLocks noChangeArrowheads="1"/>
          </p:cNvSpPr>
          <p:nvPr/>
        </p:nvSpPr>
        <p:spPr bwMode="auto">
          <a:xfrm>
            <a:off x="4724400" y="3924300"/>
            <a:ext cx="3543300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 smtClean="0"/>
              <a:t>Графики функций совпадают.</a:t>
            </a:r>
            <a:endParaRPr lang="ru-RU" sz="2400" dirty="0"/>
          </a:p>
          <a:p>
            <a:pPr>
              <a:spcBef>
                <a:spcPct val="50000"/>
              </a:spcBef>
            </a:pPr>
            <a:endParaRPr lang="ru-RU" dirty="0"/>
          </a:p>
        </p:txBody>
      </p:sp>
      <p:sp>
        <p:nvSpPr>
          <p:cNvPr id="10282" name="Text Box 42"/>
          <p:cNvSpPr txBox="1">
            <a:spLocks noChangeArrowheads="1"/>
          </p:cNvSpPr>
          <p:nvPr/>
        </p:nvSpPr>
        <p:spPr bwMode="auto">
          <a:xfrm>
            <a:off x="4838700" y="4953000"/>
            <a:ext cx="37973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Говорят, что система </a:t>
            </a:r>
            <a:r>
              <a:rPr lang="ru-RU" sz="2400" b="1" dirty="0"/>
              <a:t>неопределенна</a:t>
            </a:r>
          </a:p>
        </p:txBody>
      </p:sp>
      <p:sp>
        <p:nvSpPr>
          <p:cNvPr id="10283" name="Text Box 43"/>
          <p:cNvSpPr txBox="1">
            <a:spLocks noChangeArrowheads="1"/>
          </p:cNvSpPr>
          <p:nvPr/>
        </p:nvSpPr>
        <p:spPr bwMode="auto">
          <a:xfrm>
            <a:off x="368300" y="5905500"/>
            <a:ext cx="845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Ответ: </a:t>
            </a:r>
            <a:r>
              <a:rPr lang="ru-RU" sz="2400" b="1" dirty="0">
                <a:solidFill>
                  <a:srgbClr val="FF0000"/>
                </a:solidFill>
              </a:rPr>
              <a:t>система имеет бесконечное множество   решений</a:t>
            </a:r>
          </a:p>
        </p:txBody>
      </p:sp>
      <p:sp>
        <p:nvSpPr>
          <p:cNvPr id="6177" name="AutoShape 35"/>
          <p:cNvSpPr>
            <a:spLocks/>
          </p:cNvSpPr>
          <p:nvPr/>
        </p:nvSpPr>
        <p:spPr bwMode="auto">
          <a:xfrm>
            <a:off x="6057900" y="2222500"/>
            <a:ext cx="215900" cy="901700"/>
          </a:xfrm>
          <a:prstGeom prst="leftBrace">
            <a:avLst>
              <a:gd name="adj1" fmla="val 34804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0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10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30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10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10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30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10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2000"/>
                                        <p:tgtEl>
                                          <p:spTgt spid="1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nimBg="1"/>
      <p:bldP spid="10246" grpId="0" animBg="1"/>
      <p:bldP spid="10247" grpId="0" animBg="1"/>
      <p:bldP spid="10248" grpId="0" animBg="1"/>
      <p:bldP spid="10264" grpId="0"/>
      <p:bldP spid="10278" grpId="0" animBg="1"/>
      <p:bldP spid="10279" grpId="0" animBg="1"/>
      <p:bldP spid="10281" grpId="0"/>
      <p:bldP spid="1028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3529</TotalTime>
  <Words>604</Words>
  <Application>Microsoft Office PowerPoint</Application>
  <PresentationFormat>Экран (4:3)</PresentationFormat>
  <Paragraphs>134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Equation</vt:lpstr>
      <vt:lpstr>Слайд 1</vt:lpstr>
      <vt:lpstr>7 класс</vt:lpstr>
      <vt:lpstr>Создание проблемной ситуации</vt:lpstr>
      <vt:lpstr>Слайд 4</vt:lpstr>
      <vt:lpstr>Слайд 5</vt:lpstr>
      <vt:lpstr>Алгоритм решения системы уравнений графическим способом</vt:lpstr>
      <vt:lpstr>Графический метод  решения системы       x + y = 3                                                                                  y – 2x = – 3 </vt:lpstr>
      <vt:lpstr>Слайд 8</vt:lpstr>
      <vt:lpstr>                                                                        </vt:lpstr>
      <vt:lpstr>Если система уравнений  не имеет решений, то она называется   несовместной. Если система уравнений имеет бесконечно много решений, то она называется неопределённой.</vt:lpstr>
      <vt:lpstr>Проверим, что у нас получилось !</vt:lpstr>
      <vt:lpstr>Слайд 12</vt:lpstr>
      <vt:lpstr>Слайд 13</vt:lpstr>
      <vt:lpstr>Слайд 14</vt:lpstr>
      <vt:lpstr>С п а с и б о   за   у р о к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Взаимное расположение графиков линейных функций</dc:title>
  <dc:creator>Master</dc:creator>
  <cp:lastModifiedBy>User</cp:lastModifiedBy>
  <cp:revision>487</cp:revision>
  <dcterms:created xsi:type="dcterms:W3CDTF">2010-10-23T18:31:18Z</dcterms:created>
  <dcterms:modified xsi:type="dcterms:W3CDTF">2014-01-06T12:41:47Z</dcterms:modified>
</cp:coreProperties>
</file>