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1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577A-546D-46BC-9A70-2170281F73F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4E2A-C9A8-4A59-B428-B8EACE2B3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4E2A-C9A8-4A59-B428-B8EACE2B34F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C9F670-ECA1-4384-9168-C679B8D8D1F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7E3E7D-15DF-47F5-A102-03022CC3860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704088"/>
            <a:ext cx="7191396" cy="22962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school uniform in Great Britain </a:t>
            </a:r>
            <a:r>
              <a:rPr lang="ru-RU" dirty="0" smtClean="0"/>
              <a:t> </a:t>
            </a:r>
            <a:r>
              <a:rPr lang="en-US" dirty="0" smtClean="0"/>
              <a:t>and in Russia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7" y="714355"/>
            <a:ext cx="8358730" cy="9019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В женских гимназиях тоже существовала  форма. Воспитанницы носили коричневые платья с высоким воротником и фартуки – черный в учебные дни и белый по праздникам.</a:t>
            </a:r>
            <a:endParaRPr lang="ru-RU" sz="2400" dirty="0"/>
          </a:p>
        </p:txBody>
      </p:sp>
      <p:pic>
        <p:nvPicPr>
          <p:cNvPr id="9" name="Picture 4" descr="6%20g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928802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1918 году гимназическая форма была отменена.</a:t>
            </a:r>
          </a:p>
          <a:p>
            <a:r>
              <a:rPr lang="ru-RU" sz="2800" dirty="0" smtClean="0"/>
              <a:t>Однако в 1948 году форму было решено её верн</a:t>
            </a:r>
            <a:r>
              <a:rPr lang="ru-RU" dirty="0" smtClean="0"/>
              <a:t>уть. </a:t>
            </a:r>
            <a:endParaRPr lang="ru-RU" dirty="0"/>
          </a:p>
        </p:txBody>
      </p:sp>
      <p:sp>
        <p:nvSpPr>
          <p:cNvPr id="4" name="Знак запрета 3"/>
          <p:cNvSpPr/>
          <p:nvPr/>
        </p:nvSpPr>
        <p:spPr>
          <a:xfrm>
            <a:off x="3143240" y="3286124"/>
            <a:ext cx="2500330" cy="242889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x600_k2KTcl6Yly24Oj0QuD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14356"/>
            <a:ext cx="7715304" cy="578647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1962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ru-RU" dirty="0" smtClean="0"/>
              <a:t>В этом году форма 1948 года изменилась.</a:t>
            </a:r>
          </a:p>
          <a:p>
            <a:r>
              <a:rPr lang="ru-RU" dirty="0" smtClean="0"/>
              <a:t>Мальчики получили серый полушерстяной костюм</a:t>
            </a:r>
          </a:p>
          <a:p>
            <a:r>
              <a:rPr lang="ru-RU" dirty="0" smtClean="0"/>
              <a:t>У девочек форма осталась неизменной.</a:t>
            </a:r>
            <a:endParaRPr lang="ru-RU" dirty="0"/>
          </a:p>
        </p:txBody>
      </p:sp>
      <p:pic>
        <p:nvPicPr>
          <p:cNvPr id="5" name="Picture 12" descr="http://stat11.privet.ru/lr/0821dde2b260f4a82cdd8937d86d8a4c"/>
          <p:cNvPicPr>
            <a:picLocks noChangeAspect="1" noChangeArrowheads="1"/>
          </p:cNvPicPr>
          <p:nvPr/>
        </p:nvPicPr>
        <p:blipFill>
          <a:blip r:embed="rId2" cstate="print"/>
          <a:srcRect l="10876" t="6623" r="9360" b="17666"/>
          <a:stretch>
            <a:fillRect/>
          </a:stretch>
        </p:blipFill>
        <p:spPr bwMode="auto">
          <a:xfrm>
            <a:off x="5634013" y="2357430"/>
            <a:ext cx="3509987" cy="4500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http://vladnews.ru/uploads/2012/07/04/0_150ee_cd5c3a9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85992"/>
            <a:ext cx="3402059" cy="45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394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Школьная форма учеников средних классов в 1970-е годы в России</a:t>
            </a:r>
            <a:endParaRPr lang="ru-RU" sz="4000" dirty="0"/>
          </a:p>
        </p:txBody>
      </p:sp>
      <p:pic>
        <p:nvPicPr>
          <p:cNvPr id="2050" name="Picture 2" descr="C:\Documents and Settings\User\Рабочий стол\220px-ПедУч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3571900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26534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Для девочек изменения произошли в 1984 году: был введен костюм-тройка синего цвета, состоящий из юбки трапеции, пиджака и жилетки.</a:t>
            </a:r>
            <a:endParaRPr lang="ru-RU" sz="3600" dirty="0"/>
          </a:p>
        </p:txBody>
      </p:sp>
      <p:pic>
        <p:nvPicPr>
          <p:cNvPr id="3074" name="Picture 2" descr="C:\Documents and Settings\User\Рабочий стол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67012"/>
            <a:ext cx="4572032" cy="351950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Современная</a:t>
            </a:r>
            <a:r>
              <a:rPr lang="ru-RU" dirty="0" smtClean="0"/>
              <a:t> Россия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Школьная форма была отменена в 1994 году.</a:t>
            </a:r>
          </a:p>
          <a:p>
            <a:r>
              <a:rPr lang="ru-RU" sz="3200" dirty="0" smtClean="0"/>
              <a:t>1 сентября 2013 года вновь была введена обязательная школьная форма, но каждое образовательное учреждение само решает, какой она должна быть.</a:t>
            </a:r>
          </a:p>
          <a:p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285852" y="5143512"/>
            <a:ext cx="628654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Гимназия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нашей школе форма была введена в 1998 году. Она неизменна по сей день. Форма была выбрана самими учениками и их родителями при помощи психологов. Именно цвет спелой вишни был предложен психологами.</a:t>
            </a:r>
            <a:endParaRPr lang="ru-RU" dirty="0"/>
          </a:p>
        </p:txBody>
      </p:sp>
      <p:pic>
        <p:nvPicPr>
          <p:cNvPr id="5" name="Содержимое 4" descr="DSC037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142984"/>
            <a:ext cx="3143272" cy="485778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823244"/>
          </a:xfrm>
        </p:spPr>
        <p:txBody>
          <a:bodyPr/>
          <a:lstStyle/>
          <a:p>
            <a:r>
              <a:rPr lang="ru-RU" sz="3200" dirty="0" err="1" smtClean="0"/>
              <a:t>Дресс-код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1814661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Слово относительно новое, но уже ставшее модным для тех, кто работает в офисе.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8" name="Рисунок 7" descr="img2008100111134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01" r="9401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«Дети должны с детства приобщаться к тому, что костюм – это нечто большее,  чем просто одежда. Это средство коммуникации. От того, как ты выглядишь, зависит, как с тобой будут общаться окружающие. Возможно, для повышения собственной самооценки школьный </a:t>
            </a:r>
            <a:r>
              <a:rPr lang="en-US" dirty="0" smtClean="0"/>
              <a:t> “dress-code”</a:t>
            </a:r>
            <a:r>
              <a:rPr lang="ru-RU" dirty="0" smtClean="0"/>
              <a:t> может оказать огромную услугу, ведь он позволяет одеваться </a:t>
            </a:r>
          </a:p>
          <a:p>
            <a:pPr>
              <a:buNone/>
            </a:pPr>
            <a:r>
              <a:rPr lang="ru-RU" dirty="0" smtClean="0"/>
              <a:t>    стильно, хотя и строго».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Профессор, художник-модельер Вячеслав Зайцев.</a:t>
            </a:r>
          </a:p>
        </p:txBody>
      </p:sp>
      <p:pic>
        <p:nvPicPr>
          <p:cNvPr id="4103" name="Picture 7" descr="C:\Documents and Settings\User\Рабочий стол\451_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357430"/>
            <a:ext cx="378621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6143668"/>
          </a:xfrm>
        </p:spPr>
        <p:txBody>
          <a:bodyPr>
            <a:noAutofit/>
          </a:bodyPr>
          <a:lstStyle/>
          <a:p>
            <a:r>
              <a:rPr lang="ru-RU" sz="1600" dirty="0" smtClean="0"/>
              <a:t>Крапчатый</a:t>
            </a:r>
          </a:p>
          <a:p>
            <a:r>
              <a:rPr lang="ru-RU" sz="1600" dirty="0" smtClean="0"/>
              <a:t>Клетчатый</a:t>
            </a:r>
          </a:p>
          <a:p>
            <a:r>
              <a:rPr lang="ru-RU" sz="1600" dirty="0" smtClean="0"/>
              <a:t>Полосатый</a:t>
            </a:r>
          </a:p>
          <a:p>
            <a:r>
              <a:rPr lang="ru-RU" sz="1600" dirty="0" smtClean="0"/>
              <a:t>В складку</a:t>
            </a:r>
          </a:p>
          <a:p>
            <a:r>
              <a:rPr lang="ru-RU" sz="1600" dirty="0" smtClean="0"/>
              <a:t>Цветная ткань</a:t>
            </a:r>
          </a:p>
          <a:p>
            <a:r>
              <a:rPr lang="ru-RU" sz="1600" dirty="0" smtClean="0"/>
              <a:t>Водолазка</a:t>
            </a:r>
          </a:p>
          <a:p>
            <a:r>
              <a:rPr lang="ru-RU" sz="1600" dirty="0" smtClean="0"/>
              <a:t>Одного цвета</a:t>
            </a:r>
          </a:p>
          <a:p>
            <a:r>
              <a:rPr lang="ru-RU" sz="1600" dirty="0" smtClean="0"/>
              <a:t>Юбка</a:t>
            </a:r>
          </a:p>
          <a:p>
            <a:r>
              <a:rPr lang="ru-RU" sz="1600" dirty="0" smtClean="0"/>
              <a:t>Блузка</a:t>
            </a:r>
          </a:p>
          <a:p>
            <a:r>
              <a:rPr lang="ru-RU" sz="1600" dirty="0" err="1" smtClean="0"/>
              <a:t>Розовый</a:t>
            </a:r>
            <a:endParaRPr lang="ru-RU" sz="1600" dirty="0" smtClean="0"/>
          </a:p>
          <a:p>
            <a:r>
              <a:rPr lang="ru-RU" sz="1600" dirty="0" smtClean="0"/>
              <a:t>Брюки</a:t>
            </a:r>
          </a:p>
          <a:p>
            <a:r>
              <a:rPr lang="ru-RU" sz="1600" dirty="0" smtClean="0"/>
              <a:t>Пиджак</a:t>
            </a:r>
          </a:p>
          <a:p>
            <a:r>
              <a:rPr lang="ru-RU" sz="1600" dirty="0" smtClean="0"/>
              <a:t>Жилетка безрукавка</a:t>
            </a:r>
          </a:p>
          <a:p>
            <a:r>
              <a:rPr lang="ru-RU" sz="1600" dirty="0" smtClean="0"/>
              <a:t>Сарафан</a:t>
            </a:r>
          </a:p>
          <a:p>
            <a:r>
              <a:rPr lang="ru-RU" sz="1600" dirty="0" smtClean="0"/>
              <a:t>Платье</a:t>
            </a:r>
          </a:p>
          <a:p>
            <a:r>
              <a:rPr lang="ru-RU" sz="1600" dirty="0" smtClean="0"/>
              <a:t>Прямой</a:t>
            </a:r>
          </a:p>
          <a:p>
            <a:r>
              <a:rPr lang="ru-RU" sz="1600" dirty="0" smtClean="0"/>
              <a:t>Расклешенный</a:t>
            </a:r>
          </a:p>
          <a:p>
            <a:r>
              <a:rPr lang="ru-RU" sz="1600" dirty="0" smtClean="0"/>
              <a:t>Рубашка</a:t>
            </a:r>
          </a:p>
          <a:p>
            <a:r>
              <a:rPr lang="ru-RU" sz="1600" dirty="0" smtClean="0"/>
              <a:t>пуловер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92935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Spotted</a:t>
            </a:r>
          </a:p>
          <a:p>
            <a:r>
              <a:rPr lang="en-US" sz="1600" dirty="0" smtClean="0"/>
              <a:t>Checkered</a:t>
            </a:r>
          </a:p>
          <a:p>
            <a:r>
              <a:rPr lang="en-US" sz="1600" dirty="0" smtClean="0"/>
              <a:t>Striped</a:t>
            </a:r>
          </a:p>
          <a:p>
            <a:r>
              <a:rPr lang="en-US" sz="1600" dirty="0" smtClean="0"/>
              <a:t>Pleated</a:t>
            </a:r>
          </a:p>
          <a:p>
            <a:r>
              <a:rPr lang="en-US" sz="1600" dirty="0" err="1" smtClean="0"/>
              <a:t>Coloured</a:t>
            </a:r>
            <a:r>
              <a:rPr lang="en-US" sz="1600" dirty="0" smtClean="0"/>
              <a:t> stuff</a:t>
            </a:r>
          </a:p>
          <a:p>
            <a:r>
              <a:rPr lang="en-US" sz="1600" dirty="0" smtClean="0"/>
              <a:t>A </a:t>
            </a:r>
            <a:r>
              <a:rPr lang="en-US" sz="1600" dirty="0" err="1" smtClean="0"/>
              <a:t>rollneck</a:t>
            </a:r>
            <a:r>
              <a:rPr lang="en-US" sz="1600" dirty="0" smtClean="0"/>
              <a:t> sweater</a:t>
            </a:r>
          </a:p>
          <a:p>
            <a:r>
              <a:rPr lang="en-US" sz="1600" dirty="0" smtClean="0"/>
              <a:t>One-</a:t>
            </a:r>
            <a:r>
              <a:rPr lang="en-US" sz="1600" dirty="0" err="1" smtClean="0"/>
              <a:t>colour</a:t>
            </a:r>
            <a:endParaRPr lang="en-US" sz="1600" dirty="0" smtClean="0"/>
          </a:p>
          <a:p>
            <a:r>
              <a:rPr lang="en-US" sz="1600" dirty="0" smtClean="0"/>
              <a:t>A skirt</a:t>
            </a:r>
          </a:p>
          <a:p>
            <a:r>
              <a:rPr lang="en-US" sz="1600" dirty="0" smtClean="0"/>
              <a:t>A blouse</a:t>
            </a:r>
          </a:p>
          <a:p>
            <a:r>
              <a:rPr lang="en-US" sz="1600" dirty="0" smtClean="0"/>
              <a:t>Pink</a:t>
            </a:r>
          </a:p>
          <a:p>
            <a:r>
              <a:rPr lang="en-US" sz="1600" dirty="0" smtClean="0"/>
              <a:t>Trousers</a:t>
            </a:r>
          </a:p>
          <a:p>
            <a:r>
              <a:rPr lang="en-US" sz="1600" dirty="0" smtClean="0"/>
              <a:t>A jacket</a:t>
            </a:r>
          </a:p>
          <a:p>
            <a:r>
              <a:rPr lang="en-US" sz="1600" dirty="0" smtClean="0"/>
              <a:t>A waistcoat</a:t>
            </a:r>
          </a:p>
          <a:p>
            <a:r>
              <a:rPr lang="en-US" sz="1600" dirty="0" smtClean="0"/>
              <a:t>Sleeveless pullover</a:t>
            </a:r>
          </a:p>
          <a:p>
            <a:r>
              <a:rPr lang="en-US" sz="1600" dirty="0" smtClean="0"/>
              <a:t>A pinafore</a:t>
            </a:r>
          </a:p>
          <a:p>
            <a:r>
              <a:rPr lang="en-US" sz="1600" dirty="0" smtClean="0"/>
              <a:t>A dress</a:t>
            </a:r>
          </a:p>
          <a:p>
            <a:r>
              <a:rPr lang="en-US" sz="1600" dirty="0" smtClean="0"/>
              <a:t>Straight</a:t>
            </a:r>
          </a:p>
          <a:p>
            <a:r>
              <a:rPr lang="en-US" sz="1600" dirty="0" smtClean="0"/>
              <a:t>Bell-shaped</a:t>
            </a:r>
          </a:p>
          <a:p>
            <a:r>
              <a:rPr lang="en-US" sz="1600" dirty="0" smtClean="0"/>
              <a:t>A shirt</a:t>
            </a:r>
          </a:p>
          <a:p>
            <a:r>
              <a:rPr lang="en-US" sz="1600" dirty="0" smtClean="0"/>
              <a:t>A pullover</a:t>
            </a:r>
            <a:endParaRPr lang="ru-RU" sz="1600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572264" y="357166"/>
            <a:ext cx="642942" cy="5715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581260" y="438128"/>
            <a:ext cx="642942" cy="5715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214290"/>
          <a:ext cx="8143932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5147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78764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Строгий стиль одежды создает в школе деловую атмосферу, необходимую для занятий.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Нежелание</a:t>
                      </a:r>
                      <a:r>
                        <a:rPr lang="ru-RU" sz="1600" baseline="0" dirty="0" smtClean="0"/>
                        <a:t> носить ее.</a:t>
                      </a:r>
                      <a:endParaRPr lang="ru-RU" sz="1600" dirty="0"/>
                    </a:p>
                  </a:txBody>
                  <a:tcPr/>
                </a:tc>
              </a:tr>
              <a:tr h="3150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дисциплинирует человека.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«Потеря индивидуальности».</a:t>
                      </a:r>
                      <a:endParaRPr lang="ru-RU" sz="1600" dirty="0"/>
                    </a:p>
                  </a:txBody>
                  <a:tcPr/>
                </a:tc>
              </a:tr>
              <a:tr h="5513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Позволяет</a:t>
                      </a:r>
                      <a:r>
                        <a:rPr lang="ru-RU" sz="1600" baseline="0" dirty="0" smtClean="0"/>
                        <a:t> избежать соревнования между детьми в одежде.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Повышение финансовых</a:t>
                      </a:r>
                      <a:r>
                        <a:rPr lang="ru-RU" sz="1600" baseline="0" dirty="0" smtClean="0"/>
                        <a:t> расходов.</a:t>
                      </a:r>
                      <a:endParaRPr lang="ru-RU" sz="1600" dirty="0"/>
                    </a:p>
                  </a:txBody>
                  <a:tcPr/>
                </a:tc>
              </a:tr>
              <a:tr h="5513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Ученик думает об учебе, а не об</a:t>
                      </a:r>
                      <a:r>
                        <a:rPr lang="ru-RU" sz="1600" baseline="0" dirty="0" smtClean="0"/>
                        <a:t> одежде.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Затрата времени и сил родителей в</a:t>
                      </a:r>
                      <a:r>
                        <a:rPr lang="ru-RU" sz="1600" baseline="0" dirty="0" smtClean="0"/>
                        <a:t> связи с приобретением формы.</a:t>
                      </a:r>
                      <a:endParaRPr lang="ru-RU" sz="1600" dirty="0"/>
                    </a:p>
                  </a:txBody>
                  <a:tcPr/>
                </a:tc>
              </a:tr>
              <a:tr h="10239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 проблемы «в чем идти в школу». У детей возникает позитивный настрой. Спокойное состояние активизирует желание учиться.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Низкое качество материалов и пошива школьной формы.</a:t>
                      </a:r>
                      <a:endParaRPr lang="ru-RU" sz="1600" dirty="0"/>
                    </a:p>
                  </a:txBody>
                  <a:tcPr/>
                </a:tc>
              </a:tr>
              <a:tr h="12602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Школьная форма помогает ребенку чувствовать себя учеником и членом определенного</a:t>
                      </a:r>
                      <a:r>
                        <a:rPr lang="ru-RU" sz="1600" baseline="0" dirty="0" smtClean="0"/>
                        <a:t> коллектива. Дает возможность ощутить свою причастность именно к этой школе.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78764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Если одежда придется ребенку по вкусу, он так же будет испытывать гордость за свой внешний вид.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5513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Школьная форма сэкономит</a:t>
                      </a:r>
                      <a:r>
                        <a:rPr lang="ru-RU" sz="1600" baseline="0" dirty="0" smtClean="0"/>
                        <a:t> деньги родителей.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Критерии, по которым нужно выбирать школьную форму: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Качество материала.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Форма должна быть удобной.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Форма должна быть красивой и модной.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Форма должна приучать детей к деловому общению, дисциплине и порядку.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Цвет одежды должен быть спокойным, однотонным. Благотворно влияют на нервную систему темно-синий, темно-зеленый, серый, бордовый, светло-коричневый. Особенно рекомендуют материал в клеточку. Клетка сама по себе радует детей и повышает настроение.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Экономить на школьной форме не надо.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Форма для ребенка- это здоровье, успех и уверенность в себе.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Детские эскизы школьной формы</a:t>
            </a:r>
            <a:endParaRPr lang="ru-RU" sz="3600" dirty="0"/>
          </a:p>
        </p:txBody>
      </p:sp>
      <p:pic>
        <p:nvPicPr>
          <p:cNvPr id="5122" name="Picture 2" descr="C:\Documents and Settings\User\Рабочий стол\photo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00174"/>
            <a:ext cx="2000233" cy="321471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photo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71612"/>
            <a:ext cx="2286016" cy="2428892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photo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9" y="1285860"/>
            <a:ext cx="2036753" cy="2855928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photo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643314"/>
            <a:ext cx="2000264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Церемония вручения Нобелевской  		премии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Альфред Нобель,</a:t>
            </a:r>
          </a:p>
          <a:p>
            <a:pPr>
              <a:buNone/>
            </a:pPr>
            <a:r>
              <a:rPr lang="ru-RU" sz="2000" dirty="0" smtClean="0"/>
              <a:t>основатель Нобелевской</a:t>
            </a:r>
          </a:p>
          <a:p>
            <a:pPr>
              <a:buNone/>
            </a:pPr>
            <a:r>
              <a:rPr lang="ru-RU" sz="2000" dirty="0" smtClean="0"/>
              <a:t>премии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C:\Documents and Settings\User\Рабочий стол\1355135101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071678"/>
            <a:ext cx="4629158" cy="407196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929198"/>
            <a:ext cx="2524125" cy="1357322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200px-AlfredNobel_adjust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928934"/>
            <a:ext cx="221457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9486819">
            <a:off x="-294166" y="2967335"/>
            <a:ext cx="973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your attention!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928670"/>
            <a:ext cx="68580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</a:rPr>
              <a:t>Список литературы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1.Биболетова М.З., Денисенко О.А., </a:t>
            </a:r>
            <a:r>
              <a:rPr lang="ru-RU" sz="1600" dirty="0" err="1" smtClean="0"/>
              <a:t>Трубанева</a:t>
            </a:r>
            <a:r>
              <a:rPr lang="ru-RU" sz="1600" dirty="0" smtClean="0"/>
              <a:t> Н.Н. Английский язык: Английский с удовольствием/</a:t>
            </a:r>
            <a:r>
              <a:rPr lang="en-US" sz="1600" dirty="0" smtClean="0"/>
              <a:t>Enjoy English. </a:t>
            </a:r>
            <a:r>
              <a:rPr lang="ru-RU" sz="1600" dirty="0" smtClean="0"/>
              <a:t>Учебник для 5 </a:t>
            </a:r>
            <a:r>
              <a:rPr lang="ru-RU" sz="1600" dirty="0" err="1" smtClean="0"/>
              <a:t>кл</a:t>
            </a:r>
            <a:r>
              <a:rPr lang="ru-RU" sz="1600" dirty="0" smtClean="0"/>
              <a:t>. </a:t>
            </a:r>
            <a:r>
              <a:rPr lang="ru-RU" sz="1600" dirty="0" err="1" smtClean="0"/>
              <a:t>общеобраз</a:t>
            </a:r>
            <a:r>
              <a:rPr lang="ru-RU" sz="1600" dirty="0" smtClean="0"/>
              <a:t>. </a:t>
            </a:r>
            <a:r>
              <a:rPr lang="ru-RU" sz="1600" dirty="0" err="1" smtClean="0"/>
              <a:t>учрежд</a:t>
            </a:r>
            <a:r>
              <a:rPr lang="ru-RU" sz="1600" dirty="0" smtClean="0"/>
              <a:t>.- Обнинск: Титул, 2013.- 208 </a:t>
            </a:r>
            <a:r>
              <a:rPr lang="ru-RU" sz="1600" dirty="0" err="1" smtClean="0"/>
              <a:t>с.:ил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2. </a:t>
            </a:r>
            <a:r>
              <a:rPr lang="ru-RU" sz="1600" dirty="0" smtClean="0"/>
              <a:t>Примерные программы по учебным предметам «Иностранный язык». Стандарт второго поколения. – М., 2010.</a:t>
            </a:r>
          </a:p>
          <a:p>
            <a:pPr>
              <a:buNone/>
            </a:pPr>
            <a:r>
              <a:rPr lang="en-US" sz="1600" dirty="0" smtClean="0"/>
              <a:t>3</a:t>
            </a:r>
            <a:r>
              <a:rPr lang="ru-RU" sz="1600" dirty="0" smtClean="0"/>
              <a:t>. </a:t>
            </a:r>
            <a:r>
              <a:rPr lang="en-US" sz="1600" dirty="0" err="1" smtClean="0"/>
              <a:t>ru</a:t>
            </a:r>
            <a:r>
              <a:rPr lang="en-US" sz="1600" dirty="0" smtClean="0"/>
              <a:t>. </a:t>
            </a:r>
            <a:r>
              <a:rPr lang="en-US" sz="1600" dirty="0" err="1" smtClean="0"/>
              <a:t>wikipedia</a:t>
            </a:r>
            <a:r>
              <a:rPr lang="en-US" sz="1600" dirty="0" smtClean="0"/>
              <a:t>. org.</a:t>
            </a:r>
          </a:p>
          <a:p>
            <a:pPr>
              <a:buNone/>
            </a:pPr>
            <a:r>
              <a:rPr lang="en-US" sz="1600" dirty="0" smtClean="0"/>
              <a:t>4. encyclopedia. </a:t>
            </a:r>
            <a:r>
              <a:rPr lang="ru-RU" sz="1600" dirty="0" err="1" smtClean="0"/>
              <a:t>к</a:t>
            </a:r>
            <a:r>
              <a:rPr lang="en-US" sz="1600" dirty="0" smtClean="0"/>
              <a:t>u</a:t>
            </a:r>
          </a:p>
          <a:p>
            <a:pPr>
              <a:buNone/>
            </a:pPr>
            <a:r>
              <a:rPr lang="en-US" sz="1600" dirty="0" smtClean="0"/>
              <a:t>5. med. books. info.&gt; vozrastnaya-psyhologiya_783…</a:t>
            </a:r>
          </a:p>
          <a:p>
            <a:pPr>
              <a:buNone/>
            </a:pPr>
            <a:r>
              <a:rPr lang="en-US" sz="1600" dirty="0" smtClean="0"/>
              <a:t>6.didakt 216.ucoz.ru&gt;…</a:t>
            </a:r>
            <a:r>
              <a:rPr lang="en-US" sz="1600" dirty="0" err="1" smtClean="0"/>
              <a:t>srednego-shkolnogo-vozrasta</a:t>
            </a:r>
            <a:r>
              <a:rPr lang="en-US" sz="1600" dirty="0" smtClean="0"/>
              <a:t>/12…</a:t>
            </a:r>
          </a:p>
          <a:p>
            <a:pPr>
              <a:buNone/>
            </a:pPr>
            <a:r>
              <a:rPr lang="en-US" sz="1600" dirty="0" smtClean="0"/>
              <a:t>7. chudopredki.ru&gt;…</a:t>
            </a:r>
            <a:r>
              <a:rPr lang="en-US" sz="1600" dirty="0" err="1" smtClean="0"/>
              <a:t>srednego-shkolnogo-vozrasta</a:t>
            </a:r>
            <a:r>
              <a:rPr lang="en-US" sz="1600" dirty="0" smtClean="0"/>
              <a:t>. html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						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History of the School Uniform     in Great Britain</a:t>
            </a:r>
            <a:endParaRPr lang="ru-RU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3679025" y="1750207"/>
            <a:ext cx="1214446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4429124" y="1714488"/>
            <a:ext cx="1214446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File:Quad D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75352778_Henry_VIII__1__by_Hans_Holbein_the_Youn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2286016" cy="2714644"/>
          </a:xfrm>
          <a:prstGeom prst="rect">
            <a:avLst/>
          </a:prstGeom>
          <a:noFill/>
        </p:spPr>
      </p:pic>
      <p:pic>
        <p:nvPicPr>
          <p:cNvPr id="12" name="Picture 15" descr="IMG_7766-Edit-1s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928802"/>
            <a:ext cx="2214546" cy="33575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4714884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King Henry VIII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528638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Christ’s Hospital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00892" y="5429264"/>
            <a:ext cx="194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in London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school uniform in Great Britain in 1870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213255" cy="654843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Girls </a:t>
            </a:r>
            <a:endParaRPr lang="ru-RU" dirty="0"/>
          </a:p>
        </p:txBody>
      </p:sp>
      <p:pic>
        <p:nvPicPr>
          <p:cNvPr id="7" name="Содержимое 6" descr="739248-e8df2c39fff2877b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43828"/>
            <a:ext cx="4040188" cy="2988056"/>
          </a:xfrm>
        </p:spPr>
      </p:pic>
      <p:pic>
        <p:nvPicPr>
          <p:cNvPr id="8" name="Содержимое 7" descr="416px-1950_UK_school_uniform_n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32454" y="2514600"/>
            <a:ext cx="2666916" cy="3846513"/>
          </a:xfr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Boys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                    1950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sz="2800" dirty="0" smtClean="0"/>
              <a:t>In school uniform set “summer” and “winter”  </a:t>
            </a:r>
          </a:p>
          <a:p>
            <a:r>
              <a:rPr lang="en-US" sz="2800" dirty="0" smtClean="0"/>
              <a:t>     style, which was especially necessary for girls</a:t>
            </a:r>
          </a:p>
          <a:p>
            <a:r>
              <a:rPr lang="en-US" sz="2800" dirty="0" smtClean="0"/>
              <a:t>     dresses were worn during the summer, and</a:t>
            </a:r>
          </a:p>
          <a:p>
            <a:r>
              <a:rPr lang="en-US" sz="2800" dirty="0" smtClean="0"/>
              <a:t>     dress  in winter.</a:t>
            </a:r>
            <a:endParaRPr lang="ru-RU" sz="2800" dirty="0"/>
          </a:p>
        </p:txBody>
      </p:sp>
      <p:sp>
        <p:nvSpPr>
          <p:cNvPr id="7" name="Рамка 6"/>
          <p:cNvSpPr/>
          <p:nvPr/>
        </p:nvSpPr>
        <p:spPr>
          <a:xfrm>
            <a:off x="357158" y="214290"/>
            <a:ext cx="8501122" cy="592935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Rationale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current government of England believes that form a single plays an important role in the promotion of school spirit.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uniforms in our days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In our days girls usually wear a white blouse with a dark skirt and a pullover.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Boys wear a shirt and a tie, dark trousers and a pullover.</a:t>
            </a:r>
            <a:endParaRPr lang="ru-RU" sz="2800" dirty="0"/>
          </a:p>
        </p:txBody>
      </p:sp>
      <p:pic>
        <p:nvPicPr>
          <p:cNvPr id="8" name="Содержимое 7" descr="aaaaafor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30" y="571480"/>
            <a:ext cx="5111750" cy="2522586"/>
          </a:xfrm>
        </p:spPr>
      </p:pic>
      <p:pic>
        <p:nvPicPr>
          <p:cNvPr id="9" name="Рисунок 8" descr="image0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357562"/>
            <a:ext cx="4714908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Do British  school children wear a school uniform?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What are the most popular colors for school uniform in Britain?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Do British school children like to wear a school uniform?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What do British schools do to children who don’t wear the correct uniform?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Would you like to wear a school uniform like British school children do? Why/Why not?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1834 году была утверждена система всех гражданских мундиров в Российской империи.</a:t>
            </a:r>
            <a:endParaRPr lang="ru-RU" dirty="0"/>
          </a:p>
        </p:txBody>
      </p:sp>
      <p:pic>
        <p:nvPicPr>
          <p:cNvPr id="4" name="Рисунок 3" descr="Antono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000372"/>
            <a:ext cx="3105150" cy="3262302"/>
          </a:xfrm>
          <a:prstGeom prst="rect">
            <a:avLst/>
          </a:prstGeom>
        </p:spPr>
      </p:pic>
      <p:pic>
        <p:nvPicPr>
          <p:cNvPr id="5" name="Рисунок 4" descr="13647159702a687ba428135dfcd74defeb2a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000372"/>
            <a:ext cx="4500594" cy="32861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</TotalTime>
  <Words>877</Words>
  <Application>Microsoft Office PowerPoint</Application>
  <PresentationFormat>Экран (4:3)</PresentationFormat>
  <Paragraphs>135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A school uniform in Great Britain  and in Russia</vt:lpstr>
      <vt:lpstr>Слайд 2</vt:lpstr>
      <vt:lpstr>The History of the School Uniform     in Great Britain</vt:lpstr>
      <vt:lpstr>A school uniform in Great Britain in 1870</vt:lpstr>
      <vt:lpstr>1                    1950</vt:lpstr>
      <vt:lpstr>Rationale </vt:lpstr>
      <vt:lpstr>School uniforms in our days</vt:lpstr>
      <vt:lpstr>Questions</vt:lpstr>
      <vt:lpstr>Форма в России</vt:lpstr>
      <vt:lpstr>Слайд 10</vt:lpstr>
      <vt:lpstr>Слайд 11</vt:lpstr>
      <vt:lpstr>Слайд 12</vt:lpstr>
      <vt:lpstr> 1962 </vt:lpstr>
      <vt:lpstr>Школьная форма учеников средних классов в 1970-е годы в России</vt:lpstr>
      <vt:lpstr>Для девочек изменения произошли в 1984 году: был введен костюм-тройка синего цвета, состоящий из юбки трапеции, пиджака и жилетки.</vt:lpstr>
      <vt:lpstr>Современная Россия</vt:lpstr>
      <vt:lpstr>Гимназия №1</vt:lpstr>
      <vt:lpstr>Дресс-код</vt:lpstr>
      <vt:lpstr> </vt:lpstr>
      <vt:lpstr>Слайд 20</vt:lpstr>
      <vt:lpstr>Критерии, по которым нужно выбирать школьную форму:</vt:lpstr>
      <vt:lpstr>Слайд 22</vt:lpstr>
      <vt:lpstr>Церемония вручения Нобелевской    премии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«Школьная форма в Великобритании и России»</dc:title>
  <dc:creator>Артем</dc:creator>
  <cp:lastModifiedBy>User</cp:lastModifiedBy>
  <cp:revision>62</cp:revision>
  <dcterms:created xsi:type="dcterms:W3CDTF">2013-12-12T14:11:11Z</dcterms:created>
  <dcterms:modified xsi:type="dcterms:W3CDTF">2004-12-31T21:16:05Z</dcterms:modified>
</cp:coreProperties>
</file>