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73" r:id="rId4"/>
    <p:sldId id="272" r:id="rId5"/>
    <p:sldId id="274" r:id="rId6"/>
    <p:sldId id="278" r:id="rId7"/>
    <p:sldId id="257" r:id="rId8"/>
    <p:sldId id="258" r:id="rId9"/>
    <p:sldId id="279" r:id="rId10"/>
    <p:sldId id="259" r:id="rId11"/>
    <p:sldId id="266" r:id="rId12"/>
    <p:sldId id="260" r:id="rId13"/>
    <p:sldId id="261" r:id="rId14"/>
    <p:sldId id="267" r:id="rId15"/>
    <p:sldId id="264" r:id="rId16"/>
    <p:sldId id="265" r:id="rId17"/>
    <p:sldId id="268" r:id="rId18"/>
    <p:sldId id="262" r:id="rId19"/>
    <p:sldId id="263" r:id="rId20"/>
    <p:sldId id="276" r:id="rId21"/>
    <p:sldId id="277" r:id="rId22"/>
    <p:sldId id="280" r:id="rId23"/>
    <p:sldId id="275" r:id="rId24"/>
  </p:sldIdLst>
  <p:sldSz cx="9144000" cy="6858000" type="screen4x3"/>
  <p:notesSz cx="6858000" cy="9144000"/>
  <p:defaultTextStyle>
    <a:defPPr>
      <a:defRPr lang="ru-RU"/>
    </a:defPPr>
    <a:lvl1pPr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0066"/>
    <a:srgbClr val="FF9999"/>
    <a:srgbClr val="008000"/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57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77831" name="Freeform 7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7832" name="Rectangle 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7833" name="Rectangle 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50293F2-CD45-49B2-B77E-012B68B35C2E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7834" name="Rectangle 1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 spd="med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D82F4D-7CAF-4453-9B09-BB8C1062564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1EB872-C4A3-4F54-8289-01956A479D1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905000"/>
            <a:ext cx="82296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8D97E69-170C-4B3B-B242-A2E9D61563C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41F72F-C0F0-48D5-95A7-731EF2AFDB4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A79F16-241B-4CC9-9285-BAD74C74822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A87299-F4FA-4D77-9ABD-4DE81648512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E8E202-2D2C-4EB4-8D48-8A4FD2ADCA2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6D9EF5-8BCA-4725-B537-D314514E9A1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390B96-538A-41B4-98D8-9AD04123CC6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7B96F9-3396-40E1-9329-C81C9755EBD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99BD8F-D246-4BD7-8937-E2DA8070579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76806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76807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7680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76809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3513E686-3D9C-4FBB-BD76-78DFC6726C66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med">
    <p:wipe/>
  </p:transition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../../../../Physiks/Open%20Physics%202.5%20part%201/content/models/isothermicProcess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../../../../Physiks/Open%20Physics%202.5%20part%201/content/models/isochoricProcess.html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../../../../Physiks/Open%20Physics%202.5%20part%201/content/models/isobaricProcess.html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412875"/>
            <a:ext cx="8229600" cy="2879725"/>
          </a:xfrm>
        </p:spPr>
        <p:txBody>
          <a:bodyPr/>
          <a:lstStyle/>
          <a:p>
            <a:pPr algn="ctr"/>
            <a:r>
              <a:rPr lang="ru-RU" sz="6600"/>
              <a:t>Изопроцессы </a:t>
            </a:r>
            <a:br>
              <a:rPr lang="ru-RU" sz="6600"/>
            </a:br>
            <a:r>
              <a:rPr lang="ru-RU" sz="6600"/>
              <a:t>в идеальном газе</a:t>
            </a: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2000"/>
                                        <p:tgtEl>
                                          <p:spTgt spid="96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8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6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6232525"/>
          </a:xfrm>
        </p:spPr>
        <p:txBody>
          <a:bodyPr/>
          <a:lstStyle/>
          <a:p>
            <a:pPr algn="ctr"/>
            <a:r>
              <a:rPr lang="ru-RU" b="1">
                <a:solidFill>
                  <a:schemeClr val="hlink"/>
                </a:solidFill>
              </a:rPr>
              <a:t>Изопроцессы</a:t>
            </a:r>
            <a:r>
              <a:rPr lang="ru-RU" b="1"/>
              <a:t> </a:t>
            </a:r>
            <a:r>
              <a:rPr lang="ru-RU">
                <a:solidFill>
                  <a:schemeClr val="tx1"/>
                </a:solidFill>
              </a:rPr>
              <a:t>- </a:t>
            </a:r>
            <a:r>
              <a:rPr lang="ru-RU" sz="3600">
                <a:solidFill>
                  <a:schemeClr val="tx1"/>
                </a:solidFill>
              </a:rPr>
              <a:t>процессы, происходящие при постоянном значении одного из параметров состояния (</a:t>
            </a:r>
            <a:r>
              <a:rPr lang="en-US" sz="3600">
                <a:solidFill>
                  <a:schemeClr val="tx1"/>
                </a:solidFill>
              </a:rPr>
              <a:t>T,V </a:t>
            </a:r>
            <a:r>
              <a:rPr lang="ru-RU" sz="3600">
                <a:solidFill>
                  <a:schemeClr val="tx1"/>
                </a:solidFill>
              </a:rPr>
              <a:t>или </a:t>
            </a:r>
            <a:r>
              <a:rPr lang="en-US" sz="3600">
                <a:solidFill>
                  <a:schemeClr val="tx1"/>
                </a:solidFill>
              </a:rPr>
              <a:t>P)</a:t>
            </a:r>
            <a:r>
              <a:rPr lang="ru-RU" sz="3600">
                <a:solidFill>
                  <a:schemeClr val="tx1"/>
                </a:solidFill>
              </a:rPr>
              <a:t> с данной массой газа.</a:t>
            </a:r>
            <a:endParaRPr lang="ru-RU" b="1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2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6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929198"/>
            <a:ext cx="8229600" cy="1090602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4400" b="1" dirty="0">
                <a:hlinkClick r:id="rId2" action="ppaction://hlinkfile"/>
              </a:rPr>
              <a:t>Изотермический процесс</a:t>
            </a:r>
            <a:endParaRPr lang="ru-RU" sz="4400" b="1" dirty="0"/>
          </a:p>
        </p:txBody>
      </p:sp>
      <p:pic>
        <p:nvPicPr>
          <p:cNvPr id="114693" name="Picture 5" descr="http://uchim.net/a/img/physics/0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32" y="571480"/>
            <a:ext cx="5357850" cy="428924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2416175"/>
          </a:xfrm>
        </p:spPr>
        <p:txBody>
          <a:bodyPr/>
          <a:lstStyle/>
          <a:p>
            <a:pPr algn="ctr"/>
            <a:r>
              <a:rPr lang="ru-RU" b="1">
                <a:solidFill>
                  <a:schemeClr val="hlink"/>
                </a:solidFill>
              </a:rPr>
              <a:t>Изотермический процесс</a:t>
            </a:r>
            <a:r>
              <a:rPr lang="ru-RU" b="1"/>
              <a:t> </a:t>
            </a:r>
            <a:r>
              <a:rPr lang="ru-RU"/>
              <a:t>– </a:t>
            </a:r>
            <a:r>
              <a:rPr lang="ru-RU" sz="3200"/>
              <a:t>процесс, происходящий при постоянной температуре ( Т = со</a:t>
            </a:r>
            <a:r>
              <a:rPr lang="en-US" sz="3200"/>
              <a:t>nst ).</a:t>
            </a:r>
            <a:endParaRPr lang="ru-RU" b="1"/>
          </a:p>
        </p:txBody>
      </p:sp>
      <p:sp>
        <p:nvSpPr>
          <p:cNvPr id="105477" name="Rectangle 5"/>
          <p:cNvSpPr>
            <a:spLocks noChangeArrowheads="1"/>
          </p:cNvSpPr>
          <p:nvPr/>
        </p:nvSpPr>
        <p:spPr bwMode="auto">
          <a:xfrm>
            <a:off x="323850" y="3429000"/>
            <a:ext cx="3167063" cy="1008063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5478" name="Text Box 6"/>
          <p:cNvSpPr txBox="1">
            <a:spLocks noChangeArrowheads="1"/>
          </p:cNvSpPr>
          <p:nvPr/>
        </p:nvSpPr>
        <p:spPr bwMode="auto">
          <a:xfrm>
            <a:off x="323850" y="3573463"/>
            <a:ext cx="30956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/>
              <a:t>PV / T = const</a:t>
            </a:r>
            <a:endParaRPr lang="ru-RU" sz="3200"/>
          </a:p>
        </p:txBody>
      </p:sp>
      <p:sp>
        <p:nvSpPr>
          <p:cNvPr id="105479" name="Line 7"/>
          <p:cNvSpPr>
            <a:spLocks noChangeShapeType="1"/>
          </p:cNvSpPr>
          <p:nvPr/>
        </p:nvSpPr>
        <p:spPr bwMode="auto">
          <a:xfrm>
            <a:off x="3635375" y="3933825"/>
            <a:ext cx="23050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5480" name="Text Box 8"/>
          <p:cNvSpPr txBox="1">
            <a:spLocks noChangeArrowheads="1"/>
          </p:cNvSpPr>
          <p:nvPr/>
        </p:nvSpPr>
        <p:spPr bwMode="auto">
          <a:xfrm>
            <a:off x="3635375" y="3141663"/>
            <a:ext cx="20875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/>
              <a:t>T = const</a:t>
            </a:r>
            <a:endParaRPr lang="ru-RU" sz="3200"/>
          </a:p>
        </p:txBody>
      </p:sp>
      <p:sp>
        <p:nvSpPr>
          <p:cNvPr id="105481" name="Rectangle 9"/>
          <p:cNvSpPr>
            <a:spLocks noChangeArrowheads="1"/>
          </p:cNvSpPr>
          <p:nvPr/>
        </p:nvSpPr>
        <p:spPr bwMode="auto">
          <a:xfrm>
            <a:off x="5940425" y="2781300"/>
            <a:ext cx="2898775" cy="2160588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05482" name="Text Box 10"/>
          <p:cNvSpPr txBox="1">
            <a:spLocks noChangeArrowheads="1"/>
          </p:cNvSpPr>
          <p:nvPr/>
        </p:nvSpPr>
        <p:spPr bwMode="auto">
          <a:xfrm>
            <a:off x="6011863" y="3068638"/>
            <a:ext cx="2674937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/>
              <a:t>PV = const</a:t>
            </a:r>
          </a:p>
          <a:p>
            <a:pPr algn="ctr">
              <a:spcBef>
                <a:spcPct val="50000"/>
              </a:spcBef>
            </a:pPr>
            <a:r>
              <a:rPr lang="en-US" sz="3200"/>
              <a:t>P</a:t>
            </a:r>
            <a:r>
              <a:rPr lang="en-US" sz="3200" baseline="-25000"/>
              <a:t>1</a:t>
            </a:r>
            <a:r>
              <a:rPr lang="en-US" sz="3200"/>
              <a:t>/P</a:t>
            </a:r>
            <a:r>
              <a:rPr lang="en-US" sz="3200" baseline="-25000"/>
              <a:t>2</a:t>
            </a:r>
            <a:r>
              <a:rPr lang="en-US" sz="3200"/>
              <a:t>=V</a:t>
            </a:r>
            <a:r>
              <a:rPr lang="en-US" sz="3200" baseline="-25000"/>
              <a:t>2</a:t>
            </a:r>
            <a:r>
              <a:rPr lang="en-US" sz="3200"/>
              <a:t>/V</a:t>
            </a:r>
            <a:r>
              <a:rPr lang="en-US" sz="3200" baseline="-25000"/>
              <a:t>1</a:t>
            </a:r>
            <a:endParaRPr lang="ru-RU" sz="3200"/>
          </a:p>
        </p:txBody>
      </p:sp>
      <p:sp>
        <p:nvSpPr>
          <p:cNvPr id="105483" name="Text Box 11"/>
          <p:cNvSpPr txBox="1">
            <a:spLocks noChangeArrowheads="1"/>
          </p:cNvSpPr>
          <p:nvPr/>
        </p:nvSpPr>
        <p:spPr bwMode="auto">
          <a:xfrm>
            <a:off x="6019800" y="4495800"/>
            <a:ext cx="2819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>
                <a:solidFill>
                  <a:schemeClr val="bg2"/>
                </a:solidFill>
              </a:rPr>
              <a:t>Закон Бойля-Мариотта</a:t>
            </a:r>
          </a:p>
        </p:txBody>
      </p:sp>
      <p:pic>
        <p:nvPicPr>
          <p:cNvPr id="105484" name="Picture 12" descr="Бойль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4438" y="4508500"/>
            <a:ext cx="1584325" cy="2089150"/>
          </a:xfrm>
          <a:prstGeom prst="rect">
            <a:avLst/>
          </a:prstGeom>
          <a:noFill/>
        </p:spPr>
      </p:pic>
      <p:pic>
        <p:nvPicPr>
          <p:cNvPr id="105485" name="Picture 13" descr="Мариотт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4663" y="4508500"/>
            <a:ext cx="1558925" cy="208915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105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5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3000" fill="hold"/>
                                        <p:tgtEl>
                                          <p:spTgt spid="105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105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054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054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1054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1054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105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105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05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05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3000" fill="hold"/>
                                        <p:tgtEl>
                                          <p:spTgt spid="105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3000" fill="hold"/>
                                        <p:tgtEl>
                                          <p:spTgt spid="105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5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5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54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54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6" grpId="0" autoUpdateAnimBg="0"/>
      <p:bldP spid="105477" grpId="0" animBg="1"/>
      <p:bldP spid="105478" grpId="0" autoUpdateAnimBg="0"/>
      <p:bldP spid="105479" grpId="0" animBg="1"/>
      <p:bldP spid="105480" grpId="0" autoUpdateAnimBg="0"/>
      <p:bldP spid="105481" grpId="0" animBg="1" autoUpdateAnimBg="0"/>
      <p:bldP spid="105482" grpId="0" autoUpdateAnimBg="0"/>
      <p:bldP spid="105483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8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2200275"/>
          </a:xfrm>
        </p:spPr>
        <p:txBody>
          <a:bodyPr/>
          <a:lstStyle/>
          <a:p>
            <a:pPr algn="ctr"/>
            <a:r>
              <a:rPr lang="ru-RU" b="1">
                <a:solidFill>
                  <a:schemeClr val="hlink"/>
                </a:solidFill>
              </a:rPr>
              <a:t>Изотерма</a:t>
            </a:r>
            <a:r>
              <a:rPr lang="ru-RU">
                <a:solidFill>
                  <a:schemeClr val="hlink"/>
                </a:solidFill>
              </a:rPr>
              <a:t>-</a:t>
            </a:r>
            <a:r>
              <a:rPr lang="ru-RU"/>
              <a:t> </a:t>
            </a:r>
            <a:r>
              <a:rPr lang="ru-RU" sz="3200"/>
              <a:t>график зависимости между параметрами состояния газа при </a:t>
            </a:r>
            <a:r>
              <a:rPr lang="en-US" sz="3200">
                <a:solidFill>
                  <a:schemeClr val="tx1"/>
                </a:solidFill>
              </a:rPr>
              <a:t>T=const</a:t>
            </a:r>
            <a:r>
              <a:rPr lang="en-US" sz="3200"/>
              <a:t>.</a:t>
            </a:r>
            <a:endParaRPr lang="ru-RU" sz="3200" b="1"/>
          </a:p>
        </p:txBody>
      </p:sp>
      <p:sp>
        <p:nvSpPr>
          <p:cNvPr id="108549" name="Line 5"/>
          <p:cNvSpPr>
            <a:spLocks noChangeShapeType="1"/>
          </p:cNvSpPr>
          <p:nvPr/>
        </p:nvSpPr>
        <p:spPr bwMode="auto">
          <a:xfrm flipV="1">
            <a:off x="900113" y="3357563"/>
            <a:ext cx="0" cy="22320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8550" name="Line 6"/>
          <p:cNvSpPr>
            <a:spLocks noChangeShapeType="1"/>
          </p:cNvSpPr>
          <p:nvPr/>
        </p:nvSpPr>
        <p:spPr bwMode="auto">
          <a:xfrm>
            <a:off x="900113" y="5589588"/>
            <a:ext cx="237648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8551" name="Line 7"/>
          <p:cNvSpPr>
            <a:spLocks noChangeShapeType="1"/>
          </p:cNvSpPr>
          <p:nvPr/>
        </p:nvSpPr>
        <p:spPr bwMode="auto">
          <a:xfrm flipV="1">
            <a:off x="6588125" y="3357563"/>
            <a:ext cx="0" cy="22320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8552" name="Line 8"/>
          <p:cNvSpPr>
            <a:spLocks noChangeShapeType="1"/>
          </p:cNvSpPr>
          <p:nvPr/>
        </p:nvSpPr>
        <p:spPr bwMode="auto">
          <a:xfrm flipV="1">
            <a:off x="3635375" y="3357563"/>
            <a:ext cx="0" cy="22320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8553" name="Line 9"/>
          <p:cNvSpPr>
            <a:spLocks noChangeShapeType="1"/>
          </p:cNvSpPr>
          <p:nvPr/>
        </p:nvSpPr>
        <p:spPr bwMode="auto">
          <a:xfrm>
            <a:off x="6588125" y="5589588"/>
            <a:ext cx="237648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8554" name="Line 10"/>
          <p:cNvSpPr>
            <a:spLocks noChangeShapeType="1"/>
          </p:cNvSpPr>
          <p:nvPr/>
        </p:nvSpPr>
        <p:spPr bwMode="auto">
          <a:xfrm>
            <a:off x="3635375" y="5589588"/>
            <a:ext cx="237648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8555" name="Text Box 11"/>
          <p:cNvSpPr txBox="1">
            <a:spLocks noChangeArrowheads="1"/>
          </p:cNvSpPr>
          <p:nvPr/>
        </p:nvSpPr>
        <p:spPr bwMode="auto">
          <a:xfrm>
            <a:off x="3132138" y="3213100"/>
            <a:ext cx="576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V</a:t>
            </a:r>
            <a:endParaRPr lang="ru-RU" sz="2400"/>
          </a:p>
        </p:txBody>
      </p:sp>
      <p:sp>
        <p:nvSpPr>
          <p:cNvPr id="108556" name="Text Box 12"/>
          <p:cNvSpPr txBox="1">
            <a:spLocks noChangeArrowheads="1"/>
          </p:cNvSpPr>
          <p:nvPr/>
        </p:nvSpPr>
        <p:spPr bwMode="auto">
          <a:xfrm>
            <a:off x="395288" y="3213100"/>
            <a:ext cx="576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P</a:t>
            </a:r>
            <a:endParaRPr lang="ru-RU" sz="2400"/>
          </a:p>
        </p:txBody>
      </p:sp>
      <p:sp>
        <p:nvSpPr>
          <p:cNvPr id="108557" name="Text Box 13"/>
          <p:cNvSpPr txBox="1">
            <a:spLocks noChangeArrowheads="1"/>
          </p:cNvSpPr>
          <p:nvPr/>
        </p:nvSpPr>
        <p:spPr bwMode="auto">
          <a:xfrm>
            <a:off x="6084888" y="3213100"/>
            <a:ext cx="576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P</a:t>
            </a:r>
            <a:endParaRPr lang="ru-RU" sz="2400"/>
          </a:p>
        </p:txBody>
      </p:sp>
      <p:sp>
        <p:nvSpPr>
          <p:cNvPr id="108558" name="Text Box 14"/>
          <p:cNvSpPr txBox="1">
            <a:spLocks noChangeArrowheads="1"/>
          </p:cNvSpPr>
          <p:nvPr/>
        </p:nvSpPr>
        <p:spPr bwMode="auto">
          <a:xfrm>
            <a:off x="2843213" y="5661025"/>
            <a:ext cx="576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V</a:t>
            </a:r>
            <a:endParaRPr lang="ru-RU" sz="2400"/>
          </a:p>
        </p:txBody>
      </p:sp>
      <p:sp>
        <p:nvSpPr>
          <p:cNvPr id="108559" name="Text Box 15"/>
          <p:cNvSpPr txBox="1">
            <a:spLocks noChangeArrowheads="1"/>
          </p:cNvSpPr>
          <p:nvPr/>
        </p:nvSpPr>
        <p:spPr bwMode="auto">
          <a:xfrm>
            <a:off x="5651500" y="5661025"/>
            <a:ext cx="576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T</a:t>
            </a:r>
            <a:endParaRPr lang="ru-RU" sz="2400"/>
          </a:p>
        </p:txBody>
      </p:sp>
      <p:sp>
        <p:nvSpPr>
          <p:cNvPr id="108560" name="Text Box 16"/>
          <p:cNvSpPr txBox="1">
            <a:spLocks noChangeArrowheads="1"/>
          </p:cNvSpPr>
          <p:nvPr/>
        </p:nvSpPr>
        <p:spPr bwMode="auto">
          <a:xfrm>
            <a:off x="8567738" y="5661025"/>
            <a:ext cx="576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T</a:t>
            </a:r>
            <a:endParaRPr lang="ru-RU" sz="2400"/>
          </a:p>
        </p:txBody>
      </p:sp>
      <p:sp>
        <p:nvSpPr>
          <p:cNvPr id="108571" name="Freeform 27"/>
          <p:cNvSpPr>
            <a:spLocks/>
          </p:cNvSpPr>
          <p:nvPr/>
        </p:nvSpPr>
        <p:spPr bwMode="auto">
          <a:xfrm rot="293717">
            <a:off x="1258888" y="3789363"/>
            <a:ext cx="1582737" cy="11525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44" y="861"/>
              </a:cxn>
              <a:cxn ang="0">
                <a:pos x="1633" y="1043"/>
              </a:cxn>
            </a:cxnLst>
            <a:rect l="0" t="0" r="r" b="b"/>
            <a:pathLst>
              <a:path w="1633" h="1043">
                <a:moveTo>
                  <a:pt x="0" y="0"/>
                </a:moveTo>
                <a:cubicBezTo>
                  <a:pt x="136" y="343"/>
                  <a:pt x="272" y="687"/>
                  <a:pt x="544" y="861"/>
                </a:cubicBezTo>
                <a:cubicBezTo>
                  <a:pt x="816" y="1035"/>
                  <a:pt x="1224" y="1039"/>
                  <a:pt x="1633" y="1043"/>
                </a:cubicBezTo>
              </a:path>
            </a:pathLst>
          </a:custGeom>
          <a:noFill/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8572" name="Freeform 28"/>
          <p:cNvSpPr>
            <a:spLocks/>
          </p:cNvSpPr>
          <p:nvPr/>
        </p:nvSpPr>
        <p:spPr bwMode="auto">
          <a:xfrm>
            <a:off x="1116013" y="4149725"/>
            <a:ext cx="1582737" cy="11525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44" y="861"/>
              </a:cxn>
              <a:cxn ang="0">
                <a:pos x="1633" y="1043"/>
              </a:cxn>
            </a:cxnLst>
            <a:rect l="0" t="0" r="r" b="b"/>
            <a:pathLst>
              <a:path w="1633" h="1043">
                <a:moveTo>
                  <a:pt x="0" y="0"/>
                </a:moveTo>
                <a:cubicBezTo>
                  <a:pt x="136" y="343"/>
                  <a:pt x="272" y="687"/>
                  <a:pt x="544" y="861"/>
                </a:cubicBezTo>
                <a:cubicBezTo>
                  <a:pt x="816" y="1035"/>
                  <a:pt x="1224" y="1039"/>
                  <a:pt x="1633" y="1043"/>
                </a:cubicBezTo>
              </a:path>
            </a:pathLst>
          </a:custGeom>
          <a:noFill/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8574" name="Text Box 30"/>
          <p:cNvSpPr txBox="1">
            <a:spLocks noChangeArrowheads="1"/>
          </p:cNvSpPr>
          <p:nvPr/>
        </p:nvSpPr>
        <p:spPr bwMode="auto">
          <a:xfrm>
            <a:off x="1042988" y="4941888"/>
            <a:ext cx="4333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T</a:t>
            </a:r>
            <a:r>
              <a:rPr lang="en-US" baseline="-25000"/>
              <a:t>1</a:t>
            </a:r>
            <a:endParaRPr lang="ru-RU"/>
          </a:p>
        </p:txBody>
      </p:sp>
      <p:sp>
        <p:nvSpPr>
          <p:cNvPr id="108576" name="Text Box 32"/>
          <p:cNvSpPr txBox="1">
            <a:spLocks noChangeArrowheads="1"/>
          </p:cNvSpPr>
          <p:nvPr/>
        </p:nvSpPr>
        <p:spPr bwMode="auto">
          <a:xfrm>
            <a:off x="1619250" y="4149725"/>
            <a:ext cx="4333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T</a:t>
            </a:r>
            <a:r>
              <a:rPr lang="en-US" baseline="-25000"/>
              <a:t>2</a:t>
            </a:r>
            <a:endParaRPr lang="ru-RU"/>
          </a:p>
        </p:txBody>
      </p:sp>
      <p:sp>
        <p:nvSpPr>
          <p:cNvPr id="108584" name="Text Box 40"/>
          <p:cNvSpPr txBox="1">
            <a:spLocks noChangeArrowheads="1"/>
          </p:cNvSpPr>
          <p:nvPr/>
        </p:nvSpPr>
        <p:spPr bwMode="auto">
          <a:xfrm>
            <a:off x="1066800" y="5867400"/>
            <a:ext cx="17764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Т </a:t>
            </a:r>
            <a:r>
              <a:rPr lang="ru-RU" baseline="-25000"/>
              <a:t>2  </a:t>
            </a:r>
            <a:r>
              <a:rPr lang="en-US"/>
              <a:t>&gt;</a:t>
            </a:r>
            <a:r>
              <a:rPr lang="ru-RU" baseline="-25000"/>
              <a:t> </a:t>
            </a:r>
            <a:r>
              <a:rPr lang="ru-RU"/>
              <a:t>Т </a:t>
            </a:r>
            <a:r>
              <a:rPr lang="ru-RU" baseline="-25000"/>
              <a:t>1</a:t>
            </a:r>
            <a:endParaRPr lang="ru-RU"/>
          </a:p>
        </p:txBody>
      </p:sp>
      <p:sp>
        <p:nvSpPr>
          <p:cNvPr id="108585" name="Line 41"/>
          <p:cNvSpPr>
            <a:spLocks noChangeShapeType="1"/>
          </p:cNvSpPr>
          <p:nvPr/>
        </p:nvSpPr>
        <p:spPr bwMode="auto">
          <a:xfrm>
            <a:off x="4648200" y="3505200"/>
            <a:ext cx="0" cy="1828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8586" name="Line 42"/>
          <p:cNvSpPr>
            <a:spLocks noChangeShapeType="1"/>
          </p:cNvSpPr>
          <p:nvPr/>
        </p:nvSpPr>
        <p:spPr bwMode="auto">
          <a:xfrm>
            <a:off x="7620000" y="3505200"/>
            <a:ext cx="0" cy="1828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8587" name="Line 43"/>
          <p:cNvSpPr>
            <a:spLocks noChangeShapeType="1"/>
          </p:cNvSpPr>
          <p:nvPr/>
        </p:nvSpPr>
        <p:spPr bwMode="auto">
          <a:xfrm flipV="1">
            <a:off x="900113" y="3357563"/>
            <a:ext cx="0" cy="22320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8588" name="Line 44"/>
          <p:cNvSpPr>
            <a:spLocks noChangeShapeType="1"/>
          </p:cNvSpPr>
          <p:nvPr/>
        </p:nvSpPr>
        <p:spPr bwMode="auto">
          <a:xfrm>
            <a:off x="900113" y="5589588"/>
            <a:ext cx="237648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8589" name="Text Box 45"/>
          <p:cNvSpPr txBox="1">
            <a:spLocks noChangeArrowheads="1"/>
          </p:cNvSpPr>
          <p:nvPr/>
        </p:nvSpPr>
        <p:spPr bwMode="auto">
          <a:xfrm>
            <a:off x="395288" y="3213100"/>
            <a:ext cx="576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P</a:t>
            </a:r>
            <a:endParaRPr lang="ru-RU" sz="2400"/>
          </a:p>
        </p:txBody>
      </p:sp>
      <p:sp>
        <p:nvSpPr>
          <p:cNvPr id="108590" name="Line 46"/>
          <p:cNvSpPr>
            <a:spLocks noChangeShapeType="1"/>
          </p:cNvSpPr>
          <p:nvPr/>
        </p:nvSpPr>
        <p:spPr bwMode="auto">
          <a:xfrm flipV="1">
            <a:off x="900113" y="3357563"/>
            <a:ext cx="0" cy="22320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8591" name="Line 47"/>
          <p:cNvSpPr>
            <a:spLocks noChangeShapeType="1"/>
          </p:cNvSpPr>
          <p:nvPr/>
        </p:nvSpPr>
        <p:spPr bwMode="auto">
          <a:xfrm>
            <a:off x="900113" y="5589588"/>
            <a:ext cx="237648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8592" name="Text Box 48"/>
          <p:cNvSpPr txBox="1">
            <a:spLocks noChangeArrowheads="1"/>
          </p:cNvSpPr>
          <p:nvPr/>
        </p:nvSpPr>
        <p:spPr bwMode="auto">
          <a:xfrm>
            <a:off x="2843213" y="5661025"/>
            <a:ext cx="576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V</a:t>
            </a:r>
            <a:endParaRPr lang="ru-RU" sz="2400"/>
          </a:p>
        </p:txBody>
      </p:sp>
      <p:sp>
        <p:nvSpPr>
          <p:cNvPr id="108593" name="Text Box 49"/>
          <p:cNvSpPr txBox="1">
            <a:spLocks noChangeArrowheads="1"/>
          </p:cNvSpPr>
          <p:nvPr/>
        </p:nvSpPr>
        <p:spPr bwMode="auto">
          <a:xfrm>
            <a:off x="395288" y="3213100"/>
            <a:ext cx="576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P</a:t>
            </a:r>
            <a:endParaRPr lang="ru-RU" sz="2400"/>
          </a:p>
        </p:txBody>
      </p:sp>
      <p:sp>
        <p:nvSpPr>
          <p:cNvPr id="108594" name="Line 50"/>
          <p:cNvSpPr>
            <a:spLocks noChangeShapeType="1"/>
          </p:cNvSpPr>
          <p:nvPr/>
        </p:nvSpPr>
        <p:spPr bwMode="auto">
          <a:xfrm flipV="1">
            <a:off x="900113" y="3357563"/>
            <a:ext cx="0" cy="22320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8595" name="Line 51"/>
          <p:cNvSpPr>
            <a:spLocks noChangeShapeType="1"/>
          </p:cNvSpPr>
          <p:nvPr/>
        </p:nvSpPr>
        <p:spPr bwMode="auto">
          <a:xfrm>
            <a:off x="900113" y="5589588"/>
            <a:ext cx="237648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8596" name="Text Box 52"/>
          <p:cNvSpPr txBox="1">
            <a:spLocks noChangeArrowheads="1"/>
          </p:cNvSpPr>
          <p:nvPr/>
        </p:nvSpPr>
        <p:spPr bwMode="auto">
          <a:xfrm>
            <a:off x="1042988" y="4941888"/>
            <a:ext cx="4333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T</a:t>
            </a:r>
            <a:r>
              <a:rPr lang="en-US" baseline="-25000"/>
              <a:t>1</a:t>
            </a:r>
            <a:endParaRPr lang="ru-RU"/>
          </a:p>
        </p:txBody>
      </p:sp>
      <p:sp>
        <p:nvSpPr>
          <p:cNvPr id="108597" name="Text Box 53"/>
          <p:cNvSpPr txBox="1">
            <a:spLocks noChangeArrowheads="1"/>
          </p:cNvSpPr>
          <p:nvPr/>
        </p:nvSpPr>
        <p:spPr bwMode="auto">
          <a:xfrm>
            <a:off x="2843213" y="5661025"/>
            <a:ext cx="576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V</a:t>
            </a:r>
            <a:endParaRPr lang="ru-RU" sz="2400"/>
          </a:p>
        </p:txBody>
      </p:sp>
      <p:sp>
        <p:nvSpPr>
          <p:cNvPr id="108598" name="Text Box 54"/>
          <p:cNvSpPr txBox="1">
            <a:spLocks noChangeArrowheads="1"/>
          </p:cNvSpPr>
          <p:nvPr/>
        </p:nvSpPr>
        <p:spPr bwMode="auto">
          <a:xfrm>
            <a:off x="395288" y="3213100"/>
            <a:ext cx="576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P</a:t>
            </a:r>
            <a:endParaRPr lang="ru-RU" sz="2400"/>
          </a:p>
        </p:txBody>
      </p:sp>
      <p:sp>
        <p:nvSpPr>
          <p:cNvPr id="108599" name="Line 55"/>
          <p:cNvSpPr>
            <a:spLocks noChangeShapeType="1"/>
          </p:cNvSpPr>
          <p:nvPr/>
        </p:nvSpPr>
        <p:spPr bwMode="auto">
          <a:xfrm flipV="1">
            <a:off x="900113" y="3357563"/>
            <a:ext cx="0" cy="22320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8600" name="Line 56"/>
          <p:cNvSpPr>
            <a:spLocks noChangeShapeType="1"/>
          </p:cNvSpPr>
          <p:nvPr/>
        </p:nvSpPr>
        <p:spPr bwMode="auto">
          <a:xfrm>
            <a:off x="900113" y="5589588"/>
            <a:ext cx="237648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8601" name="Text Box 57"/>
          <p:cNvSpPr txBox="1">
            <a:spLocks noChangeArrowheads="1"/>
          </p:cNvSpPr>
          <p:nvPr/>
        </p:nvSpPr>
        <p:spPr bwMode="auto">
          <a:xfrm>
            <a:off x="1042988" y="4941888"/>
            <a:ext cx="4333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T</a:t>
            </a:r>
            <a:r>
              <a:rPr lang="en-US" baseline="-25000"/>
              <a:t>1</a:t>
            </a:r>
            <a:endParaRPr lang="ru-RU"/>
          </a:p>
        </p:txBody>
      </p:sp>
      <p:sp>
        <p:nvSpPr>
          <p:cNvPr id="108602" name="Text Box 58"/>
          <p:cNvSpPr txBox="1">
            <a:spLocks noChangeArrowheads="1"/>
          </p:cNvSpPr>
          <p:nvPr/>
        </p:nvSpPr>
        <p:spPr bwMode="auto">
          <a:xfrm>
            <a:off x="2843213" y="5661025"/>
            <a:ext cx="576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V</a:t>
            </a:r>
            <a:endParaRPr lang="ru-RU" sz="2400"/>
          </a:p>
        </p:txBody>
      </p:sp>
      <p:sp>
        <p:nvSpPr>
          <p:cNvPr id="108603" name="Text Box 59"/>
          <p:cNvSpPr txBox="1">
            <a:spLocks noChangeArrowheads="1"/>
          </p:cNvSpPr>
          <p:nvPr/>
        </p:nvSpPr>
        <p:spPr bwMode="auto">
          <a:xfrm>
            <a:off x="395288" y="3213100"/>
            <a:ext cx="576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P</a:t>
            </a:r>
            <a:endParaRPr lang="ru-RU" sz="2400"/>
          </a:p>
        </p:txBody>
      </p:sp>
      <p:sp>
        <p:nvSpPr>
          <p:cNvPr id="108604" name="Line 60"/>
          <p:cNvSpPr>
            <a:spLocks noChangeShapeType="1"/>
          </p:cNvSpPr>
          <p:nvPr/>
        </p:nvSpPr>
        <p:spPr bwMode="auto">
          <a:xfrm flipV="1">
            <a:off x="900113" y="3357563"/>
            <a:ext cx="0" cy="22320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8605" name="Line 61"/>
          <p:cNvSpPr>
            <a:spLocks noChangeShapeType="1"/>
          </p:cNvSpPr>
          <p:nvPr/>
        </p:nvSpPr>
        <p:spPr bwMode="auto">
          <a:xfrm>
            <a:off x="900113" y="5589588"/>
            <a:ext cx="237648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8606" name="Freeform 62"/>
          <p:cNvSpPr>
            <a:spLocks/>
          </p:cNvSpPr>
          <p:nvPr/>
        </p:nvSpPr>
        <p:spPr bwMode="auto">
          <a:xfrm>
            <a:off x="1116013" y="4149725"/>
            <a:ext cx="1582737" cy="11525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44" y="861"/>
              </a:cxn>
              <a:cxn ang="0">
                <a:pos x="1633" y="1043"/>
              </a:cxn>
            </a:cxnLst>
            <a:rect l="0" t="0" r="r" b="b"/>
            <a:pathLst>
              <a:path w="1633" h="1043">
                <a:moveTo>
                  <a:pt x="0" y="0"/>
                </a:moveTo>
                <a:cubicBezTo>
                  <a:pt x="136" y="343"/>
                  <a:pt x="272" y="687"/>
                  <a:pt x="544" y="861"/>
                </a:cubicBezTo>
                <a:cubicBezTo>
                  <a:pt x="816" y="1035"/>
                  <a:pt x="1224" y="1039"/>
                  <a:pt x="1633" y="1043"/>
                </a:cubicBezTo>
              </a:path>
            </a:pathLst>
          </a:custGeom>
          <a:noFill/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8607" name="Text Box 63"/>
          <p:cNvSpPr txBox="1">
            <a:spLocks noChangeArrowheads="1"/>
          </p:cNvSpPr>
          <p:nvPr/>
        </p:nvSpPr>
        <p:spPr bwMode="auto">
          <a:xfrm>
            <a:off x="1042988" y="4941888"/>
            <a:ext cx="4333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T</a:t>
            </a:r>
            <a:r>
              <a:rPr lang="en-US" baseline="-25000"/>
              <a:t>1</a:t>
            </a:r>
            <a:endParaRPr lang="ru-RU"/>
          </a:p>
        </p:txBody>
      </p:sp>
      <p:sp>
        <p:nvSpPr>
          <p:cNvPr id="108608" name="Text Box 64"/>
          <p:cNvSpPr txBox="1">
            <a:spLocks noChangeArrowheads="1"/>
          </p:cNvSpPr>
          <p:nvPr/>
        </p:nvSpPr>
        <p:spPr bwMode="auto">
          <a:xfrm>
            <a:off x="2843213" y="5661025"/>
            <a:ext cx="576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V</a:t>
            </a:r>
            <a:endParaRPr lang="ru-RU" sz="2400"/>
          </a:p>
        </p:txBody>
      </p:sp>
      <p:sp>
        <p:nvSpPr>
          <p:cNvPr id="108609" name="Text Box 65"/>
          <p:cNvSpPr txBox="1">
            <a:spLocks noChangeArrowheads="1"/>
          </p:cNvSpPr>
          <p:nvPr/>
        </p:nvSpPr>
        <p:spPr bwMode="auto">
          <a:xfrm>
            <a:off x="395288" y="3213100"/>
            <a:ext cx="576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P</a:t>
            </a:r>
            <a:endParaRPr lang="ru-RU" sz="2400"/>
          </a:p>
        </p:txBody>
      </p:sp>
      <p:sp>
        <p:nvSpPr>
          <p:cNvPr id="108610" name="Line 66"/>
          <p:cNvSpPr>
            <a:spLocks noChangeShapeType="1"/>
          </p:cNvSpPr>
          <p:nvPr/>
        </p:nvSpPr>
        <p:spPr bwMode="auto">
          <a:xfrm flipV="1">
            <a:off x="900113" y="3357563"/>
            <a:ext cx="0" cy="22320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8611" name="Line 67"/>
          <p:cNvSpPr>
            <a:spLocks noChangeShapeType="1"/>
          </p:cNvSpPr>
          <p:nvPr/>
        </p:nvSpPr>
        <p:spPr bwMode="auto">
          <a:xfrm>
            <a:off x="900113" y="5589588"/>
            <a:ext cx="237648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108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8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8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8" grpId="0" autoUpdateAnimBg="0"/>
      <p:bldP spid="10858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10" y="5286388"/>
            <a:ext cx="8229600" cy="947738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4400" b="1" dirty="0">
                <a:hlinkClick r:id="rId2" action="ppaction://hlinkfile"/>
              </a:rPr>
              <a:t>Изохорный процесс</a:t>
            </a:r>
            <a:endParaRPr lang="ru-RU" sz="4400" b="1" dirty="0"/>
          </a:p>
        </p:txBody>
      </p:sp>
      <p:pic>
        <p:nvPicPr>
          <p:cNvPr id="115717" name="Picture 5" descr="http://uchim.net/a/img/physics/models/2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14480" y="357166"/>
            <a:ext cx="6000792" cy="489321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2416175"/>
          </a:xfrm>
        </p:spPr>
        <p:txBody>
          <a:bodyPr/>
          <a:lstStyle/>
          <a:p>
            <a:pPr algn="ctr"/>
            <a:r>
              <a:rPr lang="ru-RU" b="1"/>
              <a:t>Изохорный процесс </a:t>
            </a:r>
            <a:r>
              <a:rPr lang="ru-RU"/>
              <a:t>– </a:t>
            </a:r>
            <a:r>
              <a:rPr lang="ru-RU" sz="3200"/>
              <a:t>процесс, происходящий при постоянном объеме ( </a:t>
            </a:r>
            <a:r>
              <a:rPr lang="en-US" sz="3200"/>
              <a:t>V</a:t>
            </a:r>
            <a:r>
              <a:rPr lang="ru-RU" sz="3200"/>
              <a:t> = со</a:t>
            </a:r>
            <a:r>
              <a:rPr lang="en-US" sz="3200"/>
              <a:t>nst ).</a:t>
            </a:r>
            <a:endParaRPr lang="ru-RU" b="1"/>
          </a:p>
        </p:txBody>
      </p:sp>
      <p:sp>
        <p:nvSpPr>
          <p:cNvPr id="112643" name="Rectangle 3"/>
          <p:cNvSpPr>
            <a:spLocks noChangeArrowheads="1"/>
          </p:cNvSpPr>
          <p:nvPr/>
        </p:nvSpPr>
        <p:spPr bwMode="auto">
          <a:xfrm>
            <a:off x="323850" y="3429000"/>
            <a:ext cx="3167063" cy="1008063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2644" name="Text Box 4"/>
          <p:cNvSpPr txBox="1">
            <a:spLocks noChangeArrowheads="1"/>
          </p:cNvSpPr>
          <p:nvPr/>
        </p:nvSpPr>
        <p:spPr bwMode="auto">
          <a:xfrm>
            <a:off x="323850" y="3573463"/>
            <a:ext cx="30956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/>
              <a:t>PV / T = const</a:t>
            </a:r>
            <a:endParaRPr lang="ru-RU" sz="3200"/>
          </a:p>
        </p:txBody>
      </p:sp>
      <p:sp>
        <p:nvSpPr>
          <p:cNvPr id="112645" name="Line 5"/>
          <p:cNvSpPr>
            <a:spLocks noChangeShapeType="1"/>
          </p:cNvSpPr>
          <p:nvPr/>
        </p:nvSpPr>
        <p:spPr bwMode="auto">
          <a:xfrm>
            <a:off x="3635375" y="3933825"/>
            <a:ext cx="23050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646" name="Text Box 6"/>
          <p:cNvSpPr txBox="1">
            <a:spLocks noChangeArrowheads="1"/>
          </p:cNvSpPr>
          <p:nvPr/>
        </p:nvSpPr>
        <p:spPr bwMode="auto">
          <a:xfrm>
            <a:off x="3635375" y="3141663"/>
            <a:ext cx="20875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/>
              <a:t>V = const</a:t>
            </a:r>
            <a:endParaRPr lang="ru-RU" sz="3200"/>
          </a:p>
        </p:txBody>
      </p:sp>
      <p:sp>
        <p:nvSpPr>
          <p:cNvPr id="112647" name="Rectangle 7"/>
          <p:cNvSpPr>
            <a:spLocks noChangeArrowheads="1"/>
          </p:cNvSpPr>
          <p:nvPr/>
        </p:nvSpPr>
        <p:spPr bwMode="auto">
          <a:xfrm>
            <a:off x="5940425" y="2781300"/>
            <a:ext cx="2898775" cy="2160588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12648" name="Text Box 8"/>
          <p:cNvSpPr txBox="1">
            <a:spLocks noChangeArrowheads="1"/>
          </p:cNvSpPr>
          <p:nvPr/>
        </p:nvSpPr>
        <p:spPr bwMode="auto">
          <a:xfrm>
            <a:off x="6011863" y="3068638"/>
            <a:ext cx="2700337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FFFFCC"/>
                </a:solidFill>
              </a:rPr>
              <a:t>P / </a:t>
            </a:r>
            <a:r>
              <a:rPr lang="ru-RU" sz="3200">
                <a:solidFill>
                  <a:srgbClr val="FFFFCC"/>
                </a:solidFill>
              </a:rPr>
              <a:t>Т</a:t>
            </a:r>
            <a:r>
              <a:rPr lang="en-US" sz="3200">
                <a:solidFill>
                  <a:srgbClr val="FFFFCC"/>
                </a:solidFill>
              </a:rPr>
              <a:t> = const</a:t>
            </a:r>
          </a:p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FFFFCC"/>
                </a:solidFill>
              </a:rPr>
              <a:t>P</a:t>
            </a:r>
            <a:r>
              <a:rPr lang="en-US" sz="3200" baseline="-25000">
                <a:solidFill>
                  <a:srgbClr val="FFFFCC"/>
                </a:solidFill>
              </a:rPr>
              <a:t>1</a:t>
            </a:r>
            <a:r>
              <a:rPr lang="en-US" sz="3200">
                <a:solidFill>
                  <a:srgbClr val="FFFFCC"/>
                </a:solidFill>
              </a:rPr>
              <a:t>/P</a:t>
            </a:r>
            <a:r>
              <a:rPr lang="en-US" sz="3200" baseline="-25000">
                <a:solidFill>
                  <a:srgbClr val="FFFFCC"/>
                </a:solidFill>
              </a:rPr>
              <a:t>2</a:t>
            </a:r>
            <a:r>
              <a:rPr lang="en-US" sz="3200">
                <a:solidFill>
                  <a:srgbClr val="FFFFCC"/>
                </a:solidFill>
              </a:rPr>
              <a:t>=T</a:t>
            </a:r>
            <a:r>
              <a:rPr lang="en-US" sz="3200" baseline="-25000">
                <a:solidFill>
                  <a:srgbClr val="FFFFCC"/>
                </a:solidFill>
              </a:rPr>
              <a:t>1</a:t>
            </a:r>
            <a:r>
              <a:rPr lang="en-US" sz="3200">
                <a:solidFill>
                  <a:srgbClr val="FFFFCC"/>
                </a:solidFill>
              </a:rPr>
              <a:t>/T</a:t>
            </a:r>
            <a:r>
              <a:rPr lang="en-US" sz="3200" baseline="-25000">
                <a:solidFill>
                  <a:srgbClr val="FFFFCC"/>
                </a:solidFill>
              </a:rPr>
              <a:t>2</a:t>
            </a:r>
            <a:endParaRPr lang="ru-RU" sz="3200">
              <a:solidFill>
                <a:srgbClr val="FFFFCC"/>
              </a:solidFill>
            </a:endParaRPr>
          </a:p>
        </p:txBody>
      </p:sp>
      <p:sp>
        <p:nvSpPr>
          <p:cNvPr id="112649" name="Text Box 9"/>
          <p:cNvSpPr txBox="1">
            <a:spLocks noChangeArrowheads="1"/>
          </p:cNvSpPr>
          <p:nvPr/>
        </p:nvSpPr>
        <p:spPr bwMode="auto">
          <a:xfrm>
            <a:off x="6019800" y="4419600"/>
            <a:ext cx="2743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>
                <a:solidFill>
                  <a:schemeClr val="bg2"/>
                </a:solidFill>
              </a:rPr>
              <a:t>Закон Шарля</a:t>
            </a:r>
          </a:p>
        </p:txBody>
      </p:sp>
      <p:pic>
        <p:nvPicPr>
          <p:cNvPr id="112651" name="Picture 11" descr="sp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4652963"/>
            <a:ext cx="2519363" cy="17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112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000"/>
                                        <p:tgtEl>
                                          <p:spTgt spid="112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1126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12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126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126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1126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1126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26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26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2" grpId="0" autoUpdateAnimBg="0"/>
      <p:bldP spid="112643" grpId="0" animBg="1"/>
      <p:bldP spid="112644" grpId="0" autoUpdateAnimBg="0"/>
      <p:bldP spid="112645" grpId="0" animBg="1"/>
      <p:bldP spid="112646" grpId="0" autoUpdateAnimBg="0"/>
      <p:bldP spid="112647" grpId="0" animBg="1" autoUpdateAnimBg="0"/>
      <p:bldP spid="112648" grpId="0" autoUpdateAnimBg="0"/>
      <p:bldP spid="112649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2200275"/>
          </a:xfrm>
        </p:spPr>
        <p:txBody>
          <a:bodyPr/>
          <a:lstStyle/>
          <a:p>
            <a:pPr algn="ctr"/>
            <a:r>
              <a:rPr lang="ru-RU" b="1"/>
              <a:t>Изохора</a:t>
            </a:r>
            <a:r>
              <a:rPr lang="ru-RU"/>
              <a:t>- </a:t>
            </a:r>
            <a:r>
              <a:rPr lang="ru-RU" sz="3200"/>
              <a:t>график зависимости между параметрами состояния газа при </a:t>
            </a:r>
            <a:r>
              <a:rPr lang="en-US" sz="3200">
                <a:solidFill>
                  <a:schemeClr val="tx1"/>
                </a:solidFill>
              </a:rPr>
              <a:t>V=const</a:t>
            </a:r>
            <a:r>
              <a:rPr lang="en-US" sz="3200"/>
              <a:t>.</a:t>
            </a:r>
            <a:endParaRPr lang="ru-RU" sz="3200" b="1"/>
          </a:p>
        </p:txBody>
      </p:sp>
      <p:sp>
        <p:nvSpPr>
          <p:cNvPr id="113667" name="Line 3"/>
          <p:cNvSpPr>
            <a:spLocks noChangeShapeType="1"/>
          </p:cNvSpPr>
          <p:nvPr/>
        </p:nvSpPr>
        <p:spPr bwMode="auto">
          <a:xfrm flipV="1">
            <a:off x="900113" y="3357563"/>
            <a:ext cx="0" cy="22320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3668" name="Line 4"/>
          <p:cNvSpPr>
            <a:spLocks noChangeShapeType="1"/>
          </p:cNvSpPr>
          <p:nvPr/>
        </p:nvSpPr>
        <p:spPr bwMode="auto">
          <a:xfrm>
            <a:off x="900113" y="5589588"/>
            <a:ext cx="237648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3669" name="Line 5"/>
          <p:cNvSpPr>
            <a:spLocks noChangeShapeType="1"/>
          </p:cNvSpPr>
          <p:nvPr/>
        </p:nvSpPr>
        <p:spPr bwMode="auto">
          <a:xfrm flipV="1">
            <a:off x="6588125" y="3357563"/>
            <a:ext cx="0" cy="22320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3670" name="Line 6"/>
          <p:cNvSpPr>
            <a:spLocks noChangeShapeType="1"/>
          </p:cNvSpPr>
          <p:nvPr/>
        </p:nvSpPr>
        <p:spPr bwMode="auto">
          <a:xfrm flipV="1">
            <a:off x="3635375" y="3357563"/>
            <a:ext cx="0" cy="22320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3671" name="Line 7"/>
          <p:cNvSpPr>
            <a:spLocks noChangeShapeType="1"/>
          </p:cNvSpPr>
          <p:nvPr/>
        </p:nvSpPr>
        <p:spPr bwMode="auto">
          <a:xfrm>
            <a:off x="6588125" y="5589588"/>
            <a:ext cx="237648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3672" name="Line 8"/>
          <p:cNvSpPr>
            <a:spLocks noChangeShapeType="1"/>
          </p:cNvSpPr>
          <p:nvPr/>
        </p:nvSpPr>
        <p:spPr bwMode="auto">
          <a:xfrm>
            <a:off x="3635375" y="5589588"/>
            <a:ext cx="237648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3673" name="Text Box 9"/>
          <p:cNvSpPr txBox="1">
            <a:spLocks noChangeArrowheads="1"/>
          </p:cNvSpPr>
          <p:nvPr/>
        </p:nvSpPr>
        <p:spPr bwMode="auto">
          <a:xfrm>
            <a:off x="3132138" y="3213100"/>
            <a:ext cx="576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/>
              <a:t>Р</a:t>
            </a:r>
          </a:p>
        </p:txBody>
      </p:sp>
      <p:sp>
        <p:nvSpPr>
          <p:cNvPr id="113674" name="Text Box 10"/>
          <p:cNvSpPr txBox="1">
            <a:spLocks noChangeArrowheads="1"/>
          </p:cNvSpPr>
          <p:nvPr/>
        </p:nvSpPr>
        <p:spPr bwMode="auto">
          <a:xfrm>
            <a:off x="395288" y="3213100"/>
            <a:ext cx="576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P</a:t>
            </a:r>
            <a:endParaRPr lang="ru-RU" sz="2400"/>
          </a:p>
        </p:txBody>
      </p:sp>
      <p:sp>
        <p:nvSpPr>
          <p:cNvPr id="113675" name="Text Box 11"/>
          <p:cNvSpPr txBox="1">
            <a:spLocks noChangeArrowheads="1"/>
          </p:cNvSpPr>
          <p:nvPr/>
        </p:nvSpPr>
        <p:spPr bwMode="auto">
          <a:xfrm>
            <a:off x="6084888" y="3213100"/>
            <a:ext cx="576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V</a:t>
            </a:r>
            <a:endParaRPr lang="ru-RU" sz="2400"/>
          </a:p>
        </p:txBody>
      </p:sp>
      <p:sp>
        <p:nvSpPr>
          <p:cNvPr id="113676" name="Text Box 12"/>
          <p:cNvSpPr txBox="1">
            <a:spLocks noChangeArrowheads="1"/>
          </p:cNvSpPr>
          <p:nvPr/>
        </p:nvSpPr>
        <p:spPr bwMode="auto">
          <a:xfrm>
            <a:off x="2843213" y="5661025"/>
            <a:ext cx="576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V</a:t>
            </a:r>
            <a:endParaRPr lang="ru-RU" sz="2400"/>
          </a:p>
        </p:txBody>
      </p:sp>
      <p:sp>
        <p:nvSpPr>
          <p:cNvPr id="113677" name="Text Box 13"/>
          <p:cNvSpPr txBox="1">
            <a:spLocks noChangeArrowheads="1"/>
          </p:cNvSpPr>
          <p:nvPr/>
        </p:nvSpPr>
        <p:spPr bwMode="auto">
          <a:xfrm>
            <a:off x="5651500" y="5661025"/>
            <a:ext cx="576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T</a:t>
            </a:r>
            <a:endParaRPr lang="ru-RU" sz="2400"/>
          </a:p>
        </p:txBody>
      </p:sp>
      <p:sp>
        <p:nvSpPr>
          <p:cNvPr id="113678" name="Text Box 14"/>
          <p:cNvSpPr txBox="1">
            <a:spLocks noChangeArrowheads="1"/>
          </p:cNvSpPr>
          <p:nvPr/>
        </p:nvSpPr>
        <p:spPr bwMode="auto">
          <a:xfrm>
            <a:off x="8567738" y="5661025"/>
            <a:ext cx="576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T</a:t>
            </a:r>
            <a:endParaRPr lang="ru-RU" sz="2400"/>
          </a:p>
        </p:txBody>
      </p:sp>
      <p:sp>
        <p:nvSpPr>
          <p:cNvPr id="113681" name="Line 17"/>
          <p:cNvSpPr>
            <a:spLocks noChangeShapeType="1"/>
          </p:cNvSpPr>
          <p:nvPr/>
        </p:nvSpPr>
        <p:spPr bwMode="auto">
          <a:xfrm flipV="1">
            <a:off x="4191000" y="4343400"/>
            <a:ext cx="1371600" cy="91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3682" name="Line 18"/>
          <p:cNvSpPr>
            <a:spLocks noChangeShapeType="1"/>
          </p:cNvSpPr>
          <p:nvPr/>
        </p:nvSpPr>
        <p:spPr bwMode="auto">
          <a:xfrm flipH="1">
            <a:off x="3657600" y="5105400"/>
            <a:ext cx="304800" cy="4572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3683" name="Line 19"/>
          <p:cNvSpPr>
            <a:spLocks noChangeShapeType="1"/>
          </p:cNvSpPr>
          <p:nvPr/>
        </p:nvSpPr>
        <p:spPr bwMode="auto">
          <a:xfrm flipH="1">
            <a:off x="3733800" y="5257800"/>
            <a:ext cx="457200" cy="3048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3684" name="Line 20"/>
          <p:cNvSpPr>
            <a:spLocks noChangeShapeType="1"/>
          </p:cNvSpPr>
          <p:nvPr/>
        </p:nvSpPr>
        <p:spPr bwMode="auto">
          <a:xfrm flipV="1">
            <a:off x="3962400" y="3810000"/>
            <a:ext cx="762000" cy="1295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3685" name="Text Box 21"/>
          <p:cNvSpPr txBox="1">
            <a:spLocks noChangeArrowheads="1"/>
          </p:cNvSpPr>
          <p:nvPr/>
        </p:nvSpPr>
        <p:spPr bwMode="auto">
          <a:xfrm>
            <a:off x="5334000" y="4343400"/>
            <a:ext cx="576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V</a:t>
            </a:r>
            <a:r>
              <a:rPr lang="ru-RU" sz="2400" baseline="-25000"/>
              <a:t>2</a:t>
            </a:r>
            <a:endParaRPr lang="ru-RU" sz="2400"/>
          </a:p>
        </p:txBody>
      </p:sp>
      <p:sp>
        <p:nvSpPr>
          <p:cNvPr id="113686" name="Text Box 22"/>
          <p:cNvSpPr txBox="1">
            <a:spLocks noChangeArrowheads="1"/>
          </p:cNvSpPr>
          <p:nvPr/>
        </p:nvSpPr>
        <p:spPr bwMode="auto">
          <a:xfrm>
            <a:off x="4114800" y="3505200"/>
            <a:ext cx="576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V</a:t>
            </a:r>
            <a:r>
              <a:rPr lang="ru-RU" sz="2400" baseline="-25000"/>
              <a:t>1</a:t>
            </a:r>
            <a:endParaRPr lang="ru-RU" sz="2400"/>
          </a:p>
        </p:txBody>
      </p:sp>
      <p:sp>
        <p:nvSpPr>
          <p:cNvPr id="113687" name="Text Box 23"/>
          <p:cNvSpPr txBox="1">
            <a:spLocks noChangeArrowheads="1"/>
          </p:cNvSpPr>
          <p:nvPr/>
        </p:nvSpPr>
        <p:spPr bwMode="auto">
          <a:xfrm>
            <a:off x="3708400" y="5949950"/>
            <a:ext cx="1838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V</a:t>
            </a:r>
            <a:r>
              <a:rPr lang="ru-RU"/>
              <a:t> </a:t>
            </a:r>
            <a:r>
              <a:rPr lang="ru-RU" baseline="-25000"/>
              <a:t>2  </a:t>
            </a:r>
            <a:r>
              <a:rPr lang="en-US"/>
              <a:t>&gt;</a:t>
            </a:r>
            <a:r>
              <a:rPr lang="ru-RU" baseline="-25000"/>
              <a:t> </a:t>
            </a:r>
            <a:r>
              <a:rPr lang="en-US"/>
              <a:t>V</a:t>
            </a:r>
            <a:r>
              <a:rPr lang="ru-RU"/>
              <a:t> </a:t>
            </a:r>
            <a:r>
              <a:rPr lang="ru-RU" baseline="-25000"/>
              <a:t>1</a:t>
            </a:r>
            <a:endParaRPr lang="ru-RU"/>
          </a:p>
        </p:txBody>
      </p:sp>
      <p:sp>
        <p:nvSpPr>
          <p:cNvPr id="113688" name="Line 24"/>
          <p:cNvSpPr>
            <a:spLocks noChangeShapeType="1"/>
          </p:cNvSpPr>
          <p:nvPr/>
        </p:nvSpPr>
        <p:spPr bwMode="auto">
          <a:xfrm>
            <a:off x="1828800" y="3657600"/>
            <a:ext cx="0" cy="1600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3690" name="Line 26"/>
          <p:cNvSpPr>
            <a:spLocks noChangeShapeType="1"/>
          </p:cNvSpPr>
          <p:nvPr/>
        </p:nvSpPr>
        <p:spPr bwMode="auto">
          <a:xfrm>
            <a:off x="6858000" y="4648200"/>
            <a:ext cx="1676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113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36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36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6" grpId="0" autoUpdateAnimBg="0"/>
      <p:bldP spid="11368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472" y="5143512"/>
            <a:ext cx="8229600" cy="947737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4400" b="1" dirty="0">
                <a:hlinkClick r:id="rId2" action="ppaction://hlinkfile"/>
              </a:rPr>
              <a:t>Изобарный процесс</a:t>
            </a:r>
            <a:endParaRPr lang="ru-RU" sz="4400" b="1" dirty="0"/>
          </a:p>
        </p:txBody>
      </p:sp>
      <p:pic>
        <p:nvPicPr>
          <p:cNvPr id="116741" name="Picture 5" descr="http://uchim.net/a/img/physics/0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57356" y="357166"/>
            <a:ext cx="5857916" cy="468957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2416175"/>
          </a:xfrm>
        </p:spPr>
        <p:txBody>
          <a:bodyPr/>
          <a:lstStyle/>
          <a:p>
            <a:pPr algn="ctr"/>
            <a:r>
              <a:rPr lang="ru-RU" b="1"/>
              <a:t>Изобарный процесс </a:t>
            </a:r>
            <a:r>
              <a:rPr lang="ru-RU"/>
              <a:t>– </a:t>
            </a:r>
            <a:r>
              <a:rPr lang="ru-RU" sz="3200"/>
              <a:t>процесс, происходящий при постоянном давлении ( Р = со</a:t>
            </a:r>
            <a:r>
              <a:rPr lang="en-US" sz="3200"/>
              <a:t>nst ).</a:t>
            </a:r>
            <a:endParaRPr lang="ru-RU" b="1"/>
          </a:p>
        </p:txBody>
      </p:sp>
      <p:sp>
        <p:nvSpPr>
          <p:cNvPr id="110595" name="Rectangle 3"/>
          <p:cNvSpPr>
            <a:spLocks noChangeArrowheads="1"/>
          </p:cNvSpPr>
          <p:nvPr/>
        </p:nvSpPr>
        <p:spPr bwMode="auto">
          <a:xfrm>
            <a:off x="323850" y="3429000"/>
            <a:ext cx="3167063" cy="1008063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0596" name="Text Box 4"/>
          <p:cNvSpPr txBox="1">
            <a:spLocks noChangeArrowheads="1"/>
          </p:cNvSpPr>
          <p:nvPr/>
        </p:nvSpPr>
        <p:spPr bwMode="auto">
          <a:xfrm>
            <a:off x="323850" y="3573463"/>
            <a:ext cx="30956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/>
              <a:t>PV / T = const</a:t>
            </a:r>
            <a:endParaRPr lang="ru-RU" sz="3200"/>
          </a:p>
        </p:txBody>
      </p:sp>
      <p:sp>
        <p:nvSpPr>
          <p:cNvPr id="110597" name="Line 5"/>
          <p:cNvSpPr>
            <a:spLocks noChangeShapeType="1"/>
          </p:cNvSpPr>
          <p:nvPr/>
        </p:nvSpPr>
        <p:spPr bwMode="auto">
          <a:xfrm>
            <a:off x="3635375" y="3933825"/>
            <a:ext cx="23050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0598" name="Text Box 6"/>
          <p:cNvSpPr txBox="1">
            <a:spLocks noChangeArrowheads="1"/>
          </p:cNvSpPr>
          <p:nvPr/>
        </p:nvSpPr>
        <p:spPr bwMode="auto">
          <a:xfrm>
            <a:off x="3635375" y="3141663"/>
            <a:ext cx="20875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/>
              <a:t>Р</a:t>
            </a:r>
            <a:r>
              <a:rPr lang="en-US" sz="3200"/>
              <a:t> = const</a:t>
            </a:r>
            <a:endParaRPr lang="ru-RU" sz="3200"/>
          </a:p>
        </p:txBody>
      </p:sp>
      <p:sp>
        <p:nvSpPr>
          <p:cNvPr id="110599" name="Rectangle 7"/>
          <p:cNvSpPr>
            <a:spLocks noChangeArrowheads="1"/>
          </p:cNvSpPr>
          <p:nvPr/>
        </p:nvSpPr>
        <p:spPr bwMode="auto">
          <a:xfrm>
            <a:off x="5940425" y="2781300"/>
            <a:ext cx="2898775" cy="2160588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10600" name="Text Box 8"/>
          <p:cNvSpPr txBox="1">
            <a:spLocks noChangeArrowheads="1"/>
          </p:cNvSpPr>
          <p:nvPr/>
        </p:nvSpPr>
        <p:spPr bwMode="auto">
          <a:xfrm>
            <a:off x="6011863" y="3068638"/>
            <a:ext cx="2700337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/>
              <a:t>V / </a:t>
            </a:r>
            <a:r>
              <a:rPr lang="ru-RU" sz="3200"/>
              <a:t>Т</a:t>
            </a:r>
            <a:r>
              <a:rPr lang="en-US" sz="3200"/>
              <a:t> = const</a:t>
            </a:r>
          </a:p>
          <a:p>
            <a:pPr algn="ctr">
              <a:spcBef>
                <a:spcPct val="50000"/>
              </a:spcBef>
            </a:pPr>
            <a:r>
              <a:rPr lang="en-US" sz="3200"/>
              <a:t>V</a:t>
            </a:r>
            <a:r>
              <a:rPr lang="en-US" sz="3200" baseline="-25000"/>
              <a:t>1</a:t>
            </a:r>
            <a:r>
              <a:rPr lang="en-US" sz="3200"/>
              <a:t>/V</a:t>
            </a:r>
            <a:r>
              <a:rPr lang="en-US" sz="3200" baseline="-25000"/>
              <a:t>2</a:t>
            </a:r>
            <a:r>
              <a:rPr lang="en-US" sz="3200"/>
              <a:t>=T</a:t>
            </a:r>
            <a:r>
              <a:rPr lang="en-US" sz="3200" baseline="-25000"/>
              <a:t>1</a:t>
            </a:r>
            <a:r>
              <a:rPr lang="en-US" sz="3200"/>
              <a:t>/T</a:t>
            </a:r>
            <a:r>
              <a:rPr lang="en-US" sz="3200" baseline="-25000"/>
              <a:t>2</a:t>
            </a:r>
            <a:endParaRPr lang="ru-RU" sz="3200"/>
          </a:p>
        </p:txBody>
      </p:sp>
      <p:sp>
        <p:nvSpPr>
          <p:cNvPr id="110601" name="Text Box 9"/>
          <p:cNvSpPr txBox="1">
            <a:spLocks noChangeArrowheads="1"/>
          </p:cNvSpPr>
          <p:nvPr/>
        </p:nvSpPr>
        <p:spPr bwMode="auto">
          <a:xfrm>
            <a:off x="6019800" y="4419600"/>
            <a:ext cx="2743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>
                <a:solidFill>
                  <a:schemeClr val="bg2"/>
                </a:solidFill>
              </a:rPr>
              <a:t>закон Гей-Люссака</a:t>
            </a:r>
          </a:p>
        </p:txBody>
      </p:sp>
      <p:pic>
        <p:nvPicPr>
          <p:cNvPr id="110602" name="Picture 10" descr="sp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1275" y="4221163"/>
            <a:ext cx="1724025" cy="2303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110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2000"/>
                                        <p:tgtEl>
                                          <p:spTgt spid="110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105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1105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105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105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1106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1106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1106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110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4" grpId="0" autoUpdateAnimBg="0"/>
      <p:bldP spid="110595" grpId="0" animBg="1"/>
      <p:bldP spid="110596" grpId="0" autoUpdateAnimBg="0"/>
      <p:bldP spid="110597" grpId="0" animBg="1"/>
      <p:bldP spid="110598" grpId="0" autoUpdateAnimBg="0"/>
      <p:bldP spid="110599" grpId="0" animBg="1" autoUpdateAnimBg="0"/>
      <p:bldP spid="110600" grpId="0" autoUpdateAnimBg="0"/>
      <p:bldP spid="110601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2200275"/>
          </a:xfrm>
        </p:spPr>
        <p:txBody>
          <a:bodyPr/>
          <a:lstStyle/>
          <a:p>
            <a:pPr algn="ctr"/>
            <a:r>
              <a:rPr lang="ru-RU" b="1"/>
              <a:t>Изобара</a:t>
            </a:r>
            <a:r>
              <a:rPr lang="ru-RU"/>
              <a:t>- </a:t>
            </a:r>
            <a:r>
              <a:rPr lang="ru-RU" sz="3200"/>
              <a:t>график зависимости между параметрами состояния газа при </a:t>
            </a:r>
            <a:r>
              <a:rPr lang="ru-RU" sz="3200">
                <a:solidFill>
                  <a:schemeClr val="tx1"/>
                </a:solidFill>
              </a:rPr>
              <a:t>Р</a:t>
            </a:r>
            <a:r>
              <a:rPr lang="en-US" sz="3200">
                <a:solidFill>
                  <a:schemeClr val="tx1"/>
                </a:solidFill>
              </a:rPr>
              <a:t>=const</a:t>
            </a:r>
            <a:r>
              <a:rPr lang="en-US" sz="3200"/>
              <a:t>.</a:t>
            </a:r>
            <a:endParaRPr lang="ru-RU" sz="3200" b="1"/>
          </a:p>
        </p:txBody>
      </p:sp>
      <p:sp>
        <p:nvSpPr>
          <p:cNvPr id="111619" name="Line 3"/>
          <p:cNvSpPr>
            <a:spLocks noChangeShapeType="1"/>
          </p:cNvSpPr>
          <p:nvPr/>
        </p:nvSpPr>
        <p:spPr bwMode="auto">
          <a:xfrm flipV="1">
            <a:off x="900113" y="3357563"/>
            <a:ext cx="0" cy="22320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1620" name="Line 4"/>
          <p:cNvSpPr>
            <a:spLocks noChangeShapeType="1"/>
          </p:cNvSpPr>
          <p:nvPr/>
        </p:nvSpPr>
        <p:spPr bwMode="auto">
          <a:xfrm>
            <a:off x="900113" y="5589588"/>
            <a:ext cx="237648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1621" name="Line 5"/>
          <p:cNvSpPr>
            <a:spLocks noChangeShapeType="1"/>
          </p:cNvSpPr>
          <p:nvPr/>
        </p:nvSpPr>
        <p:spPr bwMode="auto">
          <a:xfrm flipV="1">
            <a:off x="6588125" y="3357563"/>
            <a:ext cx="0" cy="22320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1622" name="Line 6"/>
          <p:cNvSpPr>
            <a:spLocks noChangeShapeType="1"/>
          </p:cNvSpPr>
          <p:nvPr/>
        </p:nvSpPr>
        <p:spPr bwMode="auto">
          <a:xfrm flipV="1">
            <a:off x="3635375" y="3357563"/>
            <a:ext cx="0" cy="22320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1623" name="Line 7"/>
          <p:cNvSpPr>
            <a:spLocks noChangeShapeType="1"/>
          </p:cNvSpPr>
          <p:nvPr/>
        </p:nvSpPr>
        <p:spPr bwMode="auto">
          <a:xfrm>
            <a:off x="6588125" y="5589588"/>
            <a:ext cx="237648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1624" name="Line 8"/>
          <p:cNvSpPr>
            <a:spLocks noChangeShapeType="1"/>
          </p:cNvSpPr>
          <p:nvPr/>
        </p:nvSpPr>
        <p:spPr bwMode="auto">
          <a:xfrm>
            <a:off x="3635375" y="5589588"/>
            <a:ext cx="237648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1625" name="Text Box 9"/>
          <p:cNvSpPr txBox="1">
            <a:spLocks noChangeArrowheads="1"/>
          </p:cNvSpPr>
          <p:nvPr/>
        </p:nvSpPr>
        <p:spPr bwMode="auto">
          <a:xfrm>
            <a:off x="3132138" y="3213100"/>
            <a:ext cx="576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/>
              <a:t>Р</a:t>
            </a:r>
          </a:p>
        </p:txBody>
      </p:sp>
      <p:sp>
        <p:nvSpPr>
          <p:cNvPr id="111626" name="Text Box 10"/>
          <p:cNvSpPr txBox="1">
            <a:spLocks noChangeArrowheads="1"/>
          </p:cNvSpPr>
          <p:nvPr/>
        </p:nvSpPr>
        <p:spPr bwMode="auto">
          <a:xfrm>
            <a:off x="395288" y="3213100"/>
            <a:ext cx="576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P</a:t>
            </a:r>
            <a:endParaRPr lang="ru-RU" sz="2400"/>
          </a:p>
        </p:txBody>
      </p:sp>
      <p:sp>
        <p:nvSpPr>
          <p:cNvPr id="111627" name="Text Box 11"/>
          <p:cNvSpPr txBox="1">
            <a:spLocks noChangeArrowheads="1"/>
          </p:cNvSpPr>
          <p:nvPr/>
        </p:nvSpPr>
        <p:spPr bwMode="auto">
          <a:xfrm>
            <a:off x="6084888" y="3213100"/>
            <a:ext cx="576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V</a:t>
            </a:r>
            <a:endParaRPr lang="ru-RU" sz="2400"/>
          </a:p>
        </p:txBody>
      </p:sp>
      <p:sp>
        <p:nvSpPr>
          <p:cNvPr id="111628" name="Text Box 12"/>
          <p:cNvSpPr txBox="1">
            <a:spLocks noChangeArrowheads="1"/>
          </p:cNvSpPr>
          <p:nvPr/>
        </p:nvSpPr>
        <p:spPr bwMode="auto">
          <a:xfrm>
            <a:off x="2843213" y="5661025"/>
            <a:ext cx="576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V</a:t>
            </a:r>
            <a:endParaRPr lang="ru-RU" sz="2400"/>
          </a:p>
        </p:txBody>
      </p:sp>
      <p:sp>
        <p:nvSpPr>
          <p:cNvPr id="111629" name="Text Box 13"/>
          <p:cNvSpPr txBox="1">
            <a:spLocks noChangeArrowheads="1"/>
          </p:cNvSpPr>
          <p:nvPr/>
        </p:nvSpPr>
        <p:spPr bwMode="auto">
          <a:xfrm>
            <a:off x="5651500" y="5661025"/>
            <a:ext cx="576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T</a:t>
            </a:r>
            <a:endParaRPr lang="ru-RU" sz="2400"/>
          </a:p>
        </p:txBody>
      </p:sp>
      <p:sp>
        <p:nvSpPr>
          <p:cNvPr id="111630" name="Text Box 14"/>
          <p:cNvSpPr txBox="1">
            <a:spLocks noChangeArrowheads="1"/>
          </p:cNvSpPr>
          <p:nvPr/>
        </p:nvSpPr>
        <p:spPr bwMode="auto">
          <a:xfrm>
            <a:off x="8567738" y="5661025"/>
            <a:ext cx="576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T</a:t>
            </a:r>
            <a:endParaRPr lang="ru-RU" sz="2400"/>
          </a:p>
        </p:txBody>
      </p:sp>
      <p:sp>
        <p:nvSpPr>
          <p:cNvPr id="111639" name="Line 23"/>
          <p:cNvSpPr>
            <a:spLocks noChangeShapeType="1"/>
          </p:cNvSpPr>
          <p:nvPr/>
        </p:nvSpPr>
        <p:spPr bwMode="auto">
          <a:xfrm>
            <a:off x="1143000" y="4495800"/>
            <a:ext cx="1752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1640" name="Line 24"/>
          <p:cNvSpPr>
            <a:spLocks noChangeShapeType="1"/>
          </p:cNvSpPr>
          <p:nvPr/>
        </p:nvSpPr>
        <p:spPr bwMode="auto">
          <a:xfrm>
            <a:off x="3886200" y="4495800"/>
            <a:ext cx="1752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1642" name="Line 26"/>
          <p:cNvSpPr>
            <a:spLocks noChangeShapeType="1"/>
          </p:cNvSpPr>
          <p:nvPr/>
        </p:nvSpPr>
        <p:spPr bwMode="auto">
          <a:xfrm flipV="1">
            <a:off x="7086600" y="4343400"/>
            <a:ext cx="1371600" cy="91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1643" name="Line 27"/>
          <p:cNvSpPr>
            <a:spLocks noChangeShapeType="1"/>
          </p:cNvSpPr>
          <p:nvPr/>
        </p:nvSpPr>
        <p:spPr bwMode="auto">
          <a:xfrm flipH="1">
            <a:off x="6629400" y="5105400"/>
            <a:ext cx="304800" cy="4572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1644" name="Line 28"/>
          <p:cNvSpPr>
            <a:spLocks noChangeShapeType="1"/>
          </p:cNvSpPr>
          <p:nvPr/>
        </p:nvSpPr>
        <p:spPr bwMode="auto">
          <a:xfrm flipH="1">
            <a:off x="6629400" y="5257800"/>
            <a:ext cx="457200" cy="3048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1645" name="Line 29"/>
          <p:cNvSpPr>
            <a:spLocks noChangeShapeType="1"/>
          </p:cNvSpPr>
          <p:nvPr/>
        </p:nvSpPr>
        <p:spPr bwMode="auto">
          <a:xfrm flipV="1">
            <a:off x="6934200" y="3810000"/>
            <a:ext cx="762000" cy="1295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1647" name="Text Box 31"/>
          <p:cNvSpPr txBox="1">
            <a:spLocks noChangeArrowheads="1"/>
          </p:cNvSpPr>
          <p:nvPr/>
        </p:nvSpPr>
        <p:spPr bwMode="auto">
          <a:xfrm>
            <a:off x="8305800" y="4343400"/>
            <a:ext cx="576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/>
              <a:t>Р</a:t>
            </a:r>
            <a:r>
              <a:rPr lang="ru-RU" sz="2400" baseline="-25000"/>
              <a:t>2</a:t>
            </a:r>
            <a:endParaRPr lang="ru-RU" sz="2400"/>
          </a:p>
        </p:txBody>
      </p:sp>
      <p:sp>
        <p:nvSpPr>
          <p:cNvPr id="111648" name="Text Box 32"/>
          <p:cNvSpPr txBox="1">
            <a:spLocks noChangeArrowheads="1"/>
          </p:cNvSpPr>
          <p:nvPr/>
        </p:nvSpPr>
        <p:spPr bwMode="auto">
          <a:xfrm>
            <a:off x="7162800" y="3505200"/>
            <a:ext cx="576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/>
              <a:t>Р</a:t>
            </a:r>
            <a:r>
              <a:rPr lang="ru-RU" sz="2400" baseline="-25000"/>
              <a:t>1</a:t>
            </a:r>
            <a:endParaRPr lang="ru-RU" sz="2400"/>
          </a:p>
        </p:txBody>
      </p:sp>
      <p:sp>
        <p:nvSpPr>
          <p:cNvPr id="111649" name="Text Box 33"/>
          <p:cNvSpPr txBox="1">
            <a:spLocks noChangeArrowheads="1"/>
          </p:cNvSpPr>
          <p:nvPr/>
        </p:nvSpPr>
        <p:spPr bwMode="auto">
          <a:xfrm>
            <a:off x="6705600" y="6019800"/>
            <a:ext cx="18272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P</a:t>
            </a:r>
            <a:r>
              <a:rPr lang="ru-RU"/>
              <a:t> </a:t>
            </a:r>
            <a:r>
              <a:rPr lang="ru-RU" baseline="-25000"/>
              <a:t>2  </a:t>
            </a:r>
            <a:r>
              <a:rPr lang="en-US"/>
              <a:t>&gt;</a:t>
            </a:r>
            <a:r>
              <a:rPr lang="ru-RU" baseline="-25000"/>
              <a:t> </a:t>
            </a:r>
            <a:r>
              <a:rPr lang="en-US"/>
              <a:t>P</a:t>
            </a:r>
            <a:r>
              <a:rPr lang="ru-RU"/>
              <a:t> </a:t>
            </a:r>
            <a:r>
              <a:rPr lang="ru-RU" baseline="-25000"/>
              <a:t>1</a:t>
            </a:r>
            <a:endParaRPr lang="ru-RU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111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16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16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8" grpId="0" autoUpdateAnimBg="0"/>
      <p:bldP spid="11164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384300"/>
          </a:xfrm>
        </p:spPr>
        <p:txBody>
          <a:bodyPr/>
          <a:lstStyle/>
          <a:p>
            <a:r>
              <a:rPr lang="ru-RU"/>
              <a:t>Цели урока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 b="1"/>
              <a:t>дать понятие изопроцесса; </a:t>
            </a:r>
          </a:p>
          <a:p>
            <a:pPr>
              <a:lnSpc>
                <a:spcPct val="90000"/>
              </a:lnSpc>
            </a:pPr>
            <a:r>
              <a:rPr lang="ru-RU" sz="2400" b="1"/>
              <a:t>установить зависимость между двумя термодинамическими параметрами при неизменном третьем</a:t>
            </a:r>
          </a:p>
          <a:p>
            <a:pPr>
              <a:lnSpc>
                <a:spcPct val="90000"/>
              </a:lnSpc>
            </a:pPr>
            <a:r>
              <a:rPr lang="ru-RU" sz="2400" b="1"/>
              <a:t>способствовать обучению умению устанавливать взаимосвязи в изучаемых явлениях;</a:t>
            </a:r>
          </a:p>
          <a:p>
            <a:pPr>
              <a:lnSpc>
                <a:spcPct val="90000"/>
              </a:lnSpc>
            </a:pPr>
            <a:r>
              <a:rPr lang="ru-RU" sz="2400" b="1"/>
              <a:t>выдвигать гипотезы и проверять их, используя физический эксперимент;</a:t>
            </a:r>
          </a:p>
          <a:p>
            <a:pPr>
              <a:lnSpc>
                <a:spcPct val="90000"/>
              </a:lnSpc>
            </a:pPr>
            <a:r>
              <a:rPr lang="ru-RU" sz="2400" b="1"/>
              <a:t>делать обобщения;</a:t>
            </a:r>
          </a:p>
          <a:p>
            <a:pPr>
              <a:lnSpc>
                <a:spcPct val="90000"/>
              </a:lnSpc>
            </a:pPr>
            <a:r>
              <a:rPr lang="ru-RU" sz="2400" b="1"/>
              <a:t>воспитание организованности, уверенности в себе, самостоятельности, взаимопроверки, ответственности.</a:t>
            </a: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>
                <a:solidFill>
                  <a:srgbClr val="FF9999"/>
                </a:solidFill>
              </a:rPr>
              <a:t>1. Даны графики изопроцессов в различных системах координат.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4652963"/>
            <a:ext cx="8229600" cy="1727200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ru-RU" sz="2800"/>
              <a:t>Найти во всех трех системах координат: </a:t>
            </a:r>
          </a:p>
          <a:p>
            <a:pPr>
              <a:lnSpc>
                <a:spcPct val="80000"/>
              </a:lnSpc>
            </a:pPr>
            <a:r>
              <a:rPr lang="ru-RU" sz="2800"/>
              <a:t>изотермы; </a:t>
            </a:r>
          </a:p>
          <a:p>
            <a:pPr>
              <a:lnSpc>
                <a:spcPct val="80000"/>
              </a:lnSpc>
            </a:pPr>
            <a:r>
              <a:rPr lang="ru-RU" sz="2800"/>
              <a:t>изобары; </a:t>
            </a:r>
          </a:p>
          <a:p>
            <a:pPr>
              <a:lnSpc>
                <a:spcPct val="80000"/>
              </a:lnSpc>
            </a:pPr>
            <a:r>
              <a:rPr lang="ru-RU" sz="2800"/>
              <a:t>изохоры.</a:t>
            </a:r>
          </a:p>
          <a:p>
            <a:pPr>
              <a:lnSpc>
                <a:spcPct val="80000"/>
              </a:lnSpc>
            </a:pPr>
            <a:endParaRPr lang="ru-RU" sz="2800"/>
          </a:p>
        </p:txBody>
      </p:sp>
      <p:pic>
        <p:nvPicPr>
          <p:cNvPr id="129029" name="Picture 5" descr="123_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1844675"/>
            <a:ext cx="7777163" cy="235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>
                <a:solidFill>
                  <a:srgbClr val="FF9999"/>
                </a:solidFill>
              </a:rPr>
              <a:t>2. Дан график цикла.</a:t>
            </a:r>
            <a:r>
              <a:rPr lang="ru-RU"/>
              <a:t> 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3800" y="2276475"/>
            <a:ext cx="3960813" cy="3743325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2800"/>
              <a:t>   1. Какой изопроцесс изображен на каждом участке графика?</a:t>
            </a:r>
            <a:br>
              <a:rPr lang="ru-RU" sz="2800"/>
            </a:br>
            <a:endParaRPr lang="ru-RU" sz="2800"/>
          </a:p>
          <a:p>
            <a:pPr>
              <a:lnSpc>
                <a:spcPct val="90000"/>
              </a:lnSpc>
              <a:buFontTx/>
              <a:buNone/>
            </a:pPr>
            <a:r>
              <a:rPr lang="ru-RU" sz="2800"/>
              <a:t>2. Как изменяются термодинамические параметры? </a:t>
            </a:r>
          </a:p>
        </p:txBody>
      </p:sp>
      <p:pic>
        <p:nvPicPr>
          <p:cNvPr id="130052" name="Picture 4" descr="123_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2205038"/>
            <a:ext cx="4103687" cy="361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/>
              <a:t>Домашнее задание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ru-RU"/>
              <a:t>Параграф 34</a:t>
            </a:r>
          </a:p>
          <a:p>
            <a:pPr marL="0" indent="0">
              <a:buFontTx/>
              <a:buNone/>
            </a:pPr>
            <a:r>
              <a:rPr lang="ru-RU"/>
              <a:t>Вопрос 10 после параграфа 34 письменно</a:t>
            </a:r>
          </a:p>
        </p:txBody>
      </p:sp>
    </p:spTree>
  </p:cSld>
  <p:clrMapOvr>
    <a:masterClrMapping/>
  </p:clrMapOvr>
  <p:transition spd="med">
    <p:wip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565400"/>
            <a:ext cx="8435975" cy="863600"/>
          </a:xfrm>
        </p:spPr>
        <p:txBody>
          <a:bodyPr/>
          <a:lstStyle/>
          <a:p>
            <a:pPr marL="609600" indent="-609600" algn="ctr">
              <a:buFontTx/>
              <a:buNone/>
            </a:pPr>
            <a:r>
              <a:rPr lang="ru-RU" sz="4800" b="1" i="1">
                <a:solidFill>
                  <a:srgbClr val="FF9999"/>
                </a:solidFill>
                <a:latin typeface="Times New Roman" pitchFamily="18" charset="0"/>
              </a:rPr>
              <a:t>Спасибо за урок !</a:t>
            </a: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688975"/>
          </a:xfrm>
        </p:spPr>
        <p:txBody>
          <a:bodyPr/>
          <a:lstStyle/>
          <a:p>
            <a:pPr algn="ctr"/>
            <a:r>
              <a:rPr lang="ru-RU" sz="3600" b="1">
                <a:solidFill>
                  <a:schemeClr val="hlink"/>
                </a:solidFill>
              </a:rPr>
              <a:t>Проверка домашнего задания</a:t>
            </a:r>
          </a:p>
        </p:txBody>
      </p:sp>
      <p:graphicFrame>
        <p:nvGraphicFramePr>
          <p:cNvPr id="126163" name="Group 211"/>
          <p:cNvGraphicFramePr>
            <a:graphicFrameLocks noGrp="1"/>
          </p:cNvGraphicFramePr>
          <p:nvPr>
            <p:ph type="tbl" idx="1"/>
          </p:nvPr>
        </p:nvGraphicFramePr>
        <p:xfrm>
          <a:off x="539750" y="765175"/>
          <a:ext cx="8353425" cy="5880357"/>
        </p:xfrm>
        <a:graphic>
          <a:graphicData uri="http://schemas.openxmlformats.org/drawingml/2006/table">
            <a:tbl>
              <a:tblPr/>
              <a:tblGrid>
                <a:gridCol w="3265488"/>
                <a:gridCol w="1135062"/>
                <a:gridCol w="690563"/>
                <a:gridCol w="3262312"/>
              </a:tblGrid>
              <a:tr h="463550">
                <a:tc gridSpan="4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1. </a:t>
                      </a:r>
                      <a:r>
                        <a:rPr kumimoji="0" lang="ru-RU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Напишите обозначение и единицы измерения данных величин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40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Величина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Обозначение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Единицы 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измерения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в СИ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Масса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Молярная масса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Абсолютная температура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Давление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Объем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 gridSpan="4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2.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</a:t>
                      </a:r>
                      <a:r>
                        <a:rPr kumimoji="0" lang="ru-RU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впишите  нужную формулу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87388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Уравнение состояния идеального газа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95313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Уравнение Менделеева-Клапейрона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3863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Объединенный газовый закон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 (уравнение Клапейрона)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5999" name="Rectangle 47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6001" name="Rectangle 49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6003" name="Rectangle 51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6005" name="Rectangle 53"/>
          <p:cNvSpPr>
            <a:spLocks noChangeArrowheads="1"/>
          </p:cNvSpPr>
          <p:nvPr/>
        </p:nvSpPr>
        <p:spPr bwMode="auto">
          <a:xfrm>
            <a:off x="0" y="3213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688975"/>
          </a:xfrm>
        </p:spPr>
        <p:txBody>
          <a:bodyPr/>
          <a:lstStyle/>
          <a:p>
            <a:pPr algn="ctr"/>
            <a:r>
              <a:rPr lang="ru-RU" sz="3600" b="1">
                <a:solidFill>
                  <a:schemeClr val="hlink"/>
                </a:solidFill>
              </a:rPr>
              <a:t>Взаимопроверка</a:t>
            </a:r>
          </a:p>
        </p:txBody>
      </p:sp>
      <p:graphicFrame>
        <p:nvGraphicFramePr>
          <p:cNvPr id="123192" name="Group 312"/>
          <p:cNvGraphicFramePr>
            <a:graphicFrameLocks noGrp="1"/>
          </p:cNvGraphicFramePr>
          <p:nvPr>
            <p:ph type="tbl" idx="1"/>
          </p:nvPr>
        </p:nvGraphicFramePr>
        <p:xfrm>
          <a:off x="323850" y="765175"/>
          <a:ext cx="8497888" cy="5880357"/>
        </p:xfrm>
        <a:graphic>
          <a:graphicData uri="http://schemas.openxmlformats.org/drawingml/2006/table">
            <a:tbl>
              <a:tblPr/>
              <a:tblGrid>
                <a:gridCol w="3503613"/>
                <a:gridCol w="1217612"/>
                <a:gridCol w="739775"/>
                <a:gridCol w="3036888"/>
              </a:tblGrid>
              <a:tr h="463550">
                <a:tc gridSpan="4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1. </a:t>
                      </a:r>
                      <a:r>
                        <a:rPr kumimoji="0" lang="ru-RU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Напишите обозначение и единицы измерения данных величин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40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Величина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Обозначение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Единицы 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измерения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в СИ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Масса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Молярная масса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 / Моль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Абсолютная температура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Кельвин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Давление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Объем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r>
                        <a:rPr kumimoji="0" lang="ru-RU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 gridSpan="4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2.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</a:t>
                      </a:r>
                      <a:r>
                        <a:rPr kumimoji="0" lang="ru-RU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впишите  нужную формулу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87388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Уравнение состояния идеального газа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95313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Уравнение Менделеева-Клапейрона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3863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Объединенный газовый закон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 (уравнение Клапейрона)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3127" name="Rectangle 247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3126" name="Object 246"/>
          <p:cNvGraphicFramePr>
            <a:graphicFrameLocks noChangeAspect="1"/>
          </p:cNvGraphicFramePr>
          <p:nvPr/>
        </p:nvGraphicFramePr>
        <p:xfrm>
          <a:off x="6443663" y="4652963"/>
          <a:ext cx="1081087" cy="652462"/>
        </p:xfrm>
        <a:graphic>
          <a:graphicData uri="http://schemas.openxmlformats.org/presentationml/2006/ole">
            <p:oleObj spid="_x0000_s123126" name="Формула" r:id="rId3" imgW="647419" imgH="393529" progId="Equation.3">
              <p:embed/>
            </p:oleObj>
          </a:graphicData>
        </a:graphic>
      </p:graphicFrame>
      <p:sp>
        <p:nvSpPr>
          <p:cNvPr id="123135" name="Rectangle 255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3134" name="Object 254"/>
          <p:cNvGraphicFramePr>
            <a:graphicFrameLocks noChangeAspect="1"/>
          </p:cNvGraphicFramePr>
          <p:nvPr/>
        </p:nvGraphicFramePr>
        <p:xfrm>
          <a:off x="5292725" y="5300663"/>
          <a:ext cx="1295400" cy="625475"/>
        </p:xfrm>
        <a:graphic>
          <a:graphicData uri="http://schemas.openxmlformats.org/presentationml/2006/ole">
            <p:oleObj spid="_x0000_s123134" name="Формула" r:id="rId4" imgW="812447" imgH="393529" progId="Equation.3">
              <p:embed/>
            </p:oleObj>
          </a:graphicData>
        </a:graphic>
      </p:graphicFrame>
      <p:sp>
        <p:nvSpPr>
          <p:cNvPr id="123137" name="Rectangle 257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3136" name="Object 256"/>
          <p:cNvGraphicFramePr>
            <a:graphicFrameLocks noChangeAspect="1"/>
          </p:cNvGraphicFramePr>
          <p:nvPr/>
        </p:nvGraphicFramePr>
        <p:xfrm>
          <a:off x="7380288" y="5373688"/>
          <a:ext cx="1366837" cy="596900"/>
        </p:xfrm>
        <a:graphic>
          <a:graphicData uri="http://schemas.openxmlformats.org/presentationml/2006/ole">
            <p:oleObj spid="_x0000_s123136" name="Формула" r:id="rId5" imgW="748975" imgH="393529" progId="Equation.3">
              <p:embed/>
            </p:oleObj>
          </a:graphicData>
        </a:graphic>
      </p:graphicFrame>
      <p:sp>
        <p:nvSpPr>
          <p:cNvPr id="123139" name="Rectangle 259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3138" name="Object 258"/>
          <p:cNvGraphicFramePr>
            <a:graphicFrameLocks noChangeAspect="1"/>
          </p:cNvGraphicFramePr>
          <p:nvPr/>
        </p:nvGraphicFramePr>
        <p:xfrm>
          <a:off x="6227763" y="5949950"/>
          <a:ext cx="1368425" cy="692150"/>
        </p:xfrm>
        <a:graphic>
          <a:graphicData uri="http://schemas.openxmlformats.org/presentationml/2006/ole">
            <p:oleObj spid="_x0000_s123138" name="Формула" r:id="rId6" imgW="774364" imgH="393529" progId="Equation.3">
              <p:embed/>
            </p:oleObj>
          </a:graphicData>
        </a:graphic>
      </p:graphicFrame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>
                <a:solidFill>
                  <a:schemeClr val="hlink"/>
                </a:solidFill>
              </a:rPr>
              <a:t>Поставьте оценку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84313"/>
            <a:ext cx="8137525" cy="4953000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2800" b="1" u="sng">
                <a:solidFill>
                  <a:srgbClr val="FF9999"/>
                </a:solidFill>
              </a:rPr>
              <a:t>Посчитайте баллы</a:t>
            </a:r>
          </a:p>
          <a:p>
            <a:pPr algn="ctr">
              <a:buFontTx/>
              <a:buNone/>
            </a:pPr>
            <a:r>
              <a:rPr lang="ru-RU" sz="2400" b="1">
                <a:solidFill>
                  <a:schemeClr val="accent1"/>
                </a:solidFill>
              </a:rPr>
              <a:t>За правильно написанную величину-1 балл</a:t>
            </a:r>
          </a:p>
          <a:p>
            <a:pPr algn="ctr">
              <a:buFontTx/>
              <a:buNone/>
            </a:pPr>
            <a:r>
              <a:rPr lang="ru-RU" sz="2400" b="1">
                <a:solidFill>
                  <a:schemeClr val="accent1"/>
                </a:solidFill>
              </a:rPr>
              <a:t>За правильно написанную формулу-2 балла</a:t>
            </a:r>
          </a:p>
          <a:p>
            <a:pPr algn="ctr">
              <a:buFontTx/>
              <a:buNone/>
            </a:pPr>
            <a:endParaRPr lang="ru-RU" sz="2400" b="1">
              <a:solidFill>
                <a:schemeClr val="accent1"/>
              </a:solidFill>
            </a:endParaRPr>
          </a:p>
          <a:p>
            <a:pPr algn="ctr">
              <a:buFontTx/>
              <a:buNone/>
            </a:pPr>
            <a:r>
              <a:rPr lang="ru-RU" sz="2800" b="1" u="sng">
                <a:solidFill>
                  <a:srgbClr val="FF9999"/>
                </a:solidFill>
              </a:rPr>
              <a:t>Поставьте себе оценку</a:t>
            </a:r>
          </a:p>
          <a:p>
            <a:pPr algn="ctr">
              <a:buFontTx/>
              <a:buNone/>
            </a:pPr>
            <a:r>
              <a:rPr lang="ru-RU" sz="2400" b="1">
                <a:solidFill>
                  <a:schemeClr val="accent1"/>
                </a:solidFill>
              </a:rPr>
              <a:t>9-11 баллов –</a:t>
            </a:r>
            <a:r>
              <a:rPr lang="ru-RU" sz="2400" b="1">
                <a:solidFill>
                  <a:srgbClr val="FF9999"/>
                </a:solidFill>
              </a:rPr>
              <a:t> «пять»</a:t>
            </a:r>
          </a:p>
          <a:p>
            <a:pPr algn="ctr">
              <a:buFontTx/>
              <a:buNone/>
            </a:pPr>
            <a:r>
              <a:rPr lang="ru-RU" sz="2400" b="1">
                <a:solidFill>
                  <a:schemeClr val="accent1"/>
                </a:solidFill>
              </a:rPr>
              <a:t>7-8 баллов – </a:t>
            </a:r>
            <a:r>
              <a:rPr lang="ru-RU" sz="2400" b="1">
                <a:solidFill>
                  <a:srgbClr val="FF9999"/>
                </a:solidFill>
              </a:rPr>
              <a:t>«четыре»</a:t>
            </a:r>
          </a:p>
          <a:p>
            <a:pPr algn="ctr">
              <a:buFontTx/>
              <a:buNone/>
            </a:pPr>
            <a:r>
              <a:rPr lang="en-US" sz="2400" b="1">
                <a:solidFill>
                  <a:schemeClr val="accent1"/>
                </a:solidFill>
              </a:rPr>
              <a:t>5-6 </a:t>
            </a:r>
            <a:r>
              <a:rPr lang="ru-RU" sz="2400" b="1">
                <a:solidFill>
                  <a:schemeClr val="accent1"/>
                </a:solidFill>
              </a:rPr>
              <a:t>баллов-</a:t>
            </a:r>
            <a:r>
              <a:rPr lang="ru-RU" sz="2400" b="1">
                <a:solidFill>
                  <a:srgbClr val="FF9999"/>
                </a:solidFill>
              </a:rPr>
              <a:t> «три»</a:t>
            </a: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160" name="Rectangle 88"/>
          <p:cNvSpPr>
            <a:spLocks noChangeArrowheads="1"/>
          </p:cNvSpPr>
          <p:nvPr/>
        </p:nvSpPr>
        <p:spPr bwMode="auto">
          <a:xfrm>
            <a:off x="-2886075" y="2484438"/>
            <a:ext cx="9144000" cy="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31171" name="Rectangle 99"/>
          <p:cNvSpPr>
            <a:spLocks noChangeArrowheads="1"/>
          </p:cNvSpPr>
          <p:nvPr/>
        </p:nvSpPr>
        <p:spPr bwMode="auto">
          <a:xfrm>
            <a:off x="-2886075" y="2484438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31179" name="Rectangle 107"/>
          <p:cNvSpPr>
            <a:spLocks noChangeArrowheads="1"/>
          </p:cNvSpPr>
          <p:nvPr/>
        </p:nvSpPr>
        <p:spPr bwMode="auto">
          <a:xfrm>
            <a:off x="-2886075" y="2484438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31181" name="Rectangle 109"/>
          <p:cNvSpPr>
            <a:spLocks noChangeArrowheads="1"/>
          </p:cNvSpPr>
          <p:nvPr/>
        </p:nvSpPr>
        <p:spPr bwMode="auto">
          <a:xfrm>
            <a:off x="-2886075" y="2484438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31187" name="Rectangle 115"/>
          <p:cNvSpPr>
            <a:spLocks noChangeArrowheads="1"/>
          </p:cNvSpPr>
          <p:nvPr/>
        </p:nvSpPr>
        <p:spPr bwMode="auto">
          <a:xfrm>
            <a:off x="-2886075" y="2484438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31189" name="Rectangle 117"/>
          <p:cNvSpPr>
            <a:spLocks noChangeArrowheads="1"/>
          </p:cNvSpPr>
          <p:nvPr/>
        </p:nvSpPr>
        <p:spPr bwMode="auto">
          <a:xfrm>
            <a:off x="-2886075" y="2484438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31318" name="Rectangle 246"/>
          <p:cNvSpPr>
            <a:spLocks noChangeArrowheads="1"/>
          </p:cNvSpPr>
          <p:nvPr/>
        </p:nvSpPr>
        <p:spPr bwMode="auto">
          <a:xfrm>
            <a:off x="0" y="2546350"/>
            <a:ext cx="9144000" cy="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31323" name="Rectangle 251"/>
          <p:cNvSpPr>
            <a:spLocks noChangeArrowheads="1"/>
          </p:cNvSpPr>
          <p:nvPr/>
        </p:nvSpPr>
        <p:spPr bwMode="auto">
          <a:xfrm>
            <a:off x="0" y="2546350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31327" name="Rectangle 255"/>
          <p:cNvSpPr>
            <a:spLocks noChangeArrowheads="1"/>
          </p:cNvSpPr>
          <p:nvPr/>
        </p:nvSpPr>
        <p:spPr bwMode="auto">
          <a:xfrm>
            <a:off x="0" y="2546350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31329" name="Rectangle 257"/>
          <p:cNvSpPr>
            <a:spLocks noChangeArrowheads="1"/>
          </p:cNvSpPr>
          <p:nvPr/>
        </p:nvSpPr>
        <p:spPr bwMode="auto">
          <a:xfrm>
            <a:off x="0" y="2546350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31332" name="Rectangle 260"/>
          <p:cNvSpPr>
            <a:spLocks noChangeArrowheads="1"/>
          </p:cNvSpPr>
          <p:nvPr/>
        </p:nvSpPr>
        <p:spPr bwMode="auto">
          <a:xfrm>
            <a:off x="0" y="2546350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31334" name="Rectangle 262"/>
          <p:cNvSpPr>
            <a:spLocks noChangeArrowheads="1"/>
          </p:cNvSpPr>
          <p:nvPr/>
        </p:nvSpPr>
        <p:spPr bwMode="auto">
          <a:xfrm>
            <a:off x="0" y="2546350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31402" name="Group 330"/>
          <p:cNvGraphicFramePr>
            <a:graphicFrameLocks noGrp="1"/>
          </p:cNvGraphicFramePr>
          <p:nvPr>
            <p:ph idx="1"/>
          </p:nvPr>
        </p:nvGraphicFramePr>
        <p:xfrm>
          <a:off x="468313" y="908050"/>
          <a:ext cx="8229600" cy="5447031"/>
        </p:xfrm>
        <a:graphic>
          <a:graphicData uri="http://schemas.openxmlformats.org/drawingml/2006/table">
            <a:tbl>
              <a:tblPr/>
              <a:tblGrid>
                <a:gridCol w="2951162"/>
                <a:gridCol w="2563813"/>
                <a:gridCol w="2714625"/>
              </a:tblGrid>
              <a:tr h="620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Название процесса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Графики процесса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Запись закона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0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Изотермический </a:t>
                      </a:r>
                      <a:b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</a:b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00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Изохорный </a:t>
                      </a:r>
                      <a:b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</a:b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00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Изобарный </a:t>
                      </a:r>
                      <a:b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</a:b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9" name="Rectangle 5"/>
          <p:cNvSpPr>
            <a:spLocks noChangeArrowheads="1"/>
          </p:cNvSpPr>
          <p:nvPr/>
        </p:nvSpPr>
        <p:spPr bwMode="auto">
          <a:xfrm>
            <a:off x="1979613" y="2492375"/>
            <a:ext cx="5256212" cy="144145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5400"/>
              <a:t>Уравнение </a:t>
            </a:r>
            <a:br>
              <a:rPr lang="ru-RU" sz="5400"/>
            </a:br>
            <a:r>
              <a:rPr lang="ru-RU" sz="5400"/>
              <a:t>Менделеева-Клапейрона</a:t>
            </a:r>
          </a:p>
        </p:txBody>
      </p:sp>
      <p:sp>
        <p:nvSpPr>
          <p:cNvPr id="98308" name="Text Box 4"/>
          <p:cNvSpPr txBox="1">
            <a:spLocks noChangeArrowheads="1"/>
          </p:cNvSpPr>
          <p:nvPr/>
        </p:nvSpPr>
        <p:spPr bwMode="auto">
          <a:xfrm>
            <a:off x="1042988" y="2636838"/>
            <a:ext cx="7129462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/>
              <a:t>PV = m/M RT</a:t>
            </a:r>
            <a:endParaRPr lang="ru-RU" sz="6000"/>
          </a:p>
          <a:p>
            <a:pPr algn="ctr">
              <a:spcBef>
                <a:spcPct val="50000"/>
              </a:spcBef>
            </a:pPr>
            <a:endParaRPr lang="en-US" sz="4000"/>
          </a:p>
          <a:p>
            <a:pPr algn="ctr">
              <a:spcBef>
                <a:spcPct val="50000"/>
              </a:spcBef>
            </a:pPr>
            <a:r>
              <a:rPr lang="en-US" sz="4000"/>
              <a:t>R = 8,31 </a:t>
            </a:r>
            <a:r>
              <a:rPr lang="ru-RU" sz="4000"/>
              <a:t>Дж/(К</a:t>
            </a:r>
            <a:r>
              <a:rPr lang="en-US" sz="4000">
                <a:cs typeface="Tahoma" pitchFamily="34" charset="0"/>
              </a:rPr>
              <a:t>·</a:t>
            </a:r>
            <a:r>
              <a:rPr lang="ru-RU" sz="4000">
                <a:cs typeface="Tahoma" pitchFamily="34" charset="0"/>
              </a:rPr>
              <a:t>моль</a:t>
            </a:r>
            <a:r>
              <a:rPr lang="ru-RU" sz="4000"/>
              <a:t>)</a:t>
            </a: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98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0" dur="2000"/>
                                        <p:tgtEl>
                                          <p:spTgt spid="98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98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98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9" grpId="0" animBg="1"/>
      <p:bldP spid="98306" grpId="0" autoUpdateAnimBg="0"/>
      <p:bldP spid="98308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64" name="Rectangle 12"/>
          <p:cNvSpPr>
            <a:spLocks noChangeArrowheads="1"/>
          </p:cNvSpPr>
          <p:nvPr/>
        </p:nvSpPr>
        <p:spPr bwMode="auto">
          <a:xfrm>
            <a:off x="1692275" y="2060575"/>
            <a:ext cx="5903913" cy="230505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1727200"/>
          </a:xfrm>
        </p:spPr>
        <p:txBody>
          <a:bodyPr/>
          <a:lstStyle/>
          <a:p>
            <a:pPr algn="ctr"/>
            <a:r>
              <a:rPr lang="ru-RU" sz="4800"/>
              <a:t>При </a:t>
            </a:r>
            <a:r>
              <a:rPr lang="en-US" sz="4800">
                <a:solidFill>
                  <a:schemeClr val="tx1"/>
                </a:solidFill>
              </a:rPr>
              <a:t>m=const</a:t>
            </a:r>
            <a:r>
              <a:rPr lang="en-US" sz="4800"/>
              <a:t> </a:t>
            </a:r>
            <a:r>
              <a:rPr lang="ru-RU" sz="4800"/>
              <a:t>уравнение </a:t>
            </a:r>
            <a:r>
              <a:rPr lang="ru-RU" sz="4800">
                <a:solidFill>
                  <a:schemeClr val="tx1"/>
                </a:solidFill>
              </a:rPr>
              <a:t>состояния</a:t>
            </a:r>
            <a:r>
              <a:rPr lang="ru-RU" sz="4800"/>
              <a:t> принимает вид:</a:t>
            </a:r>
          </a:p>
        </p:txBody>
      </p:sp>
      <p:sp>
        <p:nvSpPr>
          <p:cNvPr id="100358" name="Text Box 6"/>
          <p:cNvSpPr txBox="1">
            <a:spLocks noChangeArrowheads="1"/>
          </p:cNvSpPr>
          <p:nvPr/>
        </p:nvSpPr>
        <p:spPr bwMode="auto">
          <a:xfrm>
            <a:off x="827088" y="2060575"/>
            <a:ext cx="4248150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/>
              <a:t>PV</a:t>
            </a:r>
          </a:p>
          <a:p>
            <a:pPr algn="ctr">
              <a:spcBef>
                <a:spcPct val="50000"/>
              </a:spcBef>
            </a:pPr>
            <a:r>
              <a:rPr lang="en-US" sz="6000"/>
              <a:t>T</a:t>
            </a:r>
            <a:endParaRPr lang="ru-RU" sz="6000"/>
          </a:p>
        </p:txBody>
      </p:sp>
      <p:sp>
        <p:nvSpPr>
          <p:cNvPr id="100359" name="Line 7"/>
          <p:cNvSpPr>
            <a:spLocks noChangeShapeType="1"/>
          </p:cNvSpPr>
          <p:nvPr/>
        </p:nvSpPr>
        <p:spPr bwMode="auto">
          <a:xfrm>
            <a:off x="2124075" y="3284538"/>
            <a:ext cx="1727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0360" name="Line 8"/>
          <p:cNvSpPr>
            <a:spLocks noChangeShapeType="1"/>
          </p:cNvSpPr>
          <p:nvPr/>
        </p:nvSpPr>
        <p:spPr bwMode="auto">
          <a:xfrm>
            <a:off x="4140200" y="3068638"/>
            <a:ext cx="6477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0361" name="Line 9"/>
          <p:cNvSpPr>
            <a:spLocks noChangeShapeType="1"/>
          </p:cNvSpPr>
          <p:nvPr/>
        </p:nvSpPr>
        <p:spPr bwMode="auto">
          <a:xfrm>
            <a:off x="4140200" y="3357563"/>
            <a:ext cx="6477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0363" name="Text Box 11"/>
          <p:cNvSpPr txBox="1">
            <a:spLocks noChangeArrowheads="1"/>
          </p:cNvSpPr>
          <p:nvPr/>
        </p:nvSpPr>
        <p:spPr bwMode="auto">
          <a:xfrm>
            <a:off x="4932363" y="2636838"/>
            <a:ext cx="230346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/>
              <a:t>const</a:t>
            </a:r>
            <a:endParaRPr lang="ru-RU" sz="6000"/>
          </a:p>
        </p:txBody>
      </p:sp>
      <p:sp>
        <p:nvSpPr>
          <p:cNvPr id="100365" name="Text Box 13"/>
          <p:cNvSpPr txBox="1">
            <a:spLocks noChangeArrowheads="1"/>
          </p:cNvSpPr>
          <p:nvPr/>
        </p:nvSpPr>
        <p:spPr bwMode="auto">
          <a:xfrm>
            <a:off x="647700" y="4868863"/>
            <a:ext cx="84963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/>
              <a:t>Уравнение Клапейрона</a:t>
            </a: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0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2000"/>
                                        <p:tgtEl>
                                          <p:spTgt spid="100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003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00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1003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00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00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00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5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5" dur="2000"/>
                                        <p:tgtEl>
                                          <p:spTgt spid="100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64" grpId="0" animBg="1"/>
      <p:bldP spid="100354" grpId="0" autoUpdateAnimBg="0"/>
      <p:bldP spid="100358" grpId="0" autoUpdateAnimBg="0"/>
      <p:bldP spid="100359" grpId="0" animBg="1"/>
      <p:bldP spid="100360" grpId="0" animBg="1"/>
      <p:bldP spid="100361" grpId="0" animBg="1"/>
      <p:bldP spid="100363" grpId="0" autoUpdateAnimBg="0"/>
      <p:bldP spid="100365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AutoShape 4"/>
          <p:cNvSpPr>
            <a:spLocks noChangeArrowheads="1"/>
          </p:cNvSpPr>
          <p:nvPr/>
        </p:nvSpPr>
        <p:spPr bwMode="auto">
          <a:xfrm>
            <a:off x="395288" y="1484313"/>
            <a:ext cx="3673475" cy="4724400"/>
          </a:xfrm>
          <a:prstGeom prst="irregularSeal1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/>
              <a:t>p</a:t>
            </a:r>
            <a:r>
              <a:rPr lang="en-US" sz="3200" b="1" baseline="-25000"/>
              <a:t>0       </a:t>
            </a:r>
            <a:r>
              <a:rPr lang="en-US" sz="3200" b="1"/>
              <a:t>V</a:t>
            </a:r>
            <a:r>
              <a:rPr lang="en-US" sz="3200" b="1" baseline="-25000"/>
              <a:t>0</a:t>
            </a:r>
          </a:p>
          <a:p>
            <a:pPr algn="ctr"/>
            <a:r>
              <a:rPr lang="en-US" sz="3200" b="1" baseline="-25000"/>
              <a:t> </a:t>
            </a:r>
          </a:p>
          <a:p>
            <a:pPr algn="ctr"/>
            <a:r>
              <a:rPr lang="en-US" sz="3200" b="1"/>
              <a:t>T</a:t>
            </a:r>
            <a:r>
              <a:rPr lang="en-US" sz="3200" b="1" baseline="-25000"/>
              <a:t>0 </a:t>
            </a:r>
            <a:endParaRPr lang="ru-RU" sz="3200" b="1" baseline="-25000"/>
          </a:p>
        </p:txBody>
      </p:sp>
      <p:sp>
        <p:nvSpPr>
          <p:cNvPr id="135173" name="AutoShape 5"/>
          <p:cNvSpPr>
            <a:spLocks noChangeArrowheads="1"/>
          </p:cNvSpPr>
          <p:nvPr/>
        </p:nvSpPr>
        <p:spPr bwMode="auto">
          <a:xfrm>
            <a:off x="5148263" y="1268413"/>
            <a:ext cx="3673475" cy="5300662"/>
          </a:xfrm>
          <a:prstGeom prst="irregularSeal1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FF0000"/>
                </a:solidFill>
              </a:rPr>
              <a:t>p    V</a:t>
            </a:r>
            <a:endParaRPr lang="en-US" sz="3200" b="1" baseline="-25000">
              <a:solidFill>
                <a:srgbClr val="FF0000"/>
              </a:solidFill>
            </a:endParaRPr>
          </a:p>
          <a:p>
            <a:pPr algn="ctr"/>
            <a:r>
              <a:rPr lang="en-US" sz="3200" b="1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en-US" sz="3200" b="1">
                <a:solidFill>
                  <a:srgbClr val="FF0000"/>
                </a:solidFill>
              </a:rPr>
              <a:t>T</a:t>
            </a:r>
            <a:r>
              <a:rPr lang="en-US" sz="3200" b="1" baseline="-25000">
                <a:solidFill>
                  <a:srgbClr val="FF0000"/>
                </a:solidFill>
              </a:rPr>
              <a:t> </a:t>
            </a:r>
            <a:endParaRPr lang="ru-RU" sz="3200" b="1" baseline="-25000">
              <a:solidFill>
                <a:srgbClr val="FF0000"/>
              </a:solidFill>
            </a:endParaRPr>
          </a:p>
        </p:txBody>
      </p:sp>
      <p:sp>
        <p:nvSpPr>
          <p:cNvPr id="135174" name="AutoShape 6"/>
          <p:cNvSpPr>
            <a:spLocks noChangeArrowheads="1"/>
          </p:cNvSpPr>
          <p:nvPr/>
        </p:nvSpPr>
        <p:spPr bwMode="auto">
          <a:xfrm>
            <a:off x="3924300" y="3213100"/>
            <a:ext cx="1296988" cy="720725"/>
          </a:xfrm>
          <a:prstGeom prst="rightArrow">
            <a:avLst>
              <a:gd name="adj1" fmla="val 50000"/>
              <a:gd name="adj2" fmla="val 44989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5176" name="Rectangle 8"/>
          <p:cNvSpPr>
            <a:spLocks noChangeArrowheads="1"/>
          </p:cNvSpPr>
          <p:nvPr/>
        </p:nvSpPr>
        <p:spPr bwMode="auto">
          <a:xfrm>
            <a:off x="927100" y="515938"/>
            <a:ext cx="24257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 </a:t>
            </a:r>
            <a:r>
              <a:rPr lang="ru-RU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состояние</a:t>
            </a:r>
          </a:p>
        </p:txBody>
      </p:sp>
      <p:sp>
        <p:nvSpPr>
          <p:cNvPr id="135177" name="Rectangle 9"/>
          <p:cNvSpPr>
            <a:spLocks noChangeArrowheads="1"/>
          </p:cNvSpPr>
          <p:nvPr/>
        </p:nvSpPr>
        <p:spPr bwMode="auto">
          <a:xfrm>
            <a:off x="5942013" y="549275"/>
            <a:ext cx="24257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</a:t>
            </a:r>
            <a:r>
              <a:rPr lang="ru-RU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состояние</a:t>
            </a: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">
  <a:themeElements>
    <a:clrScheme name="default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defaul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default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</Template>
  <TotalTime>341</TotalTime>
  <Words>487</Words>
  <Application>Microsoft PowerPoint</Application>
  <PresentationFormat>Экран (4:3)</PresentationFormat>
  <Paragraphs>158</Paragraphs>
  <Slides>23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0" baseType="lpstr">
      <vt:lpstr>Arial</vt:lpstr>
      <vt:lpstr>Tahoma</vt:lpstr>
      <vt:lpstr>Wingdings</vt:lpstr>
      <vt:lpstr>Times New Roman</vt:lpstr>
      <vt:lpstr>Verdana</vt:lpstr>
      <vt:lpstr>default</vt:lpstr>
      <vt:lpstr>Microsoft Equation 3.0</vt:lpstr>
      <vt:lpstr>Изопроцессы  в идеальном газе</vt:lpstr>
      <vt:lpstr>Цели урока</vt:lpstr>
      <vt:lpstr>Проверка домашнего задания</vt:lpstr>
      <vt:lpstr>Взаимопроверка</vt:lpstr>
      <vt:lpstr>Поставьте оценку</vt:lpstr>
      <vt:lpstr>Слайд 6</vt:lpstr>
      <vt:lpstr>Уравнение  Менделеева-Клапейрона</vt:lpstr>
      <vt:lpstr>При m=const уравнение состояния принимает вид:</vt:lpstr>
      <vt:lpstr>Слайд 9</vt:lpstr>
      <vt:lpstr>Изопроцессы - процессы, происходящие при постоянном значении одного из параметров состояния (T,V или P) с данной массой газа.</vt:lpstr>
      <vt:lpstr>Слайд 11</vt:lpstr>
      <vt:lpstr>Изотермический процесс – процесс, происходящий при постоянной температуре ( Т = соnst ).</vt:lpstr>
      <vt:lpstr>Изотерма- график зависимости между параметрами состояния газа при T=const.</vt:lpstr>
      <vt:lpstr>Слайд 14</vt:lpstr>
      <vt:lpstr>Изохорный процесс – процесс, происходящий при постоянном объеме ( V = соnst ).</vt:lpstr>
      <vt:lpstr>Изохора- график зависимости между параметрами состояния газа при V=const.</vt:lpstr>
      <vt:lpstr>Слайд 17</vt:lpstr>
      <vt:lpstr>Изобарный процесс – процесс, происходящий при постоянном давлении ( Р = соnst ).</vt:lpstr>
      <vt:lpstr>Изобара- график зависимости между параметрами состояния газа при Р=const.</vt:lpstr>
      <vt:lpstr>1. Даны графики изопроцессов в различных системах координат.</vt:lpstr>
      <vt:lpstr>2. Дан график цикла. </vt:lpstr>
      <vt:lpstr>Домашнее задание</vt:lpstr>
      <vt:lpstr>Слайд 23</vt:lpstr>
    </vt:vector>
  </TitlesOfParts>
  <Company>ipk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Изопроцессы</dc:title>
  <dc:creator>апрель2007</dc:creator>
  <cp:lastModifiedBy>комр</cp:lastModifiedBy>
  <cp:revision>17</cp:revision>
  <cp:lastPrinted>1601-01-01T00:00:00Z</cp:lastPrinted>
  <dcterms:created xsi:type="dcterms:W3CDTF">2007-05-18T05:58:01Z</dcterms:created>
  <dcterms:modified xsi:type="dcterms:W3CDTF">2014-02-28T08:45:40Z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6</vt:i4>
  </property>
</Properties>
</file>