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58" r:id="rId6"/>
    <p:sldId id="259" r:id="rId7"/>
    <p:sldId id="273" r:id="rId8"/>
    <p:sldId id="267" r:id="rId9"/>
    <p:sldId id="269" r:id="rId10"/>
    <p:sldId id="275" r:id="rId11"/>
    <p:sldId id="266" r:id="rId12"/>
    <p:sldId id="274" r:id="rId13"/>
    <p:sldId id="260" r:id="rId14"/>
    <p:sldId id="261" r:id="rId15"/>
    <p:sldId id="264" r:id="rId16"/>
    <p:sldId id="265" r:id="rId17"/>
    <p:sldId id="270" r:id="rId18"/>
    <p:sldId id="271" r:id="rId19"/>
    <p:sldId id="272" r:id="rId20"/>
    <p:sldId id="26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B00B42-54B9-422E-B1C4-B8592E673BA0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94FB7-0748-4AA0-8725-FAA33F88A94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A4%D0%B0%D0%B9%D0%BB:%D0%AF%D0%BF%D0%BE%D0%BD%D1%81%D0%BA%D0%BE%D0%B5_%D0%BC%D0%BE%D1%80%D0%B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ru.wikipedia.org/wiki/%D0%9A%D0%BE%D1%80%D0%B5%D0%B9%D1%81%D0%BA%D0%B8%D0%B9_%D1%8F%D0%B7%D1%8B%D0%BA" TargetMode="External"/><Relationship Id="rId7" Type="http://schemas.openxmlformats.org/officeDocument/2006/relationships/hyperlink" Target="http://ru.wikipedia.org/wiki/%D0%A1%D0%B0%D1%85%D0%B0%D0%BB%D0%B8%D0%BD" TargetMode="External"/><Relationship Id="rId2" Type="http://schemas.openxmlformats.org/officeDocument/2006/relationships/hyperlink" Target="http://ru.wikipedia.org/wiki/%D0%AF%D0%BF%D0%BE%D0%BD%D1%81%D0%BA%D0%B8%D0%B9_%D1%8F%D0%B7%D1%8B%D0%B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1%D0%BF%D0%B8%D1%81%D0%BE%D0%BA_%D0%BE%D1%81%D1%82%D1%80%D0%BE%D0%B2%D0%BE%D0%B2_%D0%AF%D0%BF%D0%BE%D0%BD%D0%B8%D0%B8" TargetMode="External"/><Relationship Id="rId5" Type="http://schemas.openxmlformats.org/officeDocument/2006/relationships/hyperlink" Target="http://ru.wikipedia.org/wiki/%D0%A2%D0%B8%D1%85%D0%B8%D0%B9_%D0%BE%D0%BA%D0%B5%D0%B0%D0%BD" TargetMode="External"/><Relationship Id="rId4" Type="http://schemas.openxmlformats.org/officeDocument/2006/relationships/hyperlink" Target="http://ru.wikipedia.org/wiki/%D0%9C%D0%BE%D1%80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Японское море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553" y="933306"/>
            <a:ext cx="6336704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2618"/>
            <a:ext cx="7851648" cy="1441376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ru-RU" dirty="0" smtClean="0"/>
              <a:t>Японское море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5733256"/>
            <a:ext cx="9324528" cy="1752600"/>
          </a:xfrm>
        </p:spPr>
        <p:txBody>
          <a:bodyPr/>
          <a:lstStyle/>
          <a:p>
            <a:r>
              <a:rPr lang="ru-RU" dirty="0" smtClean="0"/>
              <a:t>Автор:          Вандышева Н.Н.,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географии МБОУ «СОШ № 29 </a:t>
            </a:r>
            <a:r>
              <a:rPr lang="ru-RU" dirty="0" err="1" smtClean="0"/>
              <a:t>с.Центральное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3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logotshelnika.ru/wp-content/uploads/2011/12/tulen_l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://www.topwonders.ru/wp-content/images/2010_nov_20/i-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6" t="17389" r="24785" b="16297"/>
          <a:stretch/>
        </p:blipFill>
        <p:spPr bwMode="auto">
          <a:xfrm>
            <a:off x="4067944" y="3212976"/>
            <a:ext cx="4876800" cy="33666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4896303"/>
            <a:ext cx="1634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Тюлень  </a:t>
            </a:r>
            <a:r>
              <a:rPr lang="ru-RU" i="1" dirty="0" err="1"/>
              <a:t>ларга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186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blogotshelnika.ru/wp-content/uploads/2011/12/belobok_delf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7753"/>
            <a:ext cx="5238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983" y="3406934"/>
            <a:ext cx="229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Белобокий дельфин</a:t>
            </a:r>
            <a:endParaRPr lang="ru-RU" i="1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302373" cy="322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1843" y="3037602"/>
            <a:ext cx="10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Медуза </a:t>
            </a:r>
            <a:endParaRPr lang="ru-RU" i="1" dirty="0"/>
          </a:p>
        </p:txBody>
      </p:sp>
      <p:pic>
        <p:nvPicPr>
          <p:cNvPr id="7" name="Picture 2" descr="C:\Program Files\G&amp;H\Pic\All\1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10" y="628335"/>
            <a:ext cx="3212356" cy="24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Program Files\G&amp;H\Pic\All\1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6" y="4149079"/>
            <a:ext cx="3356372" cy="25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7364" y="377626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Кальмар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topwonders.ru/wp-content/images/2010_nov_20/i-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09612"/>
            <a:ext cx="8572500" cy="543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5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1502687"/>
            <a:ext cx="34660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Среди наиболее опасных акул, которые иногда заплывают в теплое время года в акваторию Японского моря, следует выделить такие виды, как большая белая (белая смерть, </a:t>
            </a:r>
            <a:r>
              <a:rPr lang="ru-RU" dirty="0" err="1" smtClean="0"/>
              <a:t>кархародон</a:t>
            </a:r>
            <a:r>
              <a:rPr lang="ru-RU" dirty="0" smtClean="0"/>
              <a:t>), серо-голубая (</a:t>
            </a:r>
            <a:r>
              <a:rPr lang="ru-RU" dirty="0" err="1" smtClean="0"/>
              <a:t>мако</a:t>
            </a:r>
            <a:r>
              <a:rPr lang="ru-RU" dirty="0" smtClean="0"/>
              <a:t>), гигантская акула-молот (</a:t>
            </a:r>
            <a:r>
              <a:rPr lang="ru-RU" dirty="0" err="1" smtClean="0"/>
              <a:t>молотоголовая</a:t>
            </a:r>
            <a:r>
              <a:rPr lang="ru-RU" dirty="0" smtClean="0"/>
              <a:t> акула), </a:t>
            </a:r>
            <a:r>
              <a:rPr lang="ru-RU" dirty="0" err="1" smtClean="0"/>
              <a:t>короткоперая</a:t>
            </a:r>
            <a:r>
              <a:rPr lang="ru-RU" dirty="0" smtClean="0"/>
              <a:t> серая акула (акула-веретено), тихоокеанская сельдевая (лососевая акула) и лисья акула (акула-молотилка). </a:t>
            </a:r>
            <a:endParaRPr lang="ru-RU" dirty="0"/>
          </a:p>
        </p:txBody>
      </p:sp>
      <p:pic>
        <p:nvPicPr>
          <p:cNvPr id="5122" name="Picture 2" descr="большая белая аку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7646"/>
            <a:ext cx="480053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81486"/>
            <a:ext cx="160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Акула-молот</a:t>
            </a:r>
            <a:endParaRPr lang="ru-RU" i="1" dirty="0"/>
          </a:p>
        </p:txBody>
      </p:sp>
      <p:pic>
        <p:nvPicPr>
          <p:cNvPr id="6146" name="Picture 2" descr="акула-мол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8840"/>
            <a:ext cx="3819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113045"/>
            <a:ext cx="4023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Акула </a:t>
            </a:r>
            <a:r>
              <a:rPr lang="ru-RU" i="1" dirty="0" err="1" smtClean="0"/>
              <a:t>мако</a:t>
            </a:r>
            <a:r>
              <a:rPr lang="ru-RU" i="1" dirty="0" smtClean="0"/>
              <a:t> - молниеносный хищник</a:t>
            </a:r>
            <a:endParaRPr lang="ru-RU" i="1" dirty="0"/>
          </a:p>
        </p:txBody>
      </p:sp>
      <p:pic>
        <p:nvPicPr>
          <p:cNvPr id="6148" name="Picture 4" descr="акула ма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27" y="250319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2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301208"/>
            <a:ext cx="1035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Касатки</a:t>
            </a:r>
            <a:endParaRPr lang="ru-RU" dirty="0"/>
          </a:p>
        </p:txBody>
      </p:sp>
      <p:pic>
        <p:nvPicPr>
          <p:cNvPr id="9218" name="Picture 2" descr="кит каса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99255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49" y="3501008"/>
            <a:ext cx="42862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29491"/>
            <a:ext cx="16827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323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Морские анемоны (актинии)</a:t>
            </a:r>
            <a:endParaRPr lang="ru-RU" i="1" dirty="0"/>
          </a:p>
        </p:txBody>
      </p:sp>
      <p:pic>
        <p:nvPicPr>
          <p:cNvPr id="10242" name="Picture 2" descr="Акти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57" y="620688"/>
            <a:ext cx="432047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251356"/>
            <a:ext cx="1257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effectLst/>
                <a:latin typeface="Times New Roman" pitchFamily="18" charset="0"/>
                <a:cs typeface="Times New Roman" pitchFamily="18" charset="0"/>
              </a:rPr>
              <a:t>Осьминоги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Осьмино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23" y="620688"/>
            <a:ext cx="403244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www.topwonders.ru/wp-content/images/2010_nov_20/i-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6" y="4077072"/>
            <a:ext cx="4286250" cy="257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topwonders.ru/wp-content/images/2010_nov_20/i-1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r="17030"/>
          <a:stretch/>
        </p:blipFill>
        <p:spPr bwMode="auto">
          <a:xfrm>
            <a:off x="4962158" y="3916486"/>
            <a:ext cx="3715575" cy="2740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56176" y="3645024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Камчатский краб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5332"/>
            <a:ext cx="2981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Тест</a:t>
            </a:r>
          </a:p>
          <a:p>
            <a:r>
              <a:rPr lang="ru-RU" dirty="0" smtClean="0"/>
              <a:t>Выбери правильный ответ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6912768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Площадь Японского моря  составляет: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А) 80 тыс. </a:t>
            </a:r>
            <a:r>
              <a:rPr lang="ru-RU" dirty="0" smtClean="0">
                <a:ea typeface="Times New Roman"/>
                <a:cs typeface="Times New Roman"/>
              </a:rPr>
              <a:t>км</a:t>
            </a:r>
            <a:r>
              <a:rPr lang="ru-RU" baseline="30000" dirty="0" smtClean="0">
                <a:ea typeface="Times New Roman"/>
                <a:cs typeface="Times New Roman"/>
              </a:rPr>
              <a:t>2</a:t>
            </a:r>
            <a:r>
              <a:rPr lang="ru-RU" dirty="0" smtClean="0">
                <a:ea typeface="Times New Roman"/>
                <a:cs typeface="Times New Roman"/>
              </a:rPr>
              <a:t> ;        Б) 980 тыс.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км</a:t>
            </a:r>
            <a:r>
              <a:rPr lang="ru-RU" baseline="30000" dirty="0" smtClean="0">
                <a:ea typeface="Times New Roman"/>
                <a:cs typeface="Times New Roman"/>
              </a:rPr>
              <a:t>2</a:t>
            </a:r>
            <a:r>
              <a:rPr lang="ru-RU" dirty="0" smtClean="0">
                <a:ea typeface="Times New Roman"/>
                <a:cs typeface="Times New Roman"/>
              </a:rPr>
              <a:t> ;                В) 1062 тыс.</a:t>
            </a:r>
            <a:r>
              <a:rPr lang="ru-RU" dirty="0">
                <a:ea typeface="Times New Roman"/>
                <a:cs typeface="Times New Roman"/>
              </a:rPr>
              <a:t> </a:t>
            </a:r>
            <a:r>
              <a:rPr lang="ru-RU" dirty="0" smtClean="0">
                <a:ea typeface="Times New Roman"/>
                <a:cs typeface="Times New Roman"/>
              </a:rPr>
              <a:t>км</a:t>
            </a:r>
            <a:r>
              <a:rPr lang="ru-RU" baseline="30000" dirty="0" smtClean="0">
                <a:ea typeface="Times New Roman"/>
                <a:cs typeface="Times New Roman"/>
              </a:rPr>
              <a:t>2 </a:t>
            </a:r>
            <a:r>
              <a:rPr lang="ru-RU" dirty="0" smtClean="0">
                <a:ea typeface="Times New Roman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700" y="178458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Средняя глубина Японского моря:</a:t>
            </a:r>
          </a:p>
          <a:p>
            <a:r>
              <a:rPr lang="ru-RU" dirty="0" smtClean="0"/>
              <a:t>А) 750 м;             Б) 1750 м;             В) 4224 м.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072" y="2430917"/>
            <a:ext cx="8309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Берега Японского моря  </a:t>
            </a:r>
            <a:r>
              <a:rPr lang="ru-RU" i="1" dirty="0" smtClean="0"/>
              <a:t>(выбрать три ответа)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слабо изрезаны;        Б) сильно изрезаны;        В) круты;           Г) обрывисты.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0926" y="3075791"/>
            <a:ext cx="7703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В  Японском море проходят течения:</a:t>
            </a:r>
          </a:p>
          <a:p>
            <a:r>
              <a:rPr lang="ru-RU" dirty="0" smtClean="0"/>
              <a:t>А) Куросио;          Б) </a:t>
            </a:r>
            <a:r>
              <a:rPr lang="ru-RU" dirty="0" err="1" smtClean="0"/>
              <a:t>Цусимское</a:t>
            </a:r>
            <a:r>
              <a:rPr lang="ru-RU" dirty="0" smtClean="0"/>
              <a:t>;       В) Гвинейское;            Г) Приморское.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455" y="3722122"/>
            <a:ext cx="5927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Средняя солёность воды Японского моря:</a:t>
            </a:r>
          </a:p>
          <a:p>
            <a:r>
              <a:rPr lang="ru-RU" dirty="0" smtClean="0"/>
              <a:t>А) 30 %</a:t>
            </a:r>
            <a:r>
              <a:rPr lang="ru-RU" sz="1400" dirty="0" smtClean="0"/>
              <a:t>0;            </a:t>
            </a:r>
            <a:r>
              <a:rPr lang="ru-RU" dirty="0" smtClean="0"/>
              <a:t>Б) 32 </a:t>
            </a:r>
            <a:r>
              <a:rPr lang="ru-RU" dirty="0">
                <a:solidFill>
                  <a:prstClr val="black"/>
                </a:solidFill>
              </a:rPr>
              <a:t>%</a:t>
            </a:r>
            <a:r>
              <a:rPr lang="ru-RU" sz="1400" dirty="0" smtClean="0">
                <a:solidFill>
                  <a:prstClr val="black"/>
                </a:solidFill>
              </a:rPr>
              <a:t>0;                    </a:t>
            </a:r>
            <a:r>
              <a:rPr lang="ru-RU" dirty="0" smtClean="0">
                <a:solidFill>
                  <a:prstClr val="black"/>
                </a:solidFill>
              </a:rPr>
              <a:t>В) 34</a:t>
            </a:r>
            <a:r>
              <a:rPr lang="ru-RU" dirty="0">
                <a:solidFill>
                  <a:prstClr val="black"/>
                </a:solidFill>
              </a:rPr>
              <a:t> %</a:t>
            </a:r>
            <a:r>
              <a:rPr lang="ru-RU" sz="1400" dirty="0" smtClean="0">
                <a:solidFill>
                  <a:prstClr val="black"/>
                </a:solidFill>
              </a:rPr>
              <a:t>0;                </a:t>
            </a:r>
            <a:r>
              <a:rPr lang="ru-RU" dirty="0" smtClean="0">
                <a:solidFill>
                  <a:prstClr val="black"/>
                </a:solidFill>
              </a:rPr>
              <a:t>Г) 35</a:t>
            </a:r>
            <a:r>
              <a:rPr lang="ru-RU" dirty="0">
                <a:solidFill>
                  <a:prstClr val="black"/>
                </a:solidFill>
              </a:rPr>
              <a:t> %</a:t>
            </a:r>
            <a:r>
              <a:rPr lang="ru-RU" sz="1400" dirty="0" smtClean="0">
                <a:solidFill>
                  <a:prstClr val="black"/>
                </a:solidFill>
              </a:rPr>
              <a:t>0.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4385430"/>
            <a:ext cx="6862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Самый крупный остров Японского моря у берегов Приморья:</a:t>
            </a:r>
          </a:p>
          <a:p>
            <a:r>
              <a:rPr lang="ru-RU" dirty="0" smtClean="0"/>
              <a:t>А) Попова;            Б) Русский;                 В) Путятина.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031761"/>
            <a:ext cx="7785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Самый крупный залив Японского моря у берегов Приморья: </a:t>
            </a:r>
          </a:p>
          <a:p>
            <a:r>
              <a:rPr lang="ru-RU" dirty="0" smtClean="0"/>
              <a:t>А) Амурский;       Б) Уссурийский;            В) Петра Великого;        Г) Ольги.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5698122"/>
            <a:ext cx="797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 Остров Русский отделён от полуострова Муравьёв-Амурский проливом:</a:t>
            </a:r>
          </a:p>
          <a:p>
            <a:r>
              <a:rPr lang="ru-RU" dirty="0" smtClean="0"/>
              <a:t>А) Старка;        Б) Босфор-Восточный;       В) Аскольд;               Г) Амурский.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83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6556"/>
            <a:ext cx="7960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  <a:r>
              <a:rPr lang="ru-RU" dirty="0" smtClean="0"/>
              <a:t>. По видовому составу рыб Японское море занимает среди морей России:</a:t>
            </a:r>
          </a:p>
          <a:p>
            <a:r>
              <a:rPr lang="ru-RU" dirty="0" smtClean="0"/>
              <a:t>А) 1 место;         Б) 2 место;           В) 3 место;                 г) 4 место.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2292" y="1555056"/>
            <a:ext cx="8527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 По величине рыбных запасов Японское море  занимает среди морей России:</a:t>
            </a:r>
          </a:p>
          <a:p>
            <a:pPr lvl="0"/>
            <a:r>
              <a:rPr lang="ru-RU" dirty="0" smtClean="0"/>
              <a:t>А) 1 место;                   </a:t>
            </a:r>
            <a:r>
              <a:rPr lang="ru-RU" dirty="0" smtClean="0">
                <a:solidFill>
                  <a:prstClr val="black"/>
                </a:solidFill>
              </a:rPr>
              <a:t>Б</a:t>
            </a:r>
            <a:r>
              <a:rPr lang="ru-RU" dirty="0">
                <a:solidFill>
                  <a:prstClr val="black"/>
                </a:solidFill>
              </a:rPr>
              <a:t>) 2 место;           В) 3 место;                 г) 4 место.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348880"/>
            <a:ext cx="7448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11. Город Владивосток расположен на побережье бухты:</a:t>
            </a:r>
          </a:p>
          <a:p>
            <a:r>
              <a:rPr lang="ru-RU" dirty="0" smtClean="0"/>
              <a:t>А) Муравьиная;          Б) Золотой Рог;         В) Улисс;              Г) </a:t>
            </a:r>
            <a:r>
              <a:rPr lang="ru-RU" dirty="0" err="1" smtClean="0"/>
              <a:t>Патрокл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1280" y="3148616"/>
            <a:ext cx="8291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12. В Дальневосточный морской заповедник заплывает  белокрылая морская </a:t>
            </a:r>
          </a:p>
          <a:p>
            <a:r>
              <a:rPr lang="ru-RU" dirty="0" smtClean="0"/>
              <a:t>свинья, это:</a:t>
            </a:r>
          </a:p>
          <a:p>
            <a:r>
              <a:rPr lang="ru-RU" dirty="0" smtClean="0"/>
              <a:t>А) Кит;          Б) Дельфин;                    В) Касатка.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096715"/>
            <a:ext cx="8477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13. Зимой лёд в Японском море:</a:t>
            </a:r>
          </a:p>
          <a:p>
            <a:r>
              <a:rPr lang="ru-RU" dirty="0" smtClean="0"/>
              <a:t>А) никогда не бывает;           Б) покрывает очень узкую полосу вдоль побережья </a:t>
            </a:r>
          </a:p>
          <a:p>
            <a:r>
              <a:rPr lang="ru-RU" dirty="0" smtClean="0"/>
              <a:t>Приморья;                 В) покрывает всё Японское море.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1280" y="5194066"/>
            <a:ext cx="787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14. В прибрежье Японского моря встречаются представители ластоногих: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ларга</a:t>
            </a:r>
            <a:r>
              <a:rPr lang="ru-RU" dirty="0" smtClean="0"/>
              <a:t>;            Б) морж;        В) сивуч;           Г) котик морской.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40768"/>
            <a:ext cx="76429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Источники</a:t>
            </a:r>
            <a:r>
              <a:rPr lang="ru-RU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География Приморского края. 8-9 </a:t>
            </a:r>
            <a:r>
              <a:rPr lang="ru-RU" dirty="0" err="1" smtClean="0"/>
              <a:t>кл</a:t>
            </a:r>
            <a:r>
              <a:rPr lang="ru-RU" dirty="0" smtClean="0"/>
              <a:t>.: Учебное пособие для </a:t>
            </a:r>
          </a:p>
          <a:p>
            <a:r>
              <a:rPr lang="ru-RU" dirty="0" smtClean="0"/>
              <a:t>образовательных учреждений общего среднего образования. </a:t>
            </a:r>
          </a:p>
          <a:p>
            <a:r>
              <a:rPr lang="ru-RU" dirty="0" smtClean="0"/>
              <a:t>/Бакланов и др. Владивосток 2000.</a:t>
            </a:r>
          </a:p>
          <a:p>
            <a:r>
              <a:rPr lang="ru-RU" dirty="0" smtClean="0"/>
              <a:t>2. В.В. </a:t>
            </a:r>
            <a:r>
              <a:rPr lang="ru-RU" dirty="0" err="1" smtClean="0"/>
              <a:t>Томченко</a:t>
            </a:r>
            <a:r>
              <a:rPr lang="ru-RU" dirty="0" smtClean="0"/>
              <a:t>. Тесты, вопросы и задания по географии Приморского</a:t>
            </a:r>
          </a:p>
          <a:p>
            <a:r>
              <a:rPr lang="ru-RU" dirty="0"/>
              <a:t>к</a:t>
            </a:r>
            <a:r>
              <a:rPr lang="ru-RU" dirty="0" smtClean="0"/>
              <a:t>рая. Методическое пособие. Владивосток 1998.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Какорина</a:t>
            </a:r>
            <a:r>
              <a:rPr lang="ru-RU" dirty="0" smtClean="0"/>
              <a:t> Г.А., Удалова И.К. Преподавание курса «География </a:t>
            </a:r>
          </a:p>
          <a:p>
            <a:r>
              <a:rPr lang="ru-RU" dirty="0" smtClean="0"/>
              <a:t>Приморского края». Методические рекомендации.- Владивосток: </a:t>
            </a:r>
          </a:p>
          <a:p>
            <a:r>
              <a:rPr lang="ru-RU" dirty="0" err="1" smtClean="0"/>
              <a:t>Дальнаука</a:t>
            </a:r>
            <a:r>
              <a:rPr lang="ru-RU" dirty="0" smtClean="0"/>
              <a:t>. 1997.</a:t>
            </a:r>
          </a:p>
          <a:p>
            <a:r>
              <a:rPr lang="ru-RU" dirty="0" smtClean="0"/>
              <a:t>4. Интернет.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17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65728"/>
          </a:xfrm>
        </p:spPr>
        <p:txBody>
          <a:bodyPr/>
          <a:lstStyle/>
          <a:p>
            <a:r>
              <a:rPr lang="ru-RU" dirty="0" smtClean="0"/>
              <a:t>1. Размеры и географическое положение Японского моря.</a:t>
            </a:r>
          </a:p>
          <a:p>
            <a:r>
              <a:rPr lang="ru-RU" dirty="0" smtClean="0"/>
              <a:t>2. Гипотезы о происхождении Японского моря.</a:t>
            </a:r>
          </a:p>
          <a:p>
            <a:r>
              <a:rPr lang="ru-RU" dirty="0" smtClean="0"/>
              <a:t>3. Характер береговой линии Приморья.</a:t>
            </a:r>
          </a:p>
          <a:p>
            <a:r>
              <a:rPr lang="ru-RU" dirty="0" smtClean="0"/>
              <a:t>4. Свойства водных масс .</a:t>
            </a:r>
          </a:p>
          <a:p>
            <a:r>
              <a:rPr lang="ru-RU" dirty="0" smtClean="0"/>
              <a:t>5. Обитатели Японского моря.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7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opwonders.ru/wp-content/images/2010_nov_20/i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8451"/>
            <a:ext cx="8572500" cy="511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38971" y="5253376"/>
            <a:ext cx="7685630" cy="1397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77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83978"/>
            <a:ext cx="295232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Размеры Японского моря: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3192" y="2552130"/>
            <a:ext cx="3130655" cy="28803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/>
              <a:t> </a:t>
            </a:r>
            <a:r>
              <a:rPr lang="ru-RU" sz="1800" b="1" dirty="0" smtClean="0"/>
              <a:t>Объём </a:t>
            </a:r>
            <a:r>
              <a:rPr lang="ru-RU" sz="1800" dirty="0" smtClean="0"/>
              <a:t> 1715 тыс. 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м</a:t>
            </a:r>
            <a:r>
              <a:rPr lang="ru-RU" sz="1800" baseline="30000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1800" dirty="0" smtClean="0"/>
              <a:t> </a:t>
            </a:r>
            <a:r>
              <a:rPr lang="ru-RU" sz="1800" dirty="0"/>
              <a:t>, </a:t>
            </a:r>
            <a:r>
              <a:rPr lang="ru-RU" sz="1800" b="1" dirty="0" smtClean="0"/>
              <a:t>средняя глубина </a:t>
            </a:r>
            <a:r>
              <a:rPr lang="ru-RU" sz="1800" dirty="0" smtClean="0"/>
              <a:t>– 1750 м, </a:t>
            </a:r>
            <a:r>
              <a:rPr lang="ru-RU" sz="1800" b="1" dirty="0" smtClean="0"/>
              <a:t>максимальная </a:t>
            </a:r>
            <a:r>
              <a:rPr lang="ru-RU" sz="1800" dirty="0" smtClean="0"/>
              <a:t>4224 м.</a:t>
            </a:r>
          </a:p>
          <a:p>
            <a:r>
              <a:rPr lang="ru-RU" sz="1800" dirty="0" smtClean="0"/>
              <a:t>Наибольшая </a:t>
            </a:r>
            <a:r>
              <a:rPr lang="ru-RU" sz="1800" b="1" dirty="0" smtClean="0"/>
              <a:t>длина</a:t>
            </a:r>
            <a:r>
              <a:rPr lang="ru-RU" sz="1800" dirty="0" smtClean="0"/>
              <a:t> по меридиану – 2255 км, наибольшая </a:t>
            </a:r>
            <a:r>
              <a:rPr lang="ru-RU" sz="1800" b="1" dirty="0" smtClean="0"/>
              <a:t>ширина </a:t>
            </a:r>
            <a:r>
              <a:rPr lang="ru-RU" sz="1800" dirty="0" smtClean="0"/>
              <a:t>около 1070 км.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204864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</a:rPr>
              <a:t>Площадь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 — 1062 тыс. км².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6064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0" dirty="0" smtClean="0">
                <a:solidFill>
                  <a:srgbClr val="000000"/>
                </a:solidFill>
                <a:effectLst/>
                <a:latin typeface="Arial"/>
              </a:rPr>
              <a:t>Япо́нское мо́ре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 (</a:t>
            </a:r>
            <a:r>
              <a:rPr lang="vi-VN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2" tooltip="Японский язык"/>
              </a:rPr>
              <a:t>яп.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ja-JP" altLang="en-US" b="0" i="0" dirty="0" smtClean="0">
                <a:solidFill>
                  <a:srgbClr val="000000"/>
                </a:solidFill>
                <a:effectLst/>
                <a:ea typeface="Arial"/>
              </a:rPr>
              <a:t>日本海</a:t>
            </a:r>
            <a:r>
              <a:rPr lang="ja-JP" altLang="en-US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vi-VN" b="0" i="1" dirty="0" smtClean="0">
                <a:solidFill>
                  <a:srgbClr val="000000"/>
                </a:solidFill>
                <a:effectLst/>
                <a:latin typeface="Arial"/>
              </a:rPr>
              <a:t>нихонкай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, </a:t>
            </a:r>
            <a:r>
              <a:rPr lang="vi-VN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3" tooltip="Корейский язык"/>
              </a:rPr>
              <a:t>кор.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ko-KR" altLang="en-US" b="0" i="0" dirty="0" smtClean="0">
                <a:solidFill>
                  <a:srgbClr val="000000"/>
                </a:solidFill>
                <a:effectLst/>
                <a:ea typeface="Arial"/>
              </a:rPr>
              <a:t>동해</a:t>
            </a:r>
            <a:r>
              <a:rPr lang="ko-KR" altLang="en-US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vi-VN" b="0" i="1" dirty="0" smtClean="0">
                <a:solidFill>
                  <a:srgbClr val="000000"/>
                </a:solidFill>
                <a:effectLst/>
                <a:latin typeface="Arial"/>
              </a:rPr>
              <a:t>тонхэ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, «восточное море») —</a:t>
            </a:r>
            <a:r>
              <a:rPr lang="vi-VN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4" tooltip="Море"/>
              </a:rPr>
              <a:t>море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 в составе </a:t>
            </a:r>
            <a:r>
              <a:rPr lang="vi-VN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Тихий океан"/>
              </a:rPr>
              <a:t>Тихого океана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, отделяется от него </a:t>
            </a:r>
            <a:r>
              <a:rPr lang="vi-VN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6" tooltip="Список островов Японии"/>
              </a:rPr>
              <a:t>Японскими островами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 и островом </a:t>
            </a:r>
            <a:r>
              <a:rPr lang="vi-VN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7" tooltip="Сахалин"/>
              </a:rPr>
              <a:t>Сахалин</a:t>
            </a:r>
            <a:r>
              <a:rPr lang="vi-VN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ru-RU" dirty="0"/>
          </a:p>
        </p:txBody>
      </p:sp>
      <p:pic>
        <p:nvPicPr>
          <p:cNvPr id="8" name="Picture 2" descr="Карта Японского моря"/>
          <p:cNvPicPr>
            <a:picLocks noGrp="1" noChangeAspect="1" noChangeArrowheads="1"/>
          </p:cNvPicPr>
          <p:nvPr>
            <p:ph type="pic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" r="197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67"/>
            <a:ext cx="8748464" cy="981049"/>
          </a:xfrm>
        </p:spPr>
        <p:txBody>
          <a:bodyPr/>
          <a:lstStyle/>
          <a:p>
            <a:r>
              <a:rPr lang="ru-RU" dirty="0"/>
              <a:t>Гипотезы о происхождении Японского моря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2952328" cy="4752528"/>
          </a:xfrm>
        </p:spPr>
        <p:txBody>
          <a:bodyPr>
            <a:noAutofit/>
          </a:bodyPr>
          <a:lstStyle/>
          <a:p>
            <a:r>
              <a:rPr lang="ru-RU" sz="1400" dirty="0" smtClean="0"/>
              <a:t>1. </a:t>
            </a:r>
            <a:r>
              <a:rPr lang="ru-RU" sz="1400" dirty="0"/>
              <a:t>Одни ученые считают, что котловина Японско­го моря имеет океаническое происхожде­ние. Глубоководная котловина является частью океанического тихоокеанского ложа, а подводные возвышенности и </a:t>
            </a:r>
            <a:r>
              <a:rPr lang="ru-RU" sz="1400" dirty="0" smtClean="0"/>
              <a:t>надводные </a:t>
            </a:r>
            <a:r>
              <a:rPr lang="ru-RU" sz="1400" dirty="0"/>
              <a:t>острова (Японские о-ва) образо­вались путем </a:t>
            </a:r>
            <a:r>
              <a:rPr lang="ru-RU" sz="1400" dirty="0" err="1"/>
              <a:t>наступаний</a:t>
            </a:r>
            <a:r>
              <a:rPr lang="ru-RU" sz="1400" dirty="0"/>
              <a:t> и </a:t>
            </a:r>
            <a:r>
              <a:rPr lang="ru-RU" sz="1400" dirty="0" err="1"/>
              <a:t>отступаний</a:t>
            </a:r>
            <a:r>
              <a:rPr lang="ru-RU" sz="1400" dirty="0"/>
              <a:t> океанических вод, которые продолжались вплоть до четвертичного времени.</a:t>
            </a:r>
          </a:p>
          <a:p>
            <a:r>
              <a:rPr lang="ru-RU" sz="1400" dirty="0" smtClean="0"/>
              <a:t>2. </a:t>
            </a:r>
            <a:r>
              <a:rPr lang="ru-RU" sz="1400" dirty="0"/>
              <a:t>Другая группа ученых предполагает, что котловина моря сформировалась в ре­зультате отчленения от Азиатского мате­рика крупного блока суши в виде Япон­ских о-вов и его дальнейшего перемеще­ния на восток в сторону Тихого океана.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 descr="&amp;YAcy;&amp;pcy;&amp;ocy;&amp;ncy;&amp;scy;&amp;kcy;&amp;ocy;&amp;iecy; &amp;mcy;&amp;ocy;&amp;rcy;&amp;iecy;, &amp;ocy;&amp;pcy;&amp;icy;&amp;scy;&amp;acy;&amp;ncy;&amp;icy;&amp;iecy;, &amp;fcy;&amp;ocy;&amp;tcy;&amp;ocy;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18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76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1702" y="260648"/>
            <a:ext cx="3352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Японское море связано с другими морями и Тихим океаном через </a:t>
            </a:r>
          </a:p>
          <a:p>
            <a:r>
              <a:rPr lang="ru-RU" dirty="0" smtClean="0"/>
              <a:t>4 пролива: </a:t>
            </a:r>
            <a:r>
              <a:rPr lang="ru-RU" b="1" dirty="0" smtClean="0"/>
              <a:t>Корейский </a:t>
            </a:r>
            <a:r>
              <a:rPr lang="ru-RU" dirty="0" smtClean="0"/>
              <a:t>(</a:t>
            </a:r>
            <a:r>
              <a:rPr lang="ru-RU" dirty="0" err="1" smtClean="0"/>
              <a:t>Цусимский</a:t>
            </a:r>
            <a:r>
              <a:rPr lang="ru-RU" dirty="0" smtClean="0"/>
              <a:t>), </a:t>
            </a:r>
            <a:r>
              <a:rPr lang="ru-RU" b="1" dirty="0" err="1" smtClean="0"/>
              <a:t>Сангарский</a:t>
            </a:r>
            <a:r>
              <a:rPr lang="ru-RU" dirty="0" smtClean="0"/>
              <a:t> (</a:t>
            </a:r>
            <a:r>
              <a:rPr lang="ru-RU" dirty="0" err="1" smtClean="0"/>
              <a:t>Цугару</a:t>
            </a:r>
            <a:r>
              <a:rPr lang="ru-RU" dirty="0" smtClean="0"/>
              <a:t>), </a:t>
            </a:r>
            <a:r>
              <a:rPr lang="ru-RU" b="1" dirty="0" smtClean="0"/>
              <a:t>Лаперуза </a:t>
            </a:r>
            <a:r>
              <a:rPr lang="ru-RU" dirty="0" smtClean="0"/>
              <a:t>(Соя), </a:t>
            </a:r>
            <a:r>
              <a:rPr lang="ru-RU" b="1" dirty="0" err="1" smtClean="0"/>
              <a:t>Невельского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Мамия</a:t>
            </a:r>
            <a:r>
              <a:rPr lang="ru-RU" dirty="0" smtClean="0"/>
              <a:t>). Омывает берега </a:t>
            </a:r>
            <a:r>
              <a:rPr lang="ru-RU" i="1" dirty="0" smtClean="0"/>
              <a:t>России, Японии, Республики Корея и КНДР</a:t>
            </a:r>
            <a:r>
              <a:rPr lang="ru-RU" dirty="0" smtClean="0"/>
              <a:t>. На юге заходит ветвь тёплого течения </a:t>
            </a:r>
            <a:r>
              <a:rPr lang="ru-RU" b="1" dirty="0" smtClean="0">
                <a:solidFill>
                  <a:srgbClr val="FF0000"/>
                </a:solidFill>
              </a:rPr>
              <a:t>Куросио</a:t>
            </a:r>
            <a:r>
              <a:rPr lang="ru-RU" dirty="0"/>
              <a:t>. </a:t>
            </a:r>
            <a:r>
              <a:rPr lang="ru-RU" dirty="0" smtClean="0"/>
              <a:t>Вдоль </a:t>
            </a:r>
            <a:r>
              <a:rPr lang="ru-RU" dirty="0"/>
              <a:t>побережья с северо-востока на </a:t>
            </a:r>
            <a:r>
              <a:rPr lang="ru-RU" dirty="0" smtClean="0"/>
              <a:t>юго-запад проходит холодное </a:t>
            </a:r>
            <a:r>
              <a:rPr lang="ru-RU" b="1" dirty="0" smtClean="0">
                <a:solidFill>
                  <a:schemeClr val="accent1"/>
                </a:solidFill>
              </a:rPr>
              <a:t>Приморское </a:t>
            </a:r>
            <a:r>
              <a:rPr lang="ru-RU" dirty="0" smtClean="0"/>
              <a:t>течение.</a:t>
            </a:r>
            <a:endParaRPr lang="ru-RU" dirty="0"/>
          </a:p>
        </p:txBody>
      </p:sp>
      <p:pic>
        <p:nvPicPr>
          <p:cNvPr id="3074" name="Picture 2" descr="http://map1.msk.ru/744662_SMALL_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2" y="116632"/>
            <a:ext cx="531936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1702" y="6519445"/>
            <a:ext cx="3168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К</a:t>
            </a:r>
            <a:r>
              <a:rPr lang="ru-RU" sz="1400" i="1" dirty="0" smtClean="0"/>
              <a:t>арта </a:t>
            </a:r>
            <a:r>
              <a:rPr lang="ru-RU" sz="1400" i="1" dirty="0" smtClean="0"/>
              <a:t>побережья Японского  моря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013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26" y="833055"/>
            <a:ext cx="8788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Японском море отмечаются сгонно-нагонные движения воды, имеющие годовой период колебаний. Сильные штормы в море  связаны с циклонами, которые можно подразделить на два вида:</a:t>
            </a:r>
          </a:p>
          <a:p>
            <a:pPr marL="285750" indent="-285750" algn="ctr">
              <a:buFontTx/>
              <a:buChar char="-"/>
            </a:pPr>
            <a:r>
              <a:rPr lang="ru-RU" i="1" dirty="0"/>
              <a:t>т</a:t>
            </a:r>
            <a:r>
              <a:rPr lang="ru-RU" i="1" dirty="0" smtClean="0"/>
              <a:t>ропические</a:t>
            </a:r>
            <a:r>
              <a:rPr lang="ru-RU" dirty="0" smtClean="0"/>
              <a:t> (океанического происхождения) – тайфуны;</a:t>
            </a:r>
          </a:p>
          <a:p>
            <a:pPr marL="285750" indent="-285750" algn="ctr">
              <a:buFontTx/>
              <a:buChar char="-"/>
            </a:pPr>
            <a:r>
              <a:rPr lang="ru-RU" i="1" dirty="0" smtClean="0"/>
              <a:t>континентальные </a:t>
            </a:r>
            <a:r>
              <a:rPr lang="ru-RU" dirty="0" smtClean="0"/>
              <a:t>(из внутренних областей Азии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72012" y="2310383"/>
            <a:ext cx="348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Солёность моря – 34%</a:t>
            </a:r>
            <a:r>
              <a:rPr lang="ru-RU" sz="1200" dirty="0" smtClean="0"/>
              <a:t>0</a:t>
            </a:r>
            <a:r>
              <a:rPr lang="ru-RU" dirty="0" smtClean="0"/>
              <a:t>.</a:t>
            </a:r>
            <a:r>
              <a:rPr lang="ru-RU" sz="1200" dirty="0" smtClean="0"/>
              <a:t>   </a:t>
            </a:r>
            <a:endParaRPr lang="ru-RU" sz="1200" dirty="0"/>
          </a:p>
        </p:txBody>
      </p:sp>
      <p:pic>
        <p:nvPicPr>
          <p:cNvPr id="6" name="Picture 2" descr="Японское мор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r="1956"/>
          <a:stretch>
            <a:fillRect/>
          </a:stretch>
        </p:blipFill>
        <p:spPr bwMode="auto">
          <a:xfrm>
            <a:off x="137047" y="2780928"/>
            <a:ext cx="461772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10383"/>
            <a:ext cx="2076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6189627"/>
            <a:ext cx="3004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Перемещение тропических циклонов</a:t>
            </a:r>
          </a:p>
        </p:txBody>
      </p:sp>
    </p:spTree>
    <p:extLst>
      <p:ext uri="{BB962C8B-B14F-4D97-AF65-F5344CB8AC3E}">
        <p14:creationId xmlns:p14="http://schemas.microsoft.com/office/powerpoint/2010/main" val="293180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942226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 smtClean="0">
                <a:solidFill>
                  <a:prstClr val="black"/>
                </a:solidFill>
              </a:rPr>
              <a:t>Обитатели Японского моря:</a:t>
            </a:r>
          </a:p>
          <a:p>
            <a:pPr lvl="0" algn="ctr"/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рыба</a:t>
            </a:r>
            <a:r>
              <a:rPr lang="ru-RU" dirty="0">
                <a:solidFill>
                  <a:prstClr val="black"/>
                </a:solidFill>
              </a:rPr>
              <a:t> (тихоокеанская сельдь, треска, минтай, навага, камбала, лососевые (кета, горбуша, чавыча), сардина-иваси, анчоус, скумбрия), </a:t>
            </a:r>
            <a:r>
              <a:rPr lang="ru-RU" b="1" dirty="0">
                <a:solidFill>
                  <a:prstClr val="black"/>
                </a:solidFill>
              </a:rPr>
              <a:t>крабы, трепанги, млекопитающие, креветки, устрицы, гребешки, мидии, каракатицы, кальмары, водоросли.</a:t>
            </a:r>
          </a:p>
        </p:txBody>
      </p:sp>
      <p:pic>
        <p:nvPicPr>
          <p:cNvPr id="4" name="Рисунок 3" descr="http://www.topwonders.ru/wp-content/images/2010_nov_20/i-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804"/>
            <a:ext cx="7488832" cy="471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7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http://blogotshelnika.ru/wp-content/uploads/2011/12/laminar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" y="188640"/>
            <a:ext cx="52387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2074" y="3631002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Ламинария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96738" y="6153263"/>
            <a:ext cx="1036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Трепанг</a:t>
            </a:r>
            <a:endParaRPr lang="ru-RU" i="1" dirty="0"/>
          </a:p>
        </p:txBody>
      </p:sp>
      <p:pic>
        <p:nvPicPr>
          <p:cNvPr id="12297" name="Picture 9" descr="http://blogotshelnika.ru/wp-content/uploads/2011/12/trep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2219437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9051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Морской гребешок</a:t>
            </a:r>
          </a:p>
          <a:p>
            <a:endParaRPr lang="ru-RU" i="1" dirty="0"/>
          </a:p>
        </p:txBody>
      </p:sp>
      <p:pic>
        <p:nvPicPr>
          <p:cNvPr id="14338" name="Picture 2" descr="http://blogotshelnika.ru/wp-content/uploads/2011/12/grebesh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ogram Files\G&amp;H\Pic\All\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1483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1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872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Японское море </vt:lpstr>
      <vt:lpstr>План</vt:lpstr>
      <vt:lpstr>Размеры Японского моря: </vt:lpstr>
      <vt:lpstr>Гипотезы о происхождении Японского моря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Японское море</dc:title>
  <dc:creator>ник</dc:creator>
  <cp:lastModifiedBy>ник</cp:lastModifiedBy>
  <cp:revision>22</cp:revision>
  <dcterms:created xsi:type="dcterms:W3CDTF">2013-04-02T02:16:36Z</dcterms:created>
  <dcterms:modified xsi:type="dcterms:W3CDTF">2014-01-10T22:59:35Z</dcterms:modified>
</cp:coreProperties>
</file>