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  <p:sldMasterId id="2147483701" r:id="rId2"/>
  </p:sldMasterIdLst>
  <p:notesMasterIdLst>
    <p:notesMasterId r:id="rId17"/>
  </p:notesMasterIdLst>
  <p:sldIdLst>
    <p:sldId id="283" r:id="rId3"/>
    <p:sldId id="291" r:id="rId4"/>
    <p:sldId id="292" r:id="rId5"/>
    <p:sldId id="275" r:id="rId6"/>
    <p:sldId id="276" r:id="rId7"/>
    <p:sldId id="293" r:id="rId8"/>
    <p:sldId id="294" r:id="rId9"/>
    <p:sldId id="277" r:id="rId10"/>
    <p:sldId id="296" r:id="rId11"/>
    <p:sldId id="273" r:id="rId12"/>
    <p:sldId id="288" r:id="rId13"/>
    <p:sldId id="295" r:id="rId14"/>
    <p:sldId id="298" r:id="rId15"/>
    <p:sldId id="299" r:id="rId16"/>
  </p:sldIdLst>
  <p:sldSz cx="9144000" cy="6858000" type="screen4x3"/>
  <p:notesSz cx="6815138" cy="9823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2"/>
    </p:penClr>
  </p:showPr>
  <p:clrMru>
    <a:srgbClr val="E8C2E0"/>
    <a:srgbClr val="8E327C"/>
    <a:srgbClr val="0000FF"/>
    <a:srgbClr val="9B42BE"/>
    <a:srgbClr val="FF3300"/>
    <a:srgbClr val="D927D1"/>
    <a:srgbClr val="E719D8"/>
    <a:srgbClr val="F1DB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094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-5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-5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490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90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Щелчок правит 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-5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-52"/>
                <a:cs typeface="+mn-cs"/>
              </a:defRPr>
            </a:lvl1pPr>
          </a:lstStyle>
          <a:p>
            <a:pPr>
              <a:defRPr/>
            </a:pPr>
            <a:fld id="{A43ACB25-B796-4C60-B7F9-829502E5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5E98C-3DF6-4072-8B61-4D36AF17E6FC}" type="slidenum">
              <a:rPr 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49C59-1E67-491F-9058-F653DF31A691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C0B0-F1F9-4955-AFA7-18732ADF4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fld id="{67A08E92-F7BB-42A9-902E-64714FB0C637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6E3F58E-1209-4A3B-BCD4-812E4A90F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7EFD5-B31B-4304-9C87-D6D51BB4F6C3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CA04-5604-4A37-A98B-A6F6E3BC5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F6610-492D-4CEC-B6D3-BEEF4F67970B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94027-E7E6-4DA5-8DCD-61AFF70C6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AE93E-5CAD-4EB9-B40F-6FFB4DE8ABEA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1F64-51BC-4A28-AA07-2288C9A1A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3EBE8-D32C-4F65-9352-DCD8CC6F19C9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5BCC-97BE-4B9C-B2A5-F68FD5EE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561CEE-CD2D-4F6D-B18E-A89EDD38B778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C4B4-CBCC-4E30-B770-EF54B9A4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F1EF0-9651-4622-8CBD-12C1E4731A73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DEB9-D6AF-45A6-9464-7CAC183F1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87FA8-8744-4A1F-83A7-436DBE16A75A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6C36-F607-47D4-AE5C-8AD2392B4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D23F72-E881-4DBE-A5FF-F86CBE91C157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521A-0CB6-417D-8775-7CE018542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18506-C4AA-44D4-B616-6912595814AB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1292-E7C0-4E2C-8D1D-9E69F91B2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/>
            </a:lvl1pPr>
          </a:lstStyle>
          <a:p>
            <a:fld id="{14B1D5AA-DB82-4A68-9CDF-DDA6CB2029F8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D7601E-6AD0-420A-A529-487CD259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CE535-E3A7-499B-8B00-86DF936DADA2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D272-018D-4918-8D67-2CAF38AB3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39E3B-F978-46F1-BC30-1575D4BBB82D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005B-C1E4-4598-A1E8-50756B223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09750" cy="613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76850" cy="613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EE79-74CF-49E9-9B14-C7EC09E8BC3F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B7AC-1E51-45CE-8F20-6D2BDB775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4AD3A-4425-424F-B7DB-83695C04C888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22FD-E558-441F-BC88-CA4AADE87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8A1A0-0EAA-48AF-9CB9-6CDAC7B60DE0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FFE4-533F-44D6-A110-163606F55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FB56F-F958-4A06-A0E7-A7098B188B05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192CC-C000-4F4B-A917-E20A7B8A3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87756-D8C2-4562-8FD4-7DAE6EE64E1A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93B0-3E81-42F6-A61A-959E5087D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BBE36-D15F-4AFC-AB8C-8EB217191185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F5B2-3043-449E-96E1-4DDD1A610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836F4C-AA27-4255-BD57-0E1A8C4DC3A2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0608B6-0ABB-44D3-9372-BF7B50430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91E73-B097-44C9-B26D-2962FC3BA6FA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61BC-2A1D-4D01-A1F1-BB2F1D22E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B0E87CBB-3C3A-4CE6-B51B-72859AAA96D0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1074DE-7339-4FA6-B0D7-E11CFC5AF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0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21" r:id="rId8"/>
    <p:sldLayoutId id="2147483708" r:id="rId9"/>
    <p:sldLayoutId id="2147483722" r:id="rId10"/>
    <p:sldLayoutId id="2147483723" r:id="rId11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14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5303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30"/>
          <p:cNvSpPr>
            <a:spLocks noGrp="1"/>
          </p:cNvSpPr>
          <p:nvPr>
            <p:ph type="dt" sz="half" idx="2"/>
          </p:nvPr>
        </p:nvSpPr>
        <p:spPr>
          <a:xfrm>
            <a:off x="5870575" y="6557963"/>
            <a:ext cx="2003425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F7280515-3DC9-466F-AB05-30994A752D89}" type="datetime1">
              <a:rPr lang="ru-RU"/>
              <a:pPr/>
              <a:t>10.05.2014</a:t>
            </a:fld>
            <a:endParaRPr lang="ru-RU"/>
          </a:p>
        </p:txBody>
      </p:sp>
      <p:sp>
        <p:nvSpPr>
          <p:cNvPr id="12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2819400" y="6557963"/>
            <a:ext cx="292735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7880350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lang="en-US" sz="1100" smtClean="0">
                <a:solidFill>
                  <a:srgbClr val="FFFFFF"/>
                </a:solidFill>
                <a:cs typeface="Arial" pitchFamily="34" charset="0"/>
              </a:defRPr>
            </a:lvl1pPr>
            <a:extLst/>
          </a:lstStyle>
          <a:p>
            <a:pPr>
              <a:defRPr/>
            </a:pPr>
            <a:fld id="{74A24BA0-7D7C-411A-B132-819F3B180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>
          <a:solidFill>
            <a:srgbClr val="6C6C6C"/>
          </a:solidFill>
          <a:latin typeface="+mn-lt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>
          <a:solidFill>
            <a:srgbClr val="6C6C6C"/>
          </a:solidFill>
          <a:latin typeface="+mn-lt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5pPr>
      <a:lvl6pPr marL="17367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6pPr>
      <a:lvl7pPr marL="21939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7pPr>
      <a:lvl8pPr marL="26511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8pPr>
      <a:lvl9pPr marL="31083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A64B-B8BD-4AF3-9E65-981C992BC3C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3047" y="1701782"/>
            <a:ext cx="7858180" cy="242889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 </a:t>
            </a:r>
            <a:r>
              <a:rPr lang="en-US" sz="5400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5400" u="sng" kern="1200" cap="all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Борьба организма</a:t>
            </a:r>
            <a:br>
              <a:rPr lang="ru-RU" sz="5400" u="sng" kern="1200" cap="all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u="sng" kern="1200" cap="all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с инфекцией. И</a:t>
            </a:r>
            <a:r>
              <a:rPr lang="en-US" sz="5400" u="sng" kern="1200" cap="all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ммунитет</a:t>
            </a:r>
            <a:endParaRPr lang="en-US" sz="5400" kern="1200" cap="all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843213" y="5300663"/>
            <a:ext cx="602456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cs typeface="Times New Roman" pitchFamily="18" charset="0"/>
              </a:rPr>
              <a:t>Автор:    Вяхирева Анжела Петровна, учитель биологии</a:t>
            </a:r>
          </a:p>
          <a:p>
            <a:r>
              <a:rPr lang="ru-RU" sz="1800" b="1">
                <a:solidFill>
                  <a:schemeClr val="bg1"/>
                </a:solidFill>
                <a:cs typeface="Times New Roman" pitchFamily="18" charset="0"/>
              </a:rPr>
              <a:t>МБОУ «СОШ №3»  г. Норильск   Красноярского края</a:t>
            </a:r>
            <a:endParaRPr lang="en-US" sz="1800" b="1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1600" b="1">
                <a:solidFill>
                  <a:schemeClr val="bg1"/>
                </a:solidFill>
                <a:cs typeface="Times New Roman" pitchFamily="18" charset="0"/>
              </a:rPr>
              <a:t>                                                              </a:t>
            </a:r>
          </a:p>
          <a:p>
            <a:r>
              <a:rPr lang="ru-RU" sz="1600" b="1">
                <a:solidFill>
                  <a:schemeClr val="bg1"/>
                </a:solidFill>
                <a:cs typeface="Times New Roman" pitchFamily="18" charset="0"/>
              </a:rPr>
              <a:t>                                                              Идентификатор: 100-242-460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4A809-8BBC-4086-8031-336CDC7F24B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88" y="428625"/>
            <a:ext cx="2643187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smtClean="0">
                <a:solidFill>
                  <a:srgbClr val="0000FF"/>
                </a:solidFill>
              </a:rPr>
              <a:t>Г</a:t>
            </a:r>
            <a:r>
              <a:rPr lang="en-US" u="sng" smtClean="0">
                <a:solidFill>
                  <a:srgbClr val="0000FF"/>
                </a:solidFill>
              </a:rPr>
              <a:t>рипп</a:t>
            </a:r>
            <a:endParaRPr lang="en-US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42938" y="1285875"/>
            <a:ext cx="571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/>
              <a:t>Грипп и ОРВИ занимают </a:t>
            </a:r>
            <a:r>
              <a:rPr lang="en-US" sz="2800" b="1" i="1">
                <a:solidFill>
                  <a:srgbClr val="FF3300"/>
                </a:solidFill>
              </a:rPr>
              <a:t>первое место</a:t>
            </a:r>
            <a:r>
              <a:rPr lang="en-US" sz="2800" b="1" i="1"/>
              <a:t> по </a:t>
            </a:r>
            <a:r>
              <a:rPr lang="ru-RU" sz="2800" b="1" i="1"/>
              <a:t>частоте и </a:t>
            </a:r>
            <a:r>
              <a:rPr lang="en-US" sz="2800" b="1" i="1"/>
              <a:t>количеству случаев </a:t>
            </a:r>
            <a:r>
              <a:rPr lang="ru-RU" sz="2800" b="1" i="1"/>
              <a:t>в мире </a:t>
            </a:r>
            <a:r>
              <a:rPr lang="en-US" sz="2800" b="1" i="1"/>
              <a:t>и составляют </a:t>
            </a:r>
            <a:r>
              <a:rPr lang="en-US" sz="2800" b="1" i="1">
                <a:solidFill>
                  <a:srgbClr val="FF3300"/>
                </a:solidFill>
              </a:rPr>
              <a:t>95%</a:t>
            </a:r>
            <a:r>
              <a:rPr lang="en-US" sz="2800" b="1" i="1"/>
              <a:t> всех инфекционных заболеваний.</a:t>
            </a:r>
          </a:p>
        </p:txBody>
      </p:sp>
      <p:pic>
        <p:nvPicPr>
          <p:cNvPr id="6" name="Рисунок 5" descr="gripp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1500188"/>
            <a:ext cx="2400300" cy="36004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грипп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789363"/>
            <a:ext cx="3460750" cy="25923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ACCAF-B3B1-442B-B2C3-88DC7F71BF77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9" name="Рисунок 8" descr="грипп 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8785" y="1724010"/>
            <a:ext cx="2208634" cy="194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4005263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i="1"/>
              <a:t>Вирус гриппа А</a:t>
            </a:r>
          </a:p>
        </p:txBody>
      </p:sp>
      <p:pic>
        <p:nvPicPr>
          <p:cNvPr id="12" name="Рисунок 11" descr="Электронная микрофотография вируса гриппа 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09969" y="2662229"/>
            <a:ext cx="1881296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19475" y="4941888"/>
            <a:ext cx="257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i="1"/>
              <a:t>Вирус гриппа В</a:t>
            </a:r>
          </a:p>
        </p:txBody>
      </p:sp>
      <p:pic>
        <p:nvPicPr>
          <p:cNvPr id="14" name="Рисунок 13" descr="Электронная микрофотография вируса гриппа С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388" y="3857628"/>
            <a:ext cx="2109179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9375" y="592931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i="1"/>
              <a:t>Вирус гриппа 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549275"/>
            <a:ext cx="814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u="sng">
                <a:solidFill>
                  <a:schemeClr val="tx2"/>
                </a:solidFill>
              </a:rPr>
              <a:t>Разновидности вируса гриппа: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44CEF-FD35-487A-BD5A-06D743FD02B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400" u="sng" cap="none" smtClean="0">
                <a:ln>
                  <a:noFill/>
                </a:ln>
                <a:solidFill>
                  <a:srgbClr val="8E327C"/>
                </a:solidFill>
              </a:rPr>
              <a:t>Меры профилактики инфекционных заболеваний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323850" y="2011363"/>
            <a:ext cx="7239000" cy="4846637"/>
          </a:xfrm>
        </p:spPr>
        <p:txBody>
          <a:bodyPr/>
          <a:lstStyle/>
          <a:p>
            <a:pPr marL="495300" indent="-495300"/>
            <a:r>
              <a:rPr lang="ru-RU" smtClean="0"/>
              <a:t>тщательное мытьё рук, фруктов и овощей</a:t>
            </a:r>
          </a:p>
          <a:p>
            <a:pPr marL="495300" indent="-495300"/>
            <a:r>
              <a:rPr lang="ru-RU" smtClean="0"/>
              <a:t>кипячение, обработка дезинфицирующими средствами</a:t>
            </a:r>
          </a:p>
          <a:p>
            <a:pPr marL="495300" indent="-495300"/>
            <a:r>
              <a:rPr lang="ru-RU" smtClean="0"/>
              <a:t>изоляция и лечения заболевших</a:t>
            </a:r>
          </a:p>
          <a:p>
            <a:pPr marL="495300" indent="-495300"/>
            <a:r>
              <a:rPr lang="ru-RU" smtClean="0"/>
              <a:t>соблюдение мер личной гигиены</a:t>
            </a:r>
          </a:p>
          <a:p>
            <a:pPr marL="495300" indent="-495300"/>
            <a:r>
              <a:rPr lang="ru-RU" smtClean="0"/>
              <a:t>профилактические прививки, лечебные сыворотки </a:t>
            </a:r>
          </a:p>
          <a:p>
            <a:pPr marL="495300" indent="-495300">
              <a:buFont typeface="Wingdings 2" pitchFamily="18" charset="2"/>
              <a:buNone/>
            </a:pPr>
            <a:r>
              <a:rPr lang="ru-RU" smtClean="0"/>
              <a:t>и другие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4252E-CB4F-4980-BF61-B195D02B49F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395288" y="1773238"/>
            <a:ext cx="7632700" cy="4535487"/>
          </a:xfrm>
        </p:spPr>
        <p:txBody>
          <a:bodyPr/>
          <a:lstStyle/>
          <a:p>
            <a:pPr marL="495300" indent="-495300"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Организм имеет два барьера защиты от болезнетворных организмов.</a:t>
            </a:r>
          </a:p>
          <a:p>
            <a:pPr marL="495300" indent="-495300"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Защитная реакция организма на внедрение болезнетворных м/о, вирусов, инородных тел и веществ называется иммунитетом.</a:t>
            </a:r>
          </a:p>
          <a:p>
            <a:pPr marL="495300" indent="-495300"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Существует две формы иммунитета: неспецифический иммунитет (действует на все виды м/о) и специфический иммунитет (действует на конкретный антиген).</a:t>
            </a:r>
          </a:p>
          <a:p>
            <a:pPr marL="495300" indent="-495300"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Клетками, осуществляющими в организме иммунную реакцию, являются В-лимфоциты, Т-лимфоциты, макрофаги, которые образуются органах иммунной системы.</a:t>
            </a:r>
          </a:p>
          <a:p>
            <a:pPr marL="495300" indent="-495300"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Инфекционные заболевания отличаются от других тем, что заразны, имеют циклическое течение и формируют постинфекционный иммунитет.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3240087" cy="936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338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Выводы: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7ADCC-D6DB-449A-9987-1E2A2AC5FA60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u="sng" cap="none" smtClean="0">
                <a:ln>
                  <a:noFill/>
                </a:ln>
                <a:solidFill>
                  <a:srgbClr val="0000FF"/>
                </a:solidFill>
              </a:rPr>
              <a:t>Домашнее задание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323850" y="2011363"/>
            <a:ext cx="7715250" cy="4846637"/>
          </a:xfrm>
        </p:spPr>
        <p:txBody>
          <a:bodyPr/>
          <a:lstStyle/>
          <a:p>
            <a:r>
              <a:rPr lang="ru-RU" smtClean="0"/>
              <a:t>Выучить  §18; Уметь отвечать на вопросы после параграфа.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smtClean="0"/>
              <a:t>Подготовить сообщения: 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«Л. Пастер. Вакцина. Лечебные сыворотки»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«Э.Дженнер. Методы оспопрививания»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B564-DF20-473E-91D7-EE258F900BA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124075" y="1412875"/>
            <a:ext cx="4392613" cy="5048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8C2E0"/>
              </a:gs>
            </a:gsLst>
            <a:lin ang="5400000" scaled="1"/>
          </a:gra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Arial" charset="0"/>
              </a:rPr>
              <a:t>Проникновение м/о в организм</a:t>
            </a:r>
            <a:endParaRPr lang="en-US" sz="2000">
              <a:latin typeface="Arial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124075" y="2276475"/>
            <a:ext cx="4416425" cy="13668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8C2E0"/>
              </a:gs>
            </a:gsLst>
            <a:lin ang="5400000" scaled="1"/>
          </a:gra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solidFill>
                  <a:srgbClr val="0000FF"/>
                </a:solidFill>
              </a:rPr>
              <a:t>Кожа, слизистые оболочки (слёзы, пот, слюна, соляная кислота) + м\о живущие на коже и слизистых оболочках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051050" y="4076700"/>
            <a:ext cx="4465638" cy="11525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8C2E0"/>
              </a:gs>
            </a:gsLst>
            <a:lin ang="5400000" scaled="1"/>
          </a:gra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>
                <a:solidFill>
                  <a:srgbClr val="0000FF"/>
                </a:solidFill>
              </a:rPr>
              <a:t>Кровь (лейкоциты); лимфа (лимфоциты); тканевая жидкость (макрофаги)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539750" y="1341438"/>
            <a:ext cx="1368425" cy="5516562"/>
          </a:xfrm>
          <a:prstGeom prst="curvedRightArrow">
            <a:avLst>
              <a:gd name="adj1" fmla="val 49440"/>
              <a:gd name="adj2" fmla="val 113680"/>
              <a:gd name="adj3" fmla="val 22644"/>
            </a:avLst>
          </a:prstGeom>
          <a:solidFill>
            <a:srgbClr val="FF5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339975" y="5661025"/>
            <a:ext cx="3960813" cy="7921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8C2E0"/>
              </a:gs>
            </a:gsLst>
            <a:lin ang="5400000" scaled="1"/>
          </a:gra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Б О Л Е З Н Ь</a:t>
            </a:r>
            <a:endParaRPr lang="en-US" sz="4400">
              <a:latin typeface="Arial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6877050" y="2781300"/>
            <a:ext cx="1722438" cy="576263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I  барьер</a:t>
            </a:r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877050" y="4437063"/>
            <a:ext cx="1727200" cy="576262"/>
          </a:xfrm>
          <a:prstGeom prst="rect">
            <a:avLst/>
          </a:prstGeom>
          <a:solidFill>
            <a:srgbClr val="FFFFFF"/>
          </a:soli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  <a:cs typeface="Times New Roman" pitchFamily="18" charset="0"/>
              </a:rPr>
              <a:t>II  барьер</a:t>
            </a:r>
            <a:endParaRPr lang="en-U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-1620838" y="1184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-1476375" y="1449388"/>
            <a:ext cx="1841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/>
              <a:t/>
            </a:r>
            <a:br>
              <a:rPr lang="ru-RU" sz="8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-973138" y="2192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-1628775" y="2393950"/>
            <a:ext cx="1841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/>
              <a:t/>
            </a:r>
            <a:br>
              <a:rPr lang="ru-RU" sz="8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-1628775" y="3338513"/>
            <a:ext cx="1841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/>
              <a:t/>
            </a:r>
            <a:br>
              <a:rPr lang="ru-RU" sz="8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827088" y="40481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u="sng">
                <a:solidFill>
                  <a:srgbClr val="0000FF"/>
                </a:solidFill>
              </a:rPr>
              <a:t>Защитные барьеры организма</a:t>
            </a:r>
            <a:endParaRPr lang="en-US" sz="3200" b="1" u="sng">
              <a:solidFill>
                <a:srgbClr val="0000FF"/>
              </a:solidFill>
            </a:endParaRPr>
          </a:p>
        </p:txBody>
      </p:sp>
      <p:sp>
        <p:nvSpPr>
          <p:cNvPr id="46198" name="Line 118"/>
          <p:cNvSpPr>
            <a:spLocks noChangeShapeType="1"/>
          </p:cNvSpPr>
          <p:nvPr/>
        </p:nvSpPr>
        <p:spPr bwMode="auto">
          <a:xfrm>
            <a:off x="4284663" y="1916113"/>
            <a:ext cx="0" cy="360362"/>
          </a:xfrm>
          <a:prstGeom prst="line">
            <a:avLst/>
          </a:prstGeom>
          <a:noFill/>
          <a:ln w="38100">
            <a:solidFill>
              <a:srgbClr val="9B42B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201" name="Line 121"/>
          <p:cNvSpPr>
            <a:spLocks noChangeShapeType="1"/>
          </p:cNvSpPr>
          <p:nvPr/>
        </p:nvSpPr>
        <p:spPr bwMode="auto">
          <a:xfrm>
            <a:off x="4211638" y="3644900"/>
            <a:ext cx="0" cy="431800"/>
          </a:xfrm>
          <a:prstGeom prst="line">
            <a:avLst/>
          </a:prstGeom>
          <a:noFill/>
          <a:ln w="38100">
            <a:solidFill>
              <a:srgbClr val="9B42B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202" name="Line 122"/>
          <p:cNvSpPr>
            <a:spLocks noChangeShapeType="1"/>
          </p:cNvSpPr>
          <p:nvPr/>
        </p:nvSpPr>
        <p:spPr bwMode="auto">
          <a:xfrm>
            <a:off x="4140200" y="5229225"/>
            <a:ext cx="0" cy="431800"/>
          </a:xfrm>
          <a:prstGeom prst="line">
            <a:avLst/>
          </a:prstGeom>
          <a:noFill/>
          <a:ln w="38100">
            <a:solidFill>
              <a:srgbClr val="9B42BE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3410-05D4-4CD6-9C17-AFD0DE64728F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1116013" y="836613"/>
            <a:ext cx="489585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6000" cap="none" smtClean="0">
                <a:ln>
                  <a:noFill/>
                </a:ln>
                <a:solidFill>
                  <a:srgbClr val="0000FF"/>
                </a:solidFill>
              </a:rPr>
              <a:t>ИММУНИТЕТ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468313" y="2708275"/>
            <a:ext cx="7239000" cy="2611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способность организма защищать себя от болезнетворных м/о и вирусов, а также от инородных тел и веществ, обеспечивая постоянство внутренней среды организма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3409D-DC64-4477-9B7E-282CAE1F3D3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242" name="Text Box 17"/>
          <p:cNvSpPr txBox="1">
            <a:spLocks noChangeArrowheads="1"/>
          </p:cNvSpPr>
          <p:nvPr/>
        </p:nvSpPr>
        <p:spPr bwMode="auto">
          <a:xfrm>
            <a:off x="1241425" y="228600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68313" y="549275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Механизм клеточного иммунитета: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323850" y="1412875"/>
            <a:ext cx="8351838" cy="4321175"/>
            <a:chOff x="571472" y="1571612"/>
            <a:chExt cx="8040921" cy="4399188"/>
          </a:xfrm>
        </p:grpSpPr>
        <p:grpSp>
          <p:nvGrpSpPr>
            <p:cNvPr id="10245" name="Group 2"/>
            <p:cNvGrpSpPr>
              <a:grpSpLocks noChangeAspect="1"/>
            </p:cNvGrpSpPr>
            <p:nvPr/>
          </p:nvGrpSpPr>
          <p:grpSpPr bwMode="auto">
            <a:xfrm>
              <a:off x="571472" y="1571612"/>
              <a:ext cx="8040921" cy="4399188"/>
              <a:chOff x="3977" y="2606"/>
              <a:chExt cx="6590" cy="3376"/>
            </a:xfrm>
          </p:grpSpPr>
          <p:sp>
            <p:nvSpPr>
              <p:cNvPr id="44037" name="Rectangle 5"/>
              <p:cNvSpPr>
                <a:spLocks noChangeArrowheads="1"/>
              </p:cNvSpPr>
              <p:nvPr/>
            </p:nvSpPr>
            <p:spPr bwMode="auto">
              <a:xfrm>
                <a:off x="6054" y="2606"/>
                <a:ext cx="1623" cy="663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 b="1">
                    <a:solidFill>
                      <a:srgbClr val="0000FF"/>
                    </a:solidFill>
                    <a:cs typeface="Arial" charset="0"/>
                  </a:rPr>
                  <a:t>Т-киллеры</a:t>
                </a:r>
              </a:p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 (убийцы)</a:t>
                </a:r>
              </a:p>
            </p:txBody>
          </p:sp>
          <p:sp>
            <p:nvSpPr>
              <p:cNvPr id="44038" name="Rectangle 6"/>
              <p:cNvSpPr>
                <a:spLocks noChangeArrowheads="1"/>
              </p:cNvSpPr>
              <p:nvPr/>
            </p:nvSpPr>
            <p:spPr bwMode="auto">
              <a:xfrm>
                <a:off x="6054" y="3991"/>
                <a:ext cx="1623" cy="663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 b="1">
                    <a:solidFill>
                      <a:srgbClr val="0000FF"/>
                    </a:solidFill>
                    <a:cs typeface="Arial" charset="0"/>
                  </a:rPr>
                  <a:t>Т-супрессоры</a:t>
                </a:r>
              </a:p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(угнетатели)</a:t>
                </a:r>
              </a:p>
            </p:txBody>
          </p:sp>
          <p:sp>
            <p:nvSpPr>
              <p:cNvPr id="44039" name="Rectangle 7"/>
              <p:cNvSpPr>
                <a:spLocks noChangeArrowheads="1"/>
              </p:cNvSpPr>
              <p:nvPr/>
            </p:nvSpPr>
            <p:spPr bwMode="auto">
              <a:xfrm>
                <a:off x="6054" y="5319"/>
                <a:ext cx="1623" cy="663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 b="1">
                    <a:solidFill>
                      <a:srgbClr val="0000FF"/>
                    </a:solidFill>
                    <a:cs typeface="Arial" charset="0"/>
                  </a:rPr>
                  <a:t>Т-хелперы</a:t>
                </a:r>
              </a:p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(помощники)</a:t>
                </a:r>
              </a:p>
            </p:txBody>
          </p:sp>
          <p:sp>
            <p:nvSpPr>
              <p:cNvPr id="44040" name="Rectangle 8"/>
              <p:cNvSpPr>
                <a:spLocks noChangeArrowheads="1"/>
              </p:cNvSpPr>
              <p:nvPr/>
            </p:nvSpPr>
            <p:spPr bwMode="auto">
              <a:xfrm>
                <a:off x="8236" y="2606"/>
                <a:ext cx="2331" cy="663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 b="1">
                    <a:solidFill>
                      <a:srgbClr val="FF0000"/>
                    </a:solidFill>
                    <a:cs typeface="Arial" charset="0"/>
                  </a:rPr>
                  <a:t>Клеточный иммунитет</a:t>
                </a:r>
              </a:p>
            </p:txBody>
          </p:sp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 flipV="1">
                <a:off x="7694" y="2917"/>
                <a:ext cx="541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>
                <a:off x="7694" y="4349"/>
                <a:ext cx="541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>
                <a:off x="7694" y="5664"/>
                <a:ext cx="541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44047" name="Rectangle 15"/>
              <p:cNvSpPr>
                <a:spLocks noChangeArrowheads="1"/>
              </p:cNvSpPr>
              <p:nvPr/>
            </p:nvSpPr>
            <p:spPr bwMode="auto">
              <a:xfrm>
                <a:off x="8236" y="3991"/>
                <a:ext cx="2331" cy="663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Блокируют реакции </a:t>
                </a:r>
              </a:p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В-лимфоцитов</a:t>
                </a:r>
              </a:p>
            </p:txBody>
          </p:sp>
          <p:sp>
            <p:nvSpPr>
              <p:cNvPr id="44048" name="Rectangle 16"/>
              <p:cNvSpPr>
                <a:spLocks noChangeArrowheads="1"/>
              </p:cNvSpPr>
              <p:nvPr/>
            </p:nvSpPr>
            <p:spPr bwMode="auto">
              <a:xfrm>
                <a:off x="8236" y="5319"/>
                <a:ext cx="2331" cy="663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Помогают В-лимфоцитам превратиться в плазматические клетки</a:t>
                </a:r>
              </a:p>
            </p:txBody>
          </p:sp>
          <p:sp>
            <p:nvSpPr>
              <p:cNvPr id="44036" name="Rectangle 4"/>
              <p:cNvSpPr>
                <a:spLocks noChangeArrowheads="1"/>
              </p:cNvSpPr>
              <p:nvPr/>
            </p:nvSpPr>
            <p:spPr bwMode="auto">
              <a:xfrm>
                <a:off x="3977" y="3668"/>
                <a:ext cx="1592" cy="1327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/>
                <a:r>
                  <a:rPr lang="ru-RU" sz="1800" b="1" u="sng">
                    <a:solidFill>
                      <a:srgbClr val="0000FF"/>
                    </a:solidFill>
                    <a:cs typeface="Arial" charset="0"/>
                  </a:rPr>
                  <a:t>Т-лимфоциты</a:t>
                </a:r>
                <a:endParaRPr lang="ru-RU" sz="1800">
                  <a:solidFill>
                    <a:srgbClr val="0000FF"/>
                  </a:solidFill>
                  <a:cs typeface="Arial" charset="0"/>
                </a:endParaRPr>
              </a:p>
              <a:p>
                <a:pPr algn="ctr" eaLnBrk="0" hangingPunct="0"/>
                <a:r>
                  <a:rPr lang="ru-RU" sz="1800">
                    <a:solidFill>
                      <a:srgbClr val="000000"/>
                    </a:solidFill>
                    <a:cs typeface="Arial" charset="0"/>
                  </a:rPr>
                  <a:t>(образуются в костном мозге, созревают в тимусе)</a:t>
                </a:r>
              </a:p>
            </p:txBody>
          </p:sp>
        </p:grpSp>
        <p:cxnSp>
          <p:nvCxnSpPr>
            <p:cNvPr id="20" name="Прямая со стрелкой 19"/>
            <p:cNvCxnSpPr>
              <a:stCxn id="0" idx="3"/>
            </p:cNvCxnSpPr>
            <p:nvPr/>
          </p:nvCxnSpPr>
          <p:spPr bwMode="auto">
            <a:xfrm flipV="1">
              <a:off x="2514071" y="2428177"/>
              <a:ext cx="557866" cy="1391514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0" idx="3"/>
            </p:cNvCxnSpPr>
            <p:nvPr/>
          </p:nvCxnSpPr>
          <p:spPr bwMode="auto">
            <a:xfrm>
              <a:off x="2514071" y="3819691"/>
              <a:ext cx="557866" cy="1252524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0" idx="3"/>
              <a:endCxn id="0" idx="1"/>
            </p:cNvCxnSpPr>
            <p:nvPr/>
          </p:nvCxnSpPr>
          <p:spPr bwMode="auto">
            <a:xfrm flipV="1">
              <a:off x="2514071" y="3808378"/>
              <a:ext cx="591491" cy="0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01213-70C0-4425-A5A9-E512A60DE6A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0" y="765175"/>
            <a:ext cx="8105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</a:rPr>
              <a:t>Механизм гуморального  иммунитета: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250825" y="1844675"/>
            <a:ext cx="8675688" cy="4003675"/>
            <a:chOff x="786194" y="1285605"/>
            <a:chExt cx="7482015" cy="4581323"/>
          </a:xfrm>
        </p:grpSpPr>
        <p:grpSp>
          <p:nvGrpSpPr>
            <p:cNvPr id="11268" name="Group 2"/>
            <p:cNvGrpSpPr>
              <a:grpSpLocks noChangeAspect="1"/>
            </p:cNvGrpSpPr>
            <p:nvPr/>
          </p:nvGrpSpPr>
          <p:grpSpPr bwMode="auto">
            <a:xfrm>
              <a:off x="786194" y="1285605"/>
              <a:ext cx="7482015" cy="4581323"/>
              <a:chOff x="4023" y="1450"/>
              <a:chExt cx="6931" cy="3771"/>
            </a:xfrm>
          </p:grpSpPr>
          <p:sp>
            <p:nvSpPr>
              <p:cNvPr id="45060" name="Rectangle 4"/>
              <p:cNvSpPr>
                <a:spLocks noChangeArrowheads="1"/>
              </p:cNvSpPr>
              <p:nvPr/>
            </p:nvSpPr>
            <p:spPr bwMode="auto">
              <a:xfrm>
                <a:off x="4023" y="2685"/>
                <a:ext cx="2205" cy="1512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2600" b="1" dirty="0">
                    <a:solidFill>
                      <a:srgbClr val="FF0000"/>
                    </a:solidFill>
                  </a:rPr>
                  <a:t>В-лимфоциты</a:t>
                </a:r>
                <a:endParaRPr lang="ru-RU" sz="1200" dirty="0">
                  <a:solidFill>
                    <a:srgbClr val="FF0000"/>
                  </a:solidFill>
                </a:endParaRPr>
              </a:p>
              <a:p>
                <a:pPr algn="ctr" eaLnBrk="0" hangingPunct="0">
                  <a:defRPr/>
                </a:pPr>
                <a:r>
                  <a:rPr lang="ru-RU" sz="1800" dirty="0"/>
                  <a:t>(образуются в костном мозге, созревают в лимфоидной ткани)</a:t>
                </a:r>
                <a:endParaRPr lang="ru-RU" sz="1200" dirty="0"/>
              </a:p>
            </p:txBody>
          </p:sp>
          <p:sp>
            <p:nvSpPr>
              <p:cNvPr id="45062" name="Rectangle 6"/>
              <p:cNvSpPr>
                <a:spLocks noChangeArrowheads="1"/>
              </p:cNvSpPr>
              <p:nvPr/>
            </p:nvSpPr>
            <p:spPr bwMode="auto">
              <a:xfrm>
                <a:off x="6537" y="4332"/>
                <a:ext cx="1968" cy="889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2000" b="1" dirty="0">
                    <a:solidFill>
                      <a:srgbClr val="0000FF"/>
                    </a:solidFill>
                  </a:rPr>
                  <a:t>Клетки </a:t>
                </a:r>
              </a:p>
              <a:p>
                <a:pPr algn="ctr" eaLnBrk="0" hangingPunct="0">
                  <a:defRPr/>
                </a:pPr>
                <a:r>
                  <a:rPr lang="ru-RU" sz="2000" b="1" dirty="0">
                    <a:solidFill>
                      <a:srgbClr val="0000FF"/>
                    </a:solidFill>
                  </a:rPr>
                  <a:t>памяти</a:t>
                </a:r>
                <a:endParaRPr lang="ru-RU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/>
            </p:nvSpPr>
            <p:spPr bwMode="auto">
              <a:xfrm>
                <a:off x="8986" y="1450"/>
                <a:ext cx="1968" cy="889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2000" b="1" dirty="0">
                    <a:solidFill>
                      <a:srgbClr val="FF3300"/>
                    </a:solidFill>
                  </a:rPr>
                  <a:t>Гуморальный иммунитет</a:t>
                </a:r>
              </a:p>
              <a:p>
                <a:pPr algn="ctr" eaLnBrk="0" hangingPunct="0">
                  <a:defRPr/>
                </a:pPr>
                <a:r>
                  <a:rPr lang="ru-RU" sz="2000" b="1" i="1" dirty="0"/>
                  <a:t>(антитела)</a:t>
                </a:r>
                <a:endParaRPr lang="ru-RU" sz="1200" i="1" dirty="0"/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/>
            </p:nvSpPr>
            <p:spPr bwMode="auto">
              <a:xfrm>
                <a:off x="8986" y="4332"/>
                <a:ext cx="1968" cy="889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2000" b="1" dirty="0">
                    <a:solidFill>
                      <a:srgbClr val="FF3300"/>
                    </a:solidFill>
                  </a:rPr>
                  <a:t>Приобретенный   иммунитет</a:t>
                </a:r>
                <a:endParaRPr lang="ru-RU" sz="1200" dirty="0"/>
              </a:p>
            </p:txBody>
          </p:sp>
          <p:sp>
            <p:nvSpPr>
              <p:cNvPr id="45065" name="Line 9"/>
              <p:cNvSpPr>
                <a:spLocks noChangeShapeType="1"/>
              </p:cNvSpPr>
              <p:nvPr/>
            </p:nvSpPr>
            <p:spPr bwMode="auto">
              <a:xfrm flipV="1">
                <a:off x="6273" y="3449"/>
                <a:ext cx="1257" cy="38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ru-RU"/>
              </a:p>
            </p:txBody>
          </p:sp>
          <p:sp>
            <p:nvSpPr>
              <p:cNvPr id="45061" name="Rectangle 5"/>
              <p:cNvSpPr>
                <a:spLocks noChangeArrowheads="1"/>
              </p:cNvSpPr>
              <p:nvPr/>
            </p:nvSpPr>
            <p:spPr bwMode="auto">
              <a:xfrm>
                <a:off x="6537" y="1450"/>
                <a:ext cx="1968" cy="889"/>
              </a:xfrm>
              <a:prstGeom prst="rect">
                <a:avLst/>
              </a:prstGeom>
              <a:ln>
                <a:solidFill>
                  <a:schemeClr val="tx2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2000" b="1" dirty="0">
                    <a:solidFill>
                      <a:srgbClr val="0000FF"/>
                    </a:solidFill>
                  </a:rPr>
                  <a:t>Плазматические клетки</a:t>
                </a:r>
              </a:p>
            </p:txBody>
          </p:sp>
        </p:grpSp>
        <p:sp>
          <p:nvSpPr>
            <p:cNvPr id="11269" name="Text Box 13"/>
            <p:cNvSpPr txBox="1">
              <a:spLocks noChangeArrowheads="1"/>
            </p:cNvSpPr>
            <p:nvPr/>
          </p:nvSpPr>
          <p:spPr bwMode="auto">
            <a:xfrm>
              <a:off x="3142378" y="3427310"/>
              <a:ext cx="1373186" cy="38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воздействие</a:t>
              </a:r>
              <a:endParaRPr lang="en-US" b="1" i="1"/>
            </a:p>
          </p:txBody>
        </p:sp>
        <p:sp>
          <p:nvSpPr>
            <p:cNvPr id="11270" name="Text Box 14"/>
            <p:cNvSpPr txBox="1">
              <a:spLocks noChangeArrowheads="1"/>
            </p:cNvSpPr>
            <p:nvPr/>
          </p:nvSpPr>
          <p:spPr bwMode="auto">
            <a:xfrm>
              <a:off x="3286132" y="3641662"/>
              <a:ext cx="1070619" cy="38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/>
                <a:t>антиге</a:t>
              </a:r>
              <a:r>
                <a:rPr lang="ru-RU" sz="1600" b="1" i="1"/>
                <a:t>н</a:t>
              </a:r>
              <a:r>
                <a:rPr lang="en-US" sz="1600" b="1" i="1"/>
                <a:t>а</a:t>
              </a:r>
              <a:endParaRPr lang="en-US"/>
            </a:p>
          </p:txBody>
        </p:sp>
        <p:cxnSp>
          <p:nvCxnSpPr>
            <p:cNvPr id="19" name="Прямая со стрелкой 18"/>
            <p:cNvCxnSpPr>
              <a:stCxn id="0" idx="0"/>
              <a:endCxn id="0" idx="2"/>
            </p:cNvCxnSpPr>
            <p:nvPr/>
          </p:nvCxnSpPr>
          <p:spPr bwMode="auto">
            <a:xfrm rot="5400000" flipH="1" flipV="1">
              <a:off x="3351387" y="3575806"/>
              <a:ext cx="2421452" cy="2738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0" idx="3"/>
              <a:endCxn id="0" idx="1"/>
            </p:cNvCxnSpPr>
            <p:nvPr/>
          </p:nvCxnSpPr>
          <p:spPr bwMode="auto">
            <a:xfrm>
              <a:off x="5623149" y="5327415"/>
              <a:ext cx="521619" cy="181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0" idx="3"/>
              <a:endCxn id="0" idx="1"/>
            </p:cNvCxnSpPr>
            <p:nvPr/>
          </p:nvCxnSpPr>
          <p:spPr bwMode="auto">
            <a:xfrm>
              <a:off x="5623149" y="1825119"/>
              <a:ext cx="521619" cy="1816"/>
            </a:xfrm>
            <a:prstGeom prst="straightConnector1">
              <a:avLst/>
            </a:prstGeom>
            <a:ln>
              <a:solidFill>
                <a:schemeClr val="tx2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7D7D5-F98A-44A0-B227-C230E6DDC187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7239000" cy="44450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400" u="sng" cap="none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Органы кроветворения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>
            <p:ph type="body" idx="1"/>
          </p:nvPr>
        </p:nvSpPr>
        <p:spPr>
          <a:xfrm>
            <a:off x="468313" y="1341438"/>
            <a:ext cx="7239000" cy="48466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u="sng" smtClean="0">
                <a:solidFill>
                  <a:srgbClr val="8E327C"/>
                </a:solidFill>
              </a:rPr>
              <a:t>Центральные органы иммунной системы:</a:t>
            </a:r>
            <a:endParaRPr lang="ru-RU" sz="2000" b="1" u="sng" smtClean="0">
              <a:solidFill>
                <a:srgbClr val="8E327C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Костный мозг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    </a:t>
            </a:r>
            <a:r>
              <a:rPr lang="ru-RU" sz="2000" smtClean="0"/>
              <a:t>Расположен в трубчатых костях скелета. Вырабатывает лейкоциты, которые поступают в кровеносное русло.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Тимус (вилочковая железа)</a:t>
            </a:r>
            <a:r>
              <a:rPr lang="ru-RU" sz="2000" b="1" smtClean="0"/>
              <a:t>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   </a:t>
            </a:r>
            <a:r>
              <a:rPr lang="ru-RU" sz="2000" smtClean="0"/>
              <a:t>Тимус располагается у основания шеи, за грудиной.  Вырабатывает Т-лимфоциты.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i="1" smtClean="0">
              <a:solidFill>
                <a:srgbClr val="8E327C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u="sng" smtClean="0">
                <a:solidFill>
                  <a:srgbClr val="8E327C"/>
                </a:solidFill>
              </a:rPr>
              <a:t>Периферические органы иммунной системы:</a:t>
            </a:r>
            <a:endParaRPr lang="ru-RU" sz="2000" b="1" u="sng" smtClean="0">
              <a:solidFill>
                <a:srgbClr val="8E327C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Селезёнка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    </a:t>
            </a:r>
            <a:r>
              <a:rPr lang="ru-RU" sz="2000" smtClean="0"/>
              <a:t>Находится в левом подреберье. Содержит большое количество Т-лимфоцитов и В-лимфоцитов, которые обеспечивают иммунологическую «проверку» крови.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0000FF"/>
                </a:solidFill>
              </a:rPr>
              <a:t>Лимфатические узлы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    </a:t>
            </a:r>
            <a:r>
              <a:rPr lang="ru-RU" sz="2000" smtClean="0"/>
              <a:t>Располагаются по ходу лимфатических сосудов. Содержат В-лимфоциты, Т-лимфоциты, макрофаги.</a:t>
            </a:r>
            <a:endParaRPr lang="en-US" sz="200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FE4BB-E673-46DE-BFCE-BA5FF95D452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755650" y="404813"/>
            <a:ext cx="2952750" cy="57467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3400" u="sng" cap="none" smtClean="0">
                <a:ln>
                  <a:noFill/>
                </a:ln>
                <a:solidFill>
                  <a:srgbClr val="0000FF"/>
                </a:solidFill>
              </a:rPr>
              <a:t>Воспаление</a:t>
            </a:r>
          </a:p>
        </p:txBody>
      </p:sp>
      <p:pic>
        <p:nvPicPr>
          <p:cNvPr id="58372" name="Picture 4" descr="сканирование000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lum bright="-18000" contrast="54000"/>
          </a:blip>
          <a:srcRect/>
          <a:stretch>
            <a:fillRect/>
          </a:stretch>
        </p:blipFill>
        <p:spPr>
          <a:xfrm>
            <a:off x="250825" y="2781300"/>
            <a:ext cx="8135938" cy="3671888"/>
          </a:xfrm>
          <a:noFill/>
          <a:ln w="47625" cmpd="dbl">
            <a:solidFill>
              <a:srgbClr val="9B42BE"/>
            </a:solidFill>
          </a:ln>
        </p:spPr>
      </p:pic>
      <p:sp>
        <p:nvSpPr>
          <p:cNvPr id="58375" name="Rectangle 7"/>
          <p:cNvSpPr>
            <a:spLocks/>
          </p:cNvSpPr>
          <p:nvPr/>
        </p:nvSpPr>
        <p:spPr bwMode="auto">
          <a:xfrm>
            <a:off x="611188" y="1125538"/>
            <a:ext cx="7239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r>
              <a:rPr lang="ru-RU" sz="2600" b="1" i="1" u="sng">
                <a:solidFill>
                  <a:srgbClr val="8E327C"/>
                </a:solidFill>
                <a:latin typeface="Trebuchet MS" pitchFamily="34" charset="0"/>
              </a:rPr>
              <a:t>Воспаление</a:t>
            </a:r>
            <a:r>
              <a:rPr lang="ru-RU" sz="2600">
                <a:latin typeface="Trebuchet MS" pitchFamily="34" charset="0"/>
              </a:rPr>
              <a:t>   -  это местная реакция организма на проникновение м\о, вирусов, различных веществ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88CD6-1238-4A5D-A01D-9DC9CB68FEA8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" y="6350"/>
            <a:ext cx="7772400" cy="15525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en-US" smtClean="0">
                <a:solidFill>
                  <a:srgbClr val="0000FF"/>
                </a:solidFill>
              </a:rPr>
              <a:t>Мечников И</a:t>
            </a:r>
            <a:r>
              <a:rPr lang="ru-RU" smtClean="0">
                <a:solidFill>
                  <a:srgbClr val="0000FF"/>
                </a:solidFill>
              </a:rPr>
              <a:t>лья </a:t>
            </a:r>
            <a:r>
              <a:rPr lang="en-US" smtClean="0">
                <a:solidFill>
                  <a:srgbClr val="0000FF"/>
                </a:solidFill>
              </a:rPr>
              <a:t>И</a:t>
            </a:r>
            <a:r>
              <a:rPr lang="ru-RU" smtClean="0">
                <a:solidFill>
                  <a:srgbClr val="0000FF"/>
                </a:solidFill>
              </a:rPr>
              <a:t>льич</a:t>
            </a: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en-US" sz="3600" smtClean="0"/>
              <a:t>(1845-1916)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349500"/>
            <a:ext cx="3571875" cy="3286125"/>
          </a:xfrm>
        </p:spPr>
        <p:txBody>
          <a:bodyPr>
            <a:normAutofit/>
          </a:bodyPr>
          <a:lstStyle/>
          <a:p>
            <a:pPr marL="341313"/>
            <a:r>
              <a:rPr lang="ru-RU" sz="2200" smtClean="0">
                <a:latin typeface="Arial" charset="0"/>
              </a:rPr>
              <a:t>р</a:t>
            </a:r>
            <a:r>
              <a:rPr lang="en-US" sz="2200" smtClean="0">
                <a:latin typeface="Arial" charset="0"/>
              </a:rPr>
              <a:t>усский биолог</a:t>
            </a:r>
            <a:r>
              <a:rPr lang="ru-RU" sz="2200" smtClean="0">
                <a:latin typeface="Arial" charset="0"/>
              </a:rPr>
              <a:t>,</a:t>
            </a:r>
          </a:p>
          <a:p>
            <a:pPr marL="341313"/>
            <a:r>
              <a:rPr lang="en-US" sz="2200" smtClean="0">
                <a:latin typeface="Arial" charset="0"/>
              </a:rPr>
              <a:t> основоположник иммунологии, </a:t>
            </a:r>
            <a:endParaRPr lang="ru-RU" sz="2200" smtClean="0">
              <a:latin typeface="Arial" charset="0"/>
            </a:endParaRPr>
          </a:p>
          <a:p>
            <a:pPr marL="341313"/>
            <a:r>
              <a:rPr lang="en-US" sz="2200" smtClean="0">
                <a:latin typeface="Arial" charset="0"/>
              </a:rPr>
              <a:t>создатель учения о воспалительных процессах в организме и фагоцитозе</a:t>
            </a:r>
            <a:r>
              <a:rPr lang="ru-RU" sz="2200" smtClean="0">
                <a:latin typeface="Arial" charset="0"/>
              </a:rPr>
              <a:t> (1908 г. – Нобелевская премия)</a:t>
            </a:r>
            <a:endParaRPr lang="en-US" sz="2200" smtClean="0">
              <a:latin typeface="Arial" charset="0"/>
            </a:endParaRPr>
          </a:p>
        </p:txBody>
      </p:sp>
      <p:pic>
        <p:nvPicPr>
          <p:cNvPr id="47110" name="Picture 6" descr="F:\00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 l="4388" t="5441" r="31403" b="6035"/>
          <a:stretch>
            <a:fillRect/>
          </a:stretch>
        </p:blipFill>
        <p:spPr>
          <a:xfrm>
            <a:off x="4071934" y="2143116"/>
            <a:ext cx="4336412" cy="41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90000"/>
                <a:lumOff val="1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3DCB-37D9-4950-B4C4-45FBF92A80D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7239000" cy="627063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u="sng" cap="none" smtClean="0">
                <a:ln>
                  <a:noFill/>
                </a:ln>
                <a:solidFill>
                  <a:srgbClr val="8E327C"/>
                </a:solidFill>
              </a:rPr>
              <a:t>Инфекционные заболевания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341438"/>
            <a:ext cx="7920038" cy="5516562"/>
          </a:xfrm>
        </p:spPr>
        <p:txBody>
          <a:bodyPr/>
          <a:lstStyle/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00FF"/>
                </a:solidFill>
              </a:rPr>
              <a:t>Используя текст §18,  выполните следующие задания:                               </a:t>
            </a:r>
            <a:r>
              <a:rPr lang="ru-RU" sz="2000" b="1" i="1" smtClean="0">
                <a:solidFill>
                  <a:srgbClr val="0000FF"/>
                </a:solidFill>
              </a:rPr>
              <a:t>стр.91-92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endParaRPr lang="ru-RU" sz="600" i="1" u="sng" smtClean="0"/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 u="sng" smtClean="0">
                <a:solidFill>
                  <a:srgbClr val="8E327C"/>
                </a:solidFill>
              </a:rPr>
              <a:t>Базовый уровень:</a:t>
            </a:r>
            <a:endParaRPr lang="ru-RU" sz="1600" b="1" u="sng" smtClean="0">
              <a:solidFill>
                <a:srgbClr val="8E327C"/>
              </a:solidFill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Какие заболевания называют инфекционными?</a:t>
            </a: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Укажите отличительные особенности инфекционных заболеваний</a:t>
            </a: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Перечислите известные вам инфекционные заболевания.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endParaRPr lang="ru-RU" sz="1600" b="1" i="1" u="sng" smtClean="0"/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i="1" u="sng" smtClean="0">
                <a:solidFill>
                  <a:srgbClr val="8E327C"/>
                </a:solidFill>
              </a:rPr>
              <a:t>Повышенный уровень:</a:t>
            </a:r>
            <a:endParaRPr lang="ru-RU" sz="1600" b="1" u="sng" smtClean="0">
              <a:solidFill>
                <a:srgbClr val="8E327C"/>
              </a:solidFill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Что такое «ворота инфекции»?</a:t>
            </a: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Перечислите основные стадии развития инфекционного заболевания.</a:t>
            </a: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В каком случае, при проникновении в организм инфекции, болезнь не развивается?</a:t>
            </a:r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endParaRPr lang="ru-RU" sz="1600" b="1" smtClean="0"/>
          </a:p>
          <a:p>
            <a:pPr marL="323850" indent="-323850">
              <a:lnSpc>
                <a:spcPct val="80000"/>
              </a:lnSpc>
              <a:buFont typeface="Wingdings 2" pitchFamily="18" charset="2"/>
              <a:buNone/>
            </a:pPr>
            <a:r>
              <a:rPr lang="ru-RU" sz="1600" i="1" smtClean="0"/>
              <a:t> </a:t>
            </a:r>
            <a:r>
              <a:rPr lang="ru-RU" sz="1600" b="1" i="1" smtClean="0">
                <a:solidFill>
                  <a:srgbClr val="8E327C"/>
                </a:solidFill>
              </a:rPr>
              <a:t>Высокий  уровень:</a:t>
            </a:r>
            <a:endParaRPr lang="ru-RU" sz="1600" b="1" smtClean="0">
              <a:solidFill>
                <a:srgbClr val="8E327C"/>
              </a:solidFill>
            </a:endParaRP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Почему опасны бацилло- и вирусоносители?</a:t>
            </a: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Каков механизм формирования подобного носительства?</a:t>
            </a:r>
          </a:p>
          <a:p>
            <a:pPr marL="323850" indent="-323850">
              <a:lnSpc>
                <a:spcPct val="80000"/>
              </a:lnSpc>
            </a:pPr>
            <a:r>
              <a:rPr lang="ru-RU" sz="1600" b="1" smtClean="0"/>
              <a:t>В чём заключается различие между больным СПИДом и ВИЧ-носителем?</a:t>
            </a:r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зящная">
  <a:themeElements>
    <a:clrScheme name="1_Изящная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FFFFFF"/>
      </a:accent3>
      <a:accent4>
        <a:srgbClr val="000000"/>
      </a:accent4>
      <a:accent5>
        <a:srgbClr val="D8AFB9"/>
      </a:accent5>
      <a:accent6>
        <a:srgbClr val="9B5CA9"/>
      </a:accent6>
      <a:hlink>
        <a:srgbClr val="FFDE66"/>
      </a:hlink>
      <a:folHlink>
        <a:srgbClr val="D490C5"/>
      </a:folHlink>
    </a:clrScheme>
    <a:fontScheme name="1_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Изящная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1778</TotalTime>
  <Words>593</Words>
  <Application>Microsoft Office PowerPoint</Application>
  <PresentationFormat>Экран (4:3)</PresentationFormat>
  <Paragraphs>116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Trebuchet MS</vt:lpstr>
      <vt:lpstr>Wingdings 2</vt:lpstr>
      <vt:lpstr>Wingdings</vt:lpstr>
      <vt:lpstr>Изящная</vt:lpstr>
      <vt:lpstr>1_Изящная</vt:lpstr>
      <vt:lpstr>   Борьба организма  с инфекцией. Иммунитет</vt:lpstr>
      <vt:lpstr>Слайд 2</vt:lpstr>
      <vt:lpstr>ИММУНИТЕТ</vt:lpstr>
      <vt:lpstr>Слайд 4</vt:lpstr>
      <vt:lpstr>Слайд 5</vt:lpstr>
      <vt:lpstr>Органы кроветворения</vt:lpstr>
      <vt:lpstr>Воспаление</vt:lpstr>
      <vt:lpstr>        Мечников Илья Ильич  (1845-1916)</vt:lpstr>
      <vt:lpstr>Инфекционные заболевания</vt:lpstr>
      <vt:lpstr>Грипп</vt:lpstr>
      <vt:lpstr>Слайд 11</vt:lpstr>
      <vt:lpstr>Меры профилактики инфекционных заболеваний</vt:lpstr>
      <vt:lpstr>Слайд 13</vt:lpstr>
      <vt:lpstr>Домашнее задание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</dc:title>
  <dc:creator>Ус Г.Д.</dc:creator>
  <cp:lastModifiedBy>re</cp:lastModifiedBy>
  <cp:revision>135</cp:revision>
  <dcterms:created xsi:type="dcterms:W3CDTF">2004-12-12T13:14:12Z</dcterms:created>
  <dcterms:modified xsi:type="dcterms:W3CDTF">2014-05-10T11:57:40Z</dcterms:modified>
</cp:coreProperties>
</file>