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60093"/>
    <a:srgbClr val="FF3300"/>
    <a:srgbClr val="FFFF00"/>
    <a:srgbClr val="CC0066"/>
    <a:srgbClr val="008000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74B918B-1E13-491F-825A-93668974BC3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8DEF-EA59-467B-B419-FC5511A3032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28A8E-AA82-46A2-9561-8B79A845C42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C20F8-EE56-4D20-A58A-939D7C864EB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7540FA-3A44-4AF9-B4F0-C1787CF15CB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90D49E-02E6-4B67-AA43-450874E9D69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DAFEA2-6732-4B43-B4AE-5BB5809E8EB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571026-1410-4753-8899-B8C57674D68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B0B3C-F8CD-45AD-A69D-9CE990D5DC6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E0A9A3-BE53-4355-97A0-06472586CD7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1EDABFB-8EF6-4F2F-87C4-CF1F7DA8CEE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0AD5CF8-1596-4806-95A6-301F2494536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66" r:id="rId2"/>
    <p:sldLayoutId id="2147483871" r:id="rId3"/>
    <p:sldLayoutId id="2147483872" r:id="rId4"/>
    <p:sldLayoutId id="2147483873" r:id="rId5"/>
    <p:sldLayoutId id="2147483874" r:id="rId6"/>
    <p:sldLayoutId id="2147483867" r:id="rId7"/>
    <p:sldLayoutId id="2147483875" r:id="rId8"/>
    <p:sldLayoutId id="2147483876" r:id="rId9"/>
    <p:sldLayoutId id="2147483868" r:id="rId10"/>
    <p:sldLayoutId id="21474838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620713"/>
            <a:ext cx="8640763" cy="403242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i="1" dirty="0" smtClean="0">
                <a:effectLst/>
              </a:rPr>
              <a:t>Обобщающее повторение  темы </a:t>
            </a:r>
            <a:r>
              <a:rPr lang="ru-RU" altLang="ru-RU" sz="6000" dirty="0" smtClean="0"/>
              <a:t/>
            </a:r>
            <a:br>
              <a:rPr lang="ru-RU" altLang="ru-RU" sz="6000" dirty="0" smtClean="0"/>
            </a:br>
            <a:r>
              <a:rPr lang="ru-RU" altLang="ru-RU" sz="6000" dirty="0" smtClean="0"/>
              <a:t> </a:t>
            </a:r>
            <a:r>
              <a:rPr lang="ru-RU" altLang="ru-RU" sz="6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«Законы сохранения  </a:t>
            </a:r>
            <a:br>
              <a:rPr lang="ru-RU" altLang="ru-RU" sz="6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6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 механике».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Итоги 5, 6 глав учебника Г.Я. Мякишева «Физика 10».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Задание на дом: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1763713" y="692150"/>
            <a:ext cx="63373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Импульс  тела</a:t>
            </a:r>
          </a:p>
        </p:txBody>
      </p:sp>
      <p:sp>
        <p:nvSpPr>
          <p:cNvPr id="10243" name="Line 6"/>
          <p:cNvSpPr>
            <a:spLocks noChangeShapeType="1"/>
          </p:cNvSpPr>
          <p:nvPr/>
        </p:nvSpPr>
        <p:spPr bwMode="auto">
          <a:xfrm flipH="1">
            <a:off x="1403350" y="1628775"/>
            <a:ext cx="1081088" cy="7921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>
            <a:off x="4140200" y="1628775"/>
            <a:ext cx="0" cy="7937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5" name="Line 9"/>
          <p:cNvSpPr>
            <a:spLocks noChangeShapeType="1"/>
          </p:cNvSpPr>
          <p:nvPr/>
        </p:nvSpPr>
        <p:spPr bwMode="auto">
          <a:xfrm>
            <a:off x="7164388" y="1628775"/>
            <a:ext cx="792162" cy="7937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611188" y="2420938"/>
            <a:ext cx="2089150" cy="10795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>
                <a:solidFill>
                  <a:srgbClr val="000000"/>
                </a:solidFill>
              </a:rPr>
              <a:t>Модуль</a:t>
            </a:r>
          </a:p>
          <a:p>
            <a:pPr algn="ctr"/>
            <a:endParaRPr lang="ru-RU" altLang="ru-RU" sz="2400">
              <a:solidFill>
                <a:srgbClr val="000000"/>
              </a:solidFill>
            </a:endParaRPr>
          </a:p>
          <a:p>
            <a:pPr algn="ctr"/>
            <a:endParaRPr lang="ru-RU" altLang="ru-RU" sz="2400">
              <a:solidFill>
                <a:schemeClr val="bg1"/>
              </a:solidFill>
            </a:endParaRP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611188" y="2708275"/>
            <a:ext cx="2087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0248" name="Rectangle 13"/>
          <p:cNvSpPr>
            <a:spLocks noChangeArrowheads="1"/>
          </p:cNvSpPr>
          <p:nvPr/>
        </p:nvSpPr>
        <p:spPr bwMode="auto">
          <a:xfrm>
            <a:off x="3059113" y="2420938"/>
            <a:ext cx="2592387" cy="10795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>
                <a:solidFill>
                  <a:srgbClr val="000000"/>
                </a:solidFill>
              </a:rPr>
              <a:t>Направление</a:t>
            </a:r>
          </a:p>
          <a:p>
            <a:pPr algn="ctr"/>
            <a:endParaRPr lang="ru-RU" altLang="ru-RU" sz="2400">
              <a:solidFill>
                <a:srgbClr val="000000"/>
              </a:solidFill>
            </a:endParaRPr>
          </a:p>
          <a:p>
            <a:pPr algn="ctr"/>
            <a:endParaRPr lang="ru-RU" altLang="ru-RU" sz="2400">
              <a:solidFill>
                <a:srgbClr val="000000"/>
              </a:solidFill>
            </a:endParaRPr>
          </a:p>
        </p:txBody>
      </p:sp>
      <p:sp>
        <p:nvSpPr>
          <p:cNvPr id="10249" name="Rectangle 15"/>
          <p:cNvSpPr>
            <a:spLocks noChangeArrowheads="1"/>
          </p:cNvSpPr>
          <p:nvPr/>
        </p:nvSpPr>
        <p:spPr bwMode="auto">
          <a:xfrm>
            <a:off x="6011863" y="2420938"/>
            <a:ext cx="2952750" cy="10795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Единица  измерения</a:t>
            </a: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 sz="2400">
              <a:solidFill>
                <a:schemeClr val="bg1"/>
              </a:solidFill>
            </a:endParaRPr>
          </a:p>
        </p:txBody>
      </p:sp>
      <p:sp>
        <p:nvSpPr>
          <p:cNvPr id="10250" name="Rectangle 17"/>
          <p:cNvSpPr>
            <a:spLocks noChangeArrowheads="1"/>
          </p:cNvSpPr>
          <p:nvPr/>
        </p:nvSpPr>
        <p:spPr bwMode="auto">
          <a:xfrm>
            <a:off x="611188" y="4076700"/>
            <a:ext cx="8355012" cy="14398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Закон  сохранения  импульса</a:t>
            </a:r>
          </a:p>
          <a:p>
            <a:pPr algn="ctr"/>
            <a:endParaRPr lang="ru-RU" altLang="ru-RU" sz="2400" b="1">
              <a:solidFill>
                <a:srgbClr val="000000"/>
              </a:solidFill>
            </a:endParaRPr>
          </a:p>
          <a:p>
            <a:pPr algn="ctr"/>
            <a:endParaRPr lang="ru-RU" altLang="ru-RU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763713" y="692150"/>
            <a:ext cx="63373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Импульс  тела</a:t>
            </a:r>
          </a:p>
        </p:txBody>
      </p:sp>
      <p:sp>
        <p:nvSpPr>
          <p:cNvPr id="11267" name="Line 5"/>
          <p:cNvSpPr>
            <a:spLocks noChangeShapeType="1"/>
          </p:cNvSpPr>
          <p:nvPr/>
        </p:nvSpPr>
        <p:spPr bwMode="auto">
          <a:xfrm flipH="1">
            <a:off x="1476375" y="1628775"/>
            <a:ext cx="1008063" cy="7921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4140200" y="1628775"/>
            <a:ext cx="0" cy="7937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auto">
          <a:xfrm>
            <a:off x="7164388" y="1628775"/>
            <a:ext cx="792162" cy="7937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611188" y="2422525"/>
            <a:ext cx="2089150" cy="107791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>
                <a:solidFill>
                  <a:srgbClr val="000000"/>
                </a:solidFill>
              </a:rPr>
              <a:t>Модуль</a:t>
            </a:r>
            <a:endParaRPr lang="en-US" altLang="ru-RU" sz="2400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p=mv</a:t>
            </a:r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611188" y="2708275"/>
            <a:ext cx="2087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916238" y="2420938"/>
            <a:ext cx="2592387" cy="10795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>
                <a:solidFill>
                  <a:srgbClr val="000000"/>
                </a:solidFill>
              </a:rPr>
              <a:t>Направление</a:t>
            </a:r>
            <a:endParaRPr lang="en-US" altLang="ru-RU" sz="2400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p      v</a:t>
            </a:r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1273" name="Rectangle 11"/>
          <p:cNvSpPr>
            <a:spLocks noChangeArrowheads="1"/>
          </p:cNvSpPr>
          <p:nvPr/>
        </p:nvSpPr>
        <p:spPr bwMode="auto">
          <a:xfrm>
            <a:off x="6011863" y="2420938"/>
            <a:ext cx="295275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Единица  измерения</a:t>
            </a:r>
          </a:p>
          <a:p>
            <a:pPr algn="ctr"/>
            <a:r>
              <a:rPr lang="ru-RU" altLang="ru-RU" sz="2400">
                <a:solidFill>
                  <a:schemeClr val="bg1"/>
                </a:solidFill>
              </a:rPr>
              <a:t>кг</a:t>
            </a:r>
            <a:r>
              <a:rPr lang="ru-RU" altLang="ru-RU" sz="2400">
                <a:solidFill>
                  <a:schemeClr val="bg1"/>
                </a:solidFill>
                <a:cs typeface="Tahoma" pitchFamily="34" charset="0"/>
              </a:rPr>
              <a:t>•м/с</a:t>
            </a:r>
          </a:p>
        </p:txBody>
      </p:sp>
      <p:sp>
        <p:nvSpPr>
          <p:cNvPr id="11274" name="Rectangle 12"/>
          <p:cNvSpPr>
            <a:spLocks noChangeArrowheads="1"/>
          </p:cNvSpPr>
          <p:nvPr/>
        </p:nvSpPr>
        <p:spPr bwMode="auto">
          <a:xfrm>
            <a:off x="611188" y="4076700"/>
            <a:ext cx="8355012" cy="14398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Закон  сохранения  импульса</a:t>
            </a:r>
          </a:p>
          <a:p>
            <a:pPr algn="ctr"/>
            <a:endParaRPr lang="en-US" altLang="ru-RU" sz="24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m</a:t>
            </a:r>
            <a:r>
              <a:rPr lang="en-US" altLang="ru-RU" sz="2400" b="1" baseline="-25000">
                <a:solidFill>
                  <a:schemeClr val="bg1"/>
                </a:solidFill>
              </a:rPr>
              <a:t>1</a:t>
            </a:r>
            <a:r>
              <a:rPr lang="en-US" altLang="ru-RU" sz="2400" b="1">
                <a:solidFill>
                  <a:schemeClr val="bg1"/>
                </a:solidFill>
              </a:rPr>
              <a:t>v</a:t>
            </a:r>
            <a:r>
              <a:rPr lang="en-US" altLang="ru-RU" sz="2400" b="1" baseline="-25000">
                <a:solidFill>
                  <a:schemeClr val="bg1"/>
                </a:solidFill>
              </a:rPr>
              <a:t>1</a:t>
            </a:r>
            <a:r>
              <a:rPr lang="en-US" altLang="ru-RU" sz="2400" b="1">
                <a:solidFill>
                  <a:schemeClr val="bg1"/>
                </a:solidFill>
              </a:rPr>
              <a:t>+m</a:t>
            </a:r>
            <a:r>
              <a:rPr lang="en-US" altLang="ru-RU" sz="2400" b="1" baseline="-25000">
                <a:solidFill>
                  <a:schemeClr val="bg1"/>
                </a:solidFill>
              </a:rPr>
              <a:t>2</a:t>
            </a:r>
            <a:r>
              <a:rPr lang="en-US" altLang="ru-RU" sz="2400" b="1">
                <a:solidFill>
                  <a:schemeClr val="bg1"/>
                </a:solidFill>
              </a:rPr>
              <a:t>v</a:t>
            </a:r>
            <a:r>
              <a:rPr lang="en-US" altLang="ru-RU" sz="2400" b="1" baseline="-25000">
                <a:solidFill>
                  <a:schemeClr val="bg1"/>
                </a:solidFill>
              </a:rPr>
              <a:t>2</a:t>
            </a:r>
            <a:r>
              <a:rPr lang="en-US" altLang="ru-RU" sz="2400" b="1">
                <a:solidFill>
                  <a:schemeClr val="bg1"/>
                </a:solidFill>
              </a:rPr>
              <a:t>=m</a:t>
            </a:r>
            <a:r>
              <a:rPr lang="en-US" altLang="ru-RU" sz="2400" b="1" baseline="-25000">
                <a:solidFill>
                  <a:schemeClr val="bg1"/>
                </a:solidFill>
              </a:rPr>
              <a:t>1</a:t>
            </a:r>
            <a:r>
              <a:rPr lang="en-US" altLang="ru-RU" sz="2400" b="1">
                <a:solidFill>
                  <a:schemeClr val="bg1"/>
                </a:solidFill>
              </a:rPr>
              <a:t>v</a:t>
            </a:r>
            <a:r>
              <a:rPr lang="en-US" altLang="ru-RU" sz="2400" b="1" baseline="-25000">
                <a:solidFill>
                  <a:schemeClr val="bg1"/>
                </a:solidFill>
              </a:rPr>
              <a:t>1</a:t>
            </a:r>
            <a:r>
              <a:rPr lang="en-US" altLang="ru-RU" sz="2400" b="1">
                <a:solidFill>
                  <a:schemeClr val="bg1"/>
                </a:solidFill>
              </a:rPr>
              <a:t>`+m</a:t>
            </a:r>
            <a:r>
              <a:rPr lang="en-US" altLang="ru-RU" sz="2400" b="1" baseline="-25000">
                <a:solidFill>
                  <a:schemeClr val="bg1"/>
                </a:solidFill>
              </a:rPr>
              <a:t>2</a:t>
            </a:r>
            <a:r>
              <a:rPr lang="en-US" altLang="ru-RU" sz="2400" b="1">
                <a:solidFill>
                  <a:schemeClr val="bg1"/>
                </a:solidFill>
              </a:rPr>
              <a:t>v</a:t>
            </a:r>
            <a:r>
              <a:rPr lang="en-US" altLang="ru-RU" sz="2400" b="1" baseline="-25000">
                <a:solidFill>
                  <a:schemeClr val="bg1"/>
                </a:solidFill>
              </a:rPr>
              <a:t>2</a:t>
            </a:r>
            <a:r>
              <a:rPr lang="en-US" altLang="ru-RU" sz="2400" b="1">
                <a:solidFill>
                  <a:schemeClr val="bg1"/>
                </a:solidFill>
              </a:rPr>
              <a:t>`</a:t>
            </a:r>
            <a:endParaRPr lang="ru-RU" altLang="ru-RU" sz="2400" b="1">
              <a:solidFill>
                <a:schemeClr val="bg1"/>
              </a:solidFill>
            </a:endParaRPr>
          </a:p>
          <a:p>
            <a:pPr algn="ctr"/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1275" name="Line 13"/>
          <p:cNvSpPr>
            <a:spLocks noChangeShapeType="1"/>
          </p:cNvSpPr>
          <p:nvPr/>
        </p:nvSpPr>
        <p:spPr bwMode="auto">
          <a:xfrm>
            <a:off x="3708400" y="2997200"/>
            <a:ext cx="28733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>
            <a:off x="4356100" y="2997200"/>
            <a:ext cx="3587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7" name="Line 15"/>
          <p:cNvSpPr>
            <a:spLocks noChangeShapeType="1"/>
          </p:cNvSpPr>
          <p:nvPr/>
        </p:nvSpPr>
        <p:spPr bwMode="auto">
          <a:xfrm flipV="1">
            <a:off x="4067175" y="3068638"/>
            <a:ext cx="0" cy="2889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 flipV="1">
            <a:off x="4211638" y="3068638"/>
            <a:ext cx="0" cy="2873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9" name="Line 17"/>
          <p:cNvSpPr>
            <a:spLocks noChangeShapeType="1"/>
          </p:cNvSpPr>
          <p:nvPr/>
        </p:nvSpPr>
        <p:spPr bwMode="auto">
          <a:xfrm>
            <a:off x="3132138" y="4797425"/>
            <a:ext cx="2889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>
            <a:off x="4067175" y="4810125"/>
            <a:ext cx="2889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1" name="Line 19"/>
          <p:cNvSpPr>
            <a:spLocks noChangeShapeType="1"/>
          </p:cNvSpPr>
          <p:nvPr/>
        </p:nvSpPr>
        <p:spPr bwMode="auto">
          <a:xfrm>
            <a:off x="5003800" y="4797425"/>
            <a:ext cx="36036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2" name="Line 20"/>
          <p:cNvSpPr>
            <a:spLocks noChangeShapeType="1"/>
          </p:cNvSpPr>
          <p:nvPr/>
        </p:nvSpPr>
        <p:spPr bwMode="auto">
          <a:xfrm>
            <a:off x="6156325" y="4797425"/>
            <a:ext cx="36036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539750" y="188913"/>
            <a:ext cx="8135938" cy="9366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Механическая  работа</a:t>
            </a:r>
          </a:p>
        </p:txBody>
      </p:sp>
      <p:sp>
        <p:nvSpPr>
          <p:cNvPr id="12291" name="Line 7"/>
          <p:cNvSpPr>
            <a:spLocks noChangeShapeType="1"/>
          </p:cNvSpPr>
          <p:nvPr/>
        </p:nvSpPr>
        <p:spPr bwMode="auto">
          <a:xfrm flipH="1">
            <a:off x="1136650" y="1125538"/>
            <a:ext cx="287338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2" name="Rectangle 8"/>
          <p:cNvSpPr>
            <a:spLocks noChangeArrowheads="1"/>
          </p:cNvSpPr>
          <p:nvPr/>
        </p:nvSpPr>
        <p:spPr bwMode="auto">
          <a:xfrm>
            <a:off x="179388" y="1628775"/>
            <a:ext cx="1944687" cy="1152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Условия 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 совершения</a:t>
            </a:r>
          </a:p>
          <a:p>
            <a:pPr algn="ctr"/>
            <a:endParaRPr lang="ru-RU" altLang="ru-RU" sz="2000" b="1"/>
          </a:p>
          <a:p>
            <a:pPr algn="ctr"/>
            <a:endParaRPr lang="ru-RU" altLang="ru-RU"/>
          </a:p>
        </p:txBody>
      </p:sp>
      <p:sp>
        <p:nvSpPr>
          <p:cNvPr id="12293" name="Line 10"/>
          <p:cNvSpPr>
            <a:spLocks noChangeShapeType="1"/>
          </p:cNvSpPr>
          <p:nvPr/>
        </p:nvSpPr>
        <p:spPr bwMode="auto">
          <a:xfrm>
            <a:off x="3346450" y="1125538"/>
            <a:ext cx="0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4" name="Rectangle 11"/>
          <p:cNvSpPr>
            <a:spLocks noChangeArrowheads="1"/>
          </p:cNvSpPr>
          <p:nvPr/>
        </p:nvSpPr>
        <p:spPr bwMode="auto">
          <a:xfrm>
            <a:off x="2338388" y="1628775"/>
            <a:ext cx="20161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Формула</a:t>
            </a: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 sz="2000">
              <a:solidFill>
                <a:srgbClr val="000000"/>
              </a:solidFill>
            </a:endParaRPr>
          </a:p>
        </p:txBody>
      </p:sp>
      <p:sp>
        <p:nvSpPr>
          <p:cNvPr id="12295" name="Line 13"/>
          <p:cNvSpPr>
            <a:spLocks noChangeShapeType="1"/>
          </p:cNvSpPr>
          <p:nvPr/>
        </p:nvSpPr>
        <p:spPr bwMode="auto">
          <a:xfrm>
            <a:off x="5638800" y="1125538"/>
            <a:ext cx="0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6" name="Rectangle 14"/>
          <p:cNvSpPr>
            <a:spLocks noChangeArrowheads="1"/>
          </p:cNvSpPr>
          <p:nvPr/>
        </p:nvSpPr>
        <p:spPr bwMode="auto">
          <a:xfrm>
            <a:off x="4787900" y="1628775"/>
            <a:ext cx="1655763" cy="1152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Единица  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измерения</a:t>
            </a:r>
            <a:endParaRPr lang="en-US" altLang="ru-RU" sz="2000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</p:txBody>
      </p:sp>
      <p:sp>
        <p:nvSpPr>
          <p:cNvPr id="12297" name="Line 16"/>
          <p:cNvSpPr>
            <a:spLocks noChangeShapeType="1"/>
          </p:cNvSpPr>
          <p:nvPr/>
        </p:nvSpPr>
        <p:spPr bwMode="auto">
          <a:xfrm>
            <a:off x="7812088" y="1125538"/>
            <a:ext cx="504825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8" name="Rectangle 17"/>
          <p:cNvSpPr>
            <a:spLocks noChangeArrowheads="1"/>
          </p:cNvSpPr>
          <p:nvPr/>
        </p:nvSpPr>
        <p:spPr bwMode="auto">
          <a:xfrm>
            <a:off x="6877050" y="1628775"/>
            <a:ext cx="2266950" cy="31686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Графическая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интерпретация</a:t>
            </a:r>
            <a:endParaRPr lang="en-US" altLang="ru-RU" sz="2000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</p:txBody>
      </p:sp>
      <p:sp>
        <p:nvSpPr>
          <p:cNvPr id="12299" name="Text Box 18"/>
          <p:cNvSpPr txBox="1">
            <a:spLocks noChangeArrowheads="1"/>
          </p:cNvSpPr>
          <p:nvPr/>
        </p:nvSpPr>
        <p:spPr bwMode="auto">
          <a:xfrm>
            <a:off x="7107238" y="21224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2300" name="Rectangle 20"/>
          <p:cNvSpPr>
            <a:spLocks noChangeArrowheads="1"/>
          </p:cNvSpPr>
          <p:nvPr/>
        </p:nvSpPr>
        <p:spPr bwMode="auto">
          <a:xfrm>
            <a:off x="0" y="3357563"/>
            <a:ext cx="1547813" cy="14398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Мощность</a:t>
            </a:r>
          </a:p>
        </p:txBody>
      </p:sp>
      <p:sp>
        <p:nvSpPr>
          <p:cNvPr id="12301" name="Rectangle 23"/>
          <p:cNvSpPr>
            <a:spLocks noChangeArrowheads="1"/>
          </p:cNvSpPr>
          <p:nvPr/>
        </p:nvSpPr>
        <p:spPr bwMode="auto">
          <a:xfrm>
            <a:off x="1619250" y="3357563"/>
            <a:ext cx="2520950" cy="14398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Теорема о кинети-</a:t>
            </a:r>
          </a:p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ческой энергии</a:t>
            </a:r>
          </a:p>
          <a:p>
            <a:pPr algn="ctr"/>
            <a:endParaRPr lang="ru-RU" altLang="ru-RU" b="1">
              <a:solidFill>
                <a:srgbClr val="000000"/>
              </a:solidFill>
            </a:endParaRPr>
          </a:p>
          <a:p>
            <a:pPr algn="ctr"/>
            <a:endParaRPr lang="ru-RU" altLang="ru-RU" b="1"/>
          </a:p>
          <a:p>
            <a:pPr algn="ctr"/>
            <a:endParaRPr lang="ru-RU" altLang="ru-RU" b="1"/>
          </a:p>
        </p:txBody>
      </p:sp>
      <p:sp>
        <p:nvSpPr>
          <p:cNvPr id="12302" name="Rectangle 25"/>
          <p:cNvSpPr>
            <a:spLocks noChangeArrowheads="1"/>
          </p:cNvSpPr>
          <p:nvPr/>
        </p:nvSpPr>
        <p:spPr bwMode="auto">
          <a:xfrm>
            <a:off x="4211638" y="3357563"/>
            <a:ext cx="2592387" cy="14398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Теорема о потен-</a:t>
            </a:r>
          </a:p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циальной  энергии</a:t>
            </a: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2303" name="Line 27"/>
          <p:cNvSpPr>
            <a:spLocks noChangeShapeType="1"/>
          </p:cNvSpPr>
          <p:nvPr/>
        </p:nvSpPr>
        <p:spPr bwMode="auto">
          <a:xfrm>
            <a:off x="250825" y="4797425"/>
            <a:ext cx="0" cy="5762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4" name="Rectangle 28"/>
          <p:cNvSpPr>
            <a:spLocks noChangeArrowheads="1"/>
          </p:cNvSpPr>
          <p:nvPr/>
        </p:nvSpPr>
        <p:spPr bwMode="auto">
          <a:xfrm>
            <a:off x="0" y="5373688"/>
            <a:ext cx="147637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Формула</a:t>
            </a:r>
          </a:p>
          <a:p>
            <a:pPr algn="ctr"/>
            <a:endParaRPr lang="ru-RU" altLang="ru-RU" sz="2000" b="1"/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</p:txBody>
      </p:sp>
      <p:sp>
        <p:nvSpPr>
          <p:cNvPr id="12305" name="Line 30"/>
          <p:cNvSpPr>
            <a:spLocks noChangeShapeType="1"/>
          </p:cNvSpPr>
          <p:nvPr/>
        </p:nvSpPr>
        <p:spPr bwMode="auto">
          <a:xfrm>
            <a:off x="900113" y="4797425"/>
            <a:ext cx="935037" cy="5762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6" name="Rectangle 31"/>
          <p:cNvSpPr>
            <a:spLocks noChangeArrowheads="1"/>
          </p:cNvSpPr>
          <p:nvPr/>
        </p:nvSpPr>
        <p:spPr bwMode="auto">
          <a:xfrm>
            <a:off x="1619250" y="5373688"/>
            <a:ext cx="1439863" cy="10080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Единица</a:t>
            </a:r>
          </a:p>
          <a:p>
            <a:pPr algn="ctr"/>
            <a:r>
              <a:rPr lang="ru-RU" altLang="ru-RU"/>
              <a:t>измерения</a:t>
            </a:r>
          </a:p>
          <a:p>
            <a:pPr algn="ctr"/>
            <a:endParaRPr lang="ru-RU" altLang="ru-RU"/>
          </a:p>
          <a:p>
            <a:pPr algn="ctr"/>
            <a:endParaRPr lang="ru-RU" altLang="ru-RU"/>
          </a:p>
        </p:txBody>
      </p:sp>
      <p:sp>
        <p:nvSpPr>
          <p:cNvPr id="12307" name="Line 33"/>
          <p:cNvSpPr>
            <a:spLocks noChangeShapeType="1"/>
          </p:cNvSpPr>
          <p:nvPr/>
        </p:nvSpPr>
        <p:spPr bwMode="auto">
          <a:xfrm>
            <a:off x="1366838" y="4797425"/>
            <a:ext cx="3133725" cy="5762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8" name="Rectangle 34"/>
          <p:cNvSpPr>
            <a:spLocks noChangeArrowheads="1"/>
          </p:cNvSpPr>
          <p:nvPr/>
        </p:nvSpPr>
        <p:spPr bwMode="auto">
          <a:xfrm>
            <a:off x="3357563" y="5373688"/>
            <a:ext cx="403225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Формула  при  </a:t>
            </a:r>
            <a:r>
              <a:rPr lang="en-US" altLang="ru-RU" sz="2000">
                <a:solidFill>
                  <a:srgbClr val="000000"/>
                </a:solidFill>
              </a:rPr>
              <a:t>v=const</a:t>
            </a:r>
          </a:p>
          <a:p>
            <a:pPr algn="ctr"/>
            <a:endParaRPr lang="en-US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539750" y="188913"/>
            <a:ext cx="8135938" cy="9366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Механическая  работа</a:t>
            </a:r>
          </a:p>
        </p:txBody>
      </p:sp>
      <p:sp>
        <p:nvSpPr>
          <p:cNvPr id="13315" name="Line 5"/>
          <p:cNvSpPr>
            <a:spLocks noChangeShapeType="1"/>
          </p:cNvSpPr>
          <p:nvPr/>
        </p:nvSpPr>
        <p:spPr bwMode="auto">
          <a:xfrm flipH="1">
            <a:off x="1044575" y="1135063"/>
            <a:ext cx="287338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179388" y="1638300"/>
            <a:ext cx="1979612" cy="11334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Условия 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 совершения</a:t>
            </a:r>
            <a:endParaRPr lang="en-US" altLang="ru-RU" sz="2000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000" b="1">
                <a:solidFill>
                  <a:schemeClr val="bg1"/>
                </a:solidFill>
              </a:rPr>
              <a:t>F</a:t>
            </a:r>
            <a:r>
              <a:rPr lang="en-US" altLang="ru-RU" sz="2000" b="1">
                <a:solidFill>
                  <a:schemeClr val="bg1"/>
                </a:solidFill>
                <a:cs typeface="Tahoma" pitchFamily="34" charset="0"/>
              </a:rPr>
              <a:t>≠0,s≠0,</a:t>
            </a:r>
            <a:r>
              <a:rPr lang="el-GR" altLang="ru-RU" sz="2000" b="1" i="1">
                <a:solidFill>
                  <a:schemeClr val="bg1"/>
                </a:solidFill>
                <a:cs typeface="Tahoma" pitchFamily="34" charset="0"/>
              </a:rPr>
              <a:t>α</a:t>
            </a:r>
            <a:r>
              <a:rPr lang="el-GR" altLang="ru-RU" sz="2000" b="1">
                <a:solidFill>
                  <a:schemeClr val="bg1"/>
                </a:solidFill>
                <a:cs typeface="Tahoma" pitchFamily="34" charset="0"/>
              </a:rPr>
              <a:t>≠</a:t>
            </a:r>
            <a:r>
              <a:rPr lang="ru-RU" altLang="ru-RU" sz="2000" b="1">
                <a:solidFill>
                  <a:schemeClr val="bg1"/>
                </a:solidFill>
                <a:cs typeface="Tahoma" pitchFamily="34" charset="0"/>
              </a:rPr>
              <a:t>9</a:t>
            </a:r>
            <a:r>
              <a:rPr lang="en-US" altLang="ru-RU" sz="2000" b="1">
                <a:solidFill>
                  <a:schemeClr val="bg1"/>
                </a:solidFill>
                <a:cs typeface="Tahoma" pitchFamily="34" charset="0"/>
              </a:rPr>
              <a:t>0</a:t>
            </a:r>
            <a:r>
              <a:rPr lang="ru-RU" altLang="ru-RU" sz="2000" b="1" baseline="30000">
                <a:solidFill>
                  <a:schemeClr val="bg1"/>
                </a:solidFill>
                <a:cs typeface="Tahoma" pitchFamily="34" charset="0"/>
              </a:rPr>
              <a:t>0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3317" name="Line 7"/>
          <p:cNvSpPr>
            <a:spLocks noChangeShapeType="1"/>
          </p:cNvSpPr>
          <p:nvPr/>
        </p:nvSpPr>
        <p:spPr bwMode="auto">
          <a:xfrm>
            <a:off x="3276600" y="1125538"/>
            <a:ext cx="0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2484438" y="1628775"/>
            <a:ext cx="20161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Формула</a:t>
            </a:r>
            <a:endParaRPr lang="en-US" altLang="ru-RU" sz="2000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A=F</a:t>
            </a:r>
            <a:r>
              <a:rPr lang="en-US" altLang="ru-RU" sz="2400" b="1">
                <a:solidFill>
                  <a:schemeClr val="bg1"/>
                </a:solidFill>
                <a:cs typeface="Tahoma" pitchFamily="34" charset="0"/>
              </a:rPr>
              <a:t>·s·cos</a:t>
            </a:r>
            <a:r>
              <a:rPr lang="el-GR" altLang="ru-RU" sz="2400" b="1" i="1">
                <a:solidFill>
                  <a:schemeClr val="bg1"/>
                </a:solidFill>
                <a:cs typeface="Tahoma" pitchFamily="34" charset="0"/>
              </a:rPr>
              <a:t>α</a:t>
            </a:r>
            <a:endParaRPr lang="ru-RU" altLang="ru-RU" sz="2400" i="1">
              <a:solidFill>
                <a:schemeClr val="bg1"/>
              </a:solidFill>
            </a:endParaRPr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5435600" y="1125538"/>
            <a:ext cx="0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4859338" y="1619250"/>
            <a:ext cx="1655762" cy="1152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Единица  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измерения</a:t>
            </a:r>
            <a:endParaRPr lang="en-US" altLang="ru-RU" sz="2000">
              <a:solidFill>
                <a:srgbClr val="000000"/>
              </a:solidFill>
            </a:endParaRPr>
          </a:p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Дж</a:t>
            </a:r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>
            <a:off x="7812088" y="1125538"/>
            <a:ext cx="504825" cy="5032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2" name="Rectangle 12"/>
          <p:cNvSpPr>
            <a:spLocks noChangeArrowheads="1"/>
          </p:cNvSpPr>
          <p:nvPr/>
        </p:nvSpPr>
        <p:spPr bwMode="auto">
          <a:xfrm>
            <a:off x="6877050" y="1628775"/>
            <a:ext cx="2266950" cy="31686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Графическая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интерпретация</a:t>
            </a:r>
            <a:endParaRPr lang="en-US" altLang="ru-RU" sz="2000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  <a:p>
            <a:pPr algn="ctr"/>
            <a:endParaRPr lang="ru-RU" altLang="ru-RU"/>
          </a:p>
        </p:txBody>
      </p:sp>
      <p:sp>
        <p:nvSpPr>
          <p:cNvPr id="13323" name="Text Box 13"/>
          <p:cNvSpPr txBox="1">
            <a:spLocks noChangeArrowheads="1"/>
          </p:cNvSpPr>
          <p:nvPr/>
        </p:nvSpPr>
        <p:spPr bwMode="auto">
          <a:xfrm>
            <a:off x="7107238" y="21224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3324" name="Rectangle 14"/>
          <p:cNvSpPr>
            <a:spLocks noChangeArrowheads="1"/>
          </p:cNvSpPr>
          <p:nvPr/>
        </p:nvSpPr>
        <p:spPr bwMode="auto">
          <a:xfrm>
            <a:off x="0" y="3357563"/>
            <a:ext cx="1547813" cy="14398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Мощность</a:t>
            </a:r>
          </a:p>
        </p:txBody>
      </p:sp>
      <p:sp>
        <p:nvSpPr>
          <p:cNvPr id="13325" name="Rectangle 15"/>
          <p:cNvSpPr>
            <a:spLocks noChangeArrowheads="1"/>
          </p:cNvSpPr>
          <p:nvPr/>
        </p:nvSpPr>
        <p:spPr bwMode="auto">
          <a:xfrm>
            <a:off x="1619250" y="3357563"/>
            <a:ext cx="2520950" cy="14398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Теорема о кинети-</a:t>
            </a:r>
          </a:p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ческой энергии</a:t>
            </a:r>
          </a:p>
          <a:p>
            <a:pPr algn="ctr"/>
            <a:endParaRPr lang="en-US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A=</a:t>
            </a:r>
            <a:r>
              <a:rPr lang="el-GR" altLang="ru-RU" sz="2400" b="1">
                <a:solidFill>
                  <a:schemeClr val="bg1"/>
                </a:solidFill>
                <a:cs typeface="Tahoma" pitchFamily="34" charset="0"/>
              </a:rPr>
              <a:t>Δ</a:t>
            </a:r>
            <a:r>
              <a:rPr lang="en-US" altLang="ru-RU" sz="2400" b="1">
                <a:solidFill>
                  <a:schemeClr val="bg1"/>
                </a:solidFill>
                <a:cs typeface="Tahoma" pitchFamily="34" charset="0"/>
              </a:rPr>
              <a:t>E</a:t>
            </a:r>
            <a:r>
              <a:rPr lang="en-US" altLang="ru-RU" sz="2400" b="1" baseline="-25000">
                <a:solidFill>
                  <a:schemeClr val="bg1"/>
                </a:solidFill>
                <a:cs typeface="Tahoma" pitchFamily="34" charset="0"/>
              </a:rPr>
              <a:t>k</a:t>
            </a:r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3326" name="Rectangle 16"/>
          <p:cNvSpPr>
            <a:spLocks noChangeArrowheads="1"/>
          </p:cNvSpPr>
          <p:nvPr/>
        </p:nvSpPr>
        <p:spPr bwMode="auto">
          <a:xfrm>
            <a:off x="4211638" y="3357563"/>
            <a:ext cx="2592387" cy="14398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Теорема о потен-</a:t>
            </a:r>
          </a:p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циальной  энергии</a:t>
            </a: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A=-</a:t>
            </a:r>
            <a:r>
              <a:rPr lang="el-GR" altLang="ru-RU" sz="2400" b="1">
                <a:solidFill>
                  <a:schemeClr val="bg1"/>
                </a:solidFill>
                <a:cs typeface="Tahoma" pitchFamily="34" charset="0"/>
              </a:rPr>
              <a:t>Δ</a:t>
            </a:r>
            <a:r>
              <a:rPr lang="en-US" altLang="ru-RU" sz="2400" b="1">
                <a:solidFill>
                  <a:schemeClr val="bg1"/>
                </a:solidFill>
                <a:cs typeface="Tahoma" pitchFamily="34" charset="0"/>
              </a:rPr>
              <a:t>E</a:t>
            </a:r>
            <a:r>
              <a:rPr lang="en-US" altLang="ru-RU" sz="2400" b="1" baseline="-25000">
                <a:solidFill>
                  <a:schemeClr val="bg1"/>
                </a:solidFill>
                <a:cs typeface="Tahoma" pitchFamily="34" charset="0"/>
              </a:rPr>
              <a:t>p</a:t>
            </a:r>
            <a:endParaRPr lang="el-GR" altLang="ru-RU" sz="2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3327" name="Line 17"/>
          <p:cNvSpPr>
            <a:spLocks noChangeShapeType="1"/>
          </p:cNvSpPr>
          <p:nvPr/>
        </p:nvSpPr>
        <p:spPr bwMode="auto">
          <a:xfrm>
            <a:off x="250825" y="4797425"/>
            <a:ext cx="0" cy="5762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8" name="Rectangle 18"/>
          <p:cNvSpPr>
            <a:spLocks noChangeArrowheads="1"/>
          </p:cNvSpPr>
          <p:nvPr/>
        </p:nvSpPr>
        <p:spPr bwMode="auto">
          <a:xfrm>
            <a:off x="0" y="5373688"/>
            <a:ext cx="147637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Формула</a:t>
            </a:r>
          </a:p>
          <a:p>
            <a:pPr algn="ctr"/>
            <a:endParaRPr lang="en-US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N=A/t</a:t>
            </a:r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3329" name="Line 19"/>
          <p:cNvSpPr>
            <a:spLocks noChangeShapeType="1"/>
          </p:cNvSpPr>
          <p:nvPr/>
        </p:nvSpPr>
        <p:spPr bwMode="auto">
          <a:xfrm>
            <a:off x="900113" y="4797425"/>
            <a:ext cx="935037" cy="5762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0" name="Rectangle 20"/>
          <p:cNvSpPr>
            <a:spLocks noChangeArrowheads="1"/>
          </p:cNvSpPr>
          <p:nvPr/>
        </p:nvSpPr>
        <p:spPr bwMode="auto">
          <a:xfrm>
            <a:off x="1619250" y="5372100"/>
            <a:ext cx="1439863" cy="10096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Единица </a:t>
            </a:r>
          </a:p>
          <a:p>
            <a:pPr algn="ctr"/>
            <a:r>
              <a:rPr lang="ru-RU" altLang="ru-RU" sz="2000">
                <a:solidFill>
                  <a:srgbClr val="000000"/>
                </a:solidFill>
              </a:rPr>
              <a:t>измерения</a:t>
            </a:r>
          </a:p>
          <a:p>
            <a:pPr algn="ctr"/>
            <a:r>
              <a:rPr lang="ru-RU" altLang="ru-RU" sz="2400" b="1">
                <a:solidFill>
                  <a:schemeClr val="bg1"/>
                </a:solidFill>
              </a:rPr>
              <a:t>Вт</a:t>
            </a:r>
          </a:p>
        </p:txBody>
      </p:sp>
      <p:sp>
        <p:nvSpPr>
          <p:cNvPr id="13331" name="Line 21"/>
          <p:cNvSpPr>
            <a:spLocks noChangeShapeType="1"/>
          </p:cNvSpPr>
          <p:nvPr/>
        </p:nvSpPr>
        <p:spPr bwMode="auto">
          <a:xfrm>
            <a:off x="1331913" y="4797425"/>
            <a:ext cx="3095625" cy="5762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2" name="Rectangle 22"/>
          <p:cNvSpPr>
            <a:spLocks noChangeArrowheads="1"/>
          </p:cNvSpPr>
          <p:nvPr/>
        </p:nvSpPr>
        <p:spPr bwMode="auto">
          <a:xfrm>
            <a:off x="3348038" y="5373688"/>
            <a:ext cx="403225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Формула  при  </a:t>
            </a:r>
            <a:r>
              <a:rPr lang="en-US" altLang="ru-RU" sz="2000">
                <a:solidFill>
                  <a:srgbClr val="000000"/>
                </a:solidFill>
              </a:rPr>
              <a:t>v=const</a:t>
            </a:r>
          </a:p>
          <a:p>
            <a:pPr algn="ctr"/>
            <a:endParaRPr lang="en-US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N=F</a:t>
            </a:r>
            <a:r>
              <a:rPr lang="en-US" altLang="ru-RU" sz="2400" b="1">
                <a:solidFill>
                  <a:schemeClr val="bg1"/>
                </a:solidFill>
                <a:cs typeface="Tahoma" pitchFamily="34" charset="0"/>
              </a:rPr>
              <a:t>·v·cos</a:t>
            </a:r>
            <a:r>
              <a:rPr lang="el-GR" altLang="ru-RU" sz="2400" b="1" i="1">
                <a:solidFill>
                  <a:schemeClr val="bg1"/>
                </a:solidFill>
                <a:cs typeface="Tahoma" pitchFamily="34" charset="0"/>
              </a:rPr>
              <a:t>α</a:t>
            </a:r>
          </a:p>
        </p:txBody>
      </p:sp>
      <p:sp>
        <p:nvSpPr>
          <p:cNvPr id="13333" name="Line 23"/>
          <p:cNvSpPr>
            <a:spLocks noChangeShapeType="1"/>
          </p:cNvSpPr>
          <p:nvPr/>
        </p:nvSpPr>
        <p:spPr bwMode="auto">
          <a:xfrm flipV="1">
            <a:off x="7092950" y="2708275"/>
            <a:ext cx="0" cy="1944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4" name="Line 24"/>
          <p:cNvSpPr>
            <a:spLocks noChangeShapeType="1"/>
          </p:cNvSpPr>
          <p:nvPr/>
        </p:nvSpPr>
        <p:spPr bwMode="auto">
          <a:xfrm>
            <a:off x="7092950" y="4652963"/>
            <a:ext cx="18716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5" name="Text Box 25"/>
          <p:cNvSpPr txBox="1">
            <a:spLocks noChangeArrowheads="1"/>
          </p:cNvSpPr>
          <p:nvPr/>
        </p:nvSpPr>
        <p:spPr bwMode="auto">
          <a:xfrm>
            <a:off x="7216775" y="2579688"/>
            <a:ext cx="409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000000"/>
                </a:solidFill>
              </a:rPr>
              <a:t>F</a:t>
            </a:r>
            <a:r>
              <a:rPr lang="en-US" altLang="ru-RU" b="1" baseline="-25000">
                <a:solidFill>
                  <a:srgbClr val="000000"/>
                </a:solidFill>
              </a:rPr>
              <a:t>x</a:t>
            </a:r>
            <a:endParaRPr lang="ru-RU" altLang="ru-RU" b="1">
              <a:solidFill>
                <a:srgbClr val="000000"/>
              </a:solidFill>
            </a:endParaRPr>
          </a:p>
        </p:txBody>
      </p:sp>
      <p:sp>
        <p:nvSpPr>
          <p:cNvPr id="13336" name="Text Box 26"/>
          <p:cNvSpPr txBox="1">
            <a:spLocks noChangeArrowheads="1"/>
          </p:cNvSpPr>
          <p:nvPr/>
        </p:nvSpPr>
        <p:spPr bwMode="auto">
          <a:xfrm>
            <a:off x="8748713" y="4221163"/>
            <a:ext cx="395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b="1">
                <a:solidFill>
                  <a:srgbClr val="000000"/>
                </a:solidFill>
              </a:rPr>
              <a:t>x</a:t>
            </a:r>
            <a:endParaRPr lang="ru-RU" altLang="ru-RU" b="1">
              <a:solidFill>
                <a:srgbClr val="000000"/>
              </a:solidFill>
            </a:endParaRPr>
          </a:p>
        </p:txBody>
      </p:sp>
      <p:sp>
        <p:nvSpPr>
          <p:cNvPr id="13337" name="Line 27"/>
          <p:cNvSpPr>
            <a:spLocks noChangeShapeType="1"/>
          </p:cNvSpPr>
          <p:nvPr/>
        </p:nvSpPr>
        <p:spPr bwMode="auto">
          <a:xfrm>
            <a:off x="7092950" y="3716338"/>
            <a:ext cx="1727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8" name="Line 28"/>
          <p:cNvSpPr>
            <a:spLocks noChangeShapeType="1"/>
          </p:cNvSpPr>
          <p:nvPr/>
        </p:nvSpPr>
        <p:spPr bwMode="auto">
          <a:xfrm>
            <a:off x="8459788" y="3716338"/>
            <a:ext cx="0" cy="93662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9" name="Rectangle 29"/>
          <p:cNvSpPr>
            <a:spLocks noChangeArrowheads="1"/>
          </p:cNvSpPr>
          <p:nvPr/>
        </p:nvSpPr>
        <p:spPr bwMode="auto">
          <a:xfrm>
            <a:off x="7164388" y="3716338"/>
            <a:ext cx="1223962" cy="865187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altLang="ru-RU"/>
              <a:t>      </a:t>
            </a:r>
            <a:r>
              <a:rPr lang="ru-RU" altLang="ru-RU" b="1">
                <a:solidFill>
                  <a:schemeClr val="bg1"/>
                </a:solidFill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39750" y="260350"/>
            <a:ext cx="8135938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Общий  закон  сохранения  и превращения  энергии</a:t>
            </a:r>
          </a:p>
        </p:txBody>
      </p:sp>
      <p:sp>
        <p:nvSpPr>
          <p:cNvPr id="14339" name="Line 6"/>
          <p:cNvSpPr>
            <a:spLocks noChangeShapeType="1"/>
          </p:cNvSpPr>
          <p:nvPr/>
        </p:nvSpPr>
        <p:spPr bwMode="auto">
          <a:xfrm>
            <a:off x="4500563" y="836613"/>
            <a:ext cx="0" cy="288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851275" y="1125538"/>
            <a:ext cx="12969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>
                <a:solidFill>
                  <a:schemeClr val="bg1"/>
                </a:solidFill>
              </a:rPr>
              <a:t>Энергия</a:t>
            </a:r>
          </a:p>
        </p:txBody>
      </p:sp>
      <p:sp>
        <p:nvSpPr>
          <p:cNvPr id="14341" name="Line 9"/>
          <p:cNvSpPr>
            <a:spLocks noChangeShapeType="1"/>
          </p:cNvSpPr>
          <p:nvPr/>
        </p:nvSpPr>
        <p:spPr bwMode="auto">
          <a:xfrm flipH="1">
            <a:off x="3419475" y="1412875"/>
            <a:ext cx="431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2" name="Rectangle 10"/>
          <p:cNvSpPr>
            <a:spLocks noChangeArrowheads="1"/>
          </p:cNvSpPr>
          <p:nvPr/>
        </p:nvSpPr>
        <p:spPr bwMode="auto">
          <a:xfrm>
            <a:off x="611188" y="1196975"/>
            <a:ext cx="28082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rgbClr val="0000FF"/>
                </a:solidFill>
              </a:rPr>
              <a:t>Внутренняя</a:t>
            </a:r>
          </a:p>
        </p:txBody>
      </p:sp>
      <p:sp>
        <p:nvSpPr>
          <p:cNvPr id="14343" name="Line 12"/>
          <p:cNvSpPr>
            <a:spLocks noChangeShapeType="1"/>
          </p:cNvSpPr>
          <p:nvPr/>
        </p:nvSpPr>
        <p:spPr bwMode="auto">
          <a:xfrm>
            <a:off x="5148263" y="1412875"/>
            <a:ext cx="6477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4" name="Rectangle 13"/>
          <p:cNvSpPr>
            <a:spLocks noChangeArrowheads="1"/>
          </p:cNvSpPr>
          <p:nvPr/>
        </p:nvSpPr>
        <p:spPr bwMode="auto">
          <a:xfrm>
            <a:off x="5795963" y="1196975"/>
            <a:ext cx="26638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Единицы   </a:t>
            </a:r>
          </a:p>
        </p:txBody>
      </p:sp>
      <p:sp>
        <p:nvSpPr>
          <p:cNvPr id="14345" name="Line 15"/>
          <p:cNvSpPr>
            <a:spLocks noChangeShapeType="1"/>
          </p:cNvSpPr>
          <p:nvPr/>
        </p:nvSpPr>
        <p:spPr bwMode="auto">
          <a:xfrm>
            <a:off x="4427538" y="1773238"/>
            <a:ext cx="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6" name="Rectangle 16"/>
          <p:cNvSpPr>
            <a:spLocks noChangeArrowheads="1"/>
          </p:cNvSpPr>
          <p:nvPr/>
        </p:nvSpPr>
        <p:spPr bwMode="auto">
          <a:xfrm>
            <a:off x="3652838" y="2205038"/>
            <a:ext cx="2305050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rgbClr val="C00000"/>
                </a:solidFill>
              </a:rPr>
              <a:t>Механическая</a:t>
            </a:r>
          </a:p>
        </p:txBody>
      </p:sp>
      <p:sp>
        <p:nvSpPr>
          <p:cNvPr id="14347" name="Line 19"/>
          <p:cNvSpPr>
            <a:spLocks noChangeShapeType="1"/>
          </p:cNvSpPr>
          <p:nvPr/>
        </p:nvSpPr>
        <p:spPr bwMode="auto">
          <a:xfrm flipH="1">
            <a:off x="3348038" y="2492375"/>
            <a:ext cx="2873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8" name="Rectangle 20"/>
          <p:cNvSpPr>
            <a:spLocks noChangeArrowheads="1"/>
          </p:cNvSpPr>
          <p:nvPr/>
        </p:nvSpPr>
        <p:spPr bwMode="auto">
          <a:xfrm>
            <a:off x="179388" y="2205038"/>
            <a:ext cx="3168650" cy="7191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Потенциальная</a:t>
            </a:r>
          </a:p>
        </p:txBody>
      </p:sp>
      <p:sp>
        <p:nvSpPr>
          <p:cNvPr id="14349" name="Line 22"/>
          <p:cNvSpPr>
            <a:spLocks noChangeShapeType="1"/>
          </p:cNvSpPr>
          <p:nvPr/>
        </p:nvSpPr>
        <p:spPr bwMode="auto">
          <a:xfrm>
            <a:off x="5940425" y="2492375"/>
            <a:ext cx="431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0" name="Rectangle 23"/>
          <p:cNvSpPr>
            <a:spLocks noChangeArrowheads="1"/>
          </p:cNvSpPr>
          <p:nvPr/>
        </p:nvSpPr>
        <p:spPr bwMode="auto">
          <a:xfrm>
            <a:off x="6372225" y="2205038"/>
            <a:ext cx="25923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Кинетическая</a:t>
            </a:r>
          </a:p>
        </p:txBody>
      </p:sp>
      <p:sp>
        <p:nvSpPr>
          <p:cNvPr id="14351" name="Line 25"/>
          <p:cNvSpPr>
            <a:spLocks noChangeShapeType="1"/>
          </p:cNvSpPr>
          <p:nvPr/>
        </p:nvSpPr>
        <p:spPr bwMode="auto">
          <a:xfrm>
            <a:off x="900113" y="2924175"/>
            <a:ext cx="0" cy="504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2" name="Rectangle 27"/>
          <p:cNvSpPr>
            <a:spLocks noChangeArrowheads="1"/>
          </p:cNvSpPr>
          <p:nvPr/>
        </p:nvSpPr>
        <p:spPr bwMode="auto">
          <a:xfrm>
            <a:off x="107950" y="3429000"/>
            <a:ext cx="1763713" cy="7921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53" name="Text Box 28"/>
          <p:cNvSpPr txBox="1">
            <a:spLocks noChangeArrowheads="1"/>
          </p:cNvSpPr>
          <p:nvPr/>
        </p:nvSpPr>
        <p:spPr bwMode="auto">
          <a:xfrm>
            <a:off x="411163" y="3633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4354" name="Text Box 30"/>
          <p:cNvSpPr txBox="1">
            <a:spLocks noChangeArrowheads="1"/>
          </p:cNvSpPr>
          <p:nvPr/>
        </p:nvSpPr>
        <p:spPr bwMode="auto">
          <a:xfrm>
            <a:off x="190500" y="3465513"/>
            <a:ext cx="1620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Поднятого  тела</a:t>
            </a:r>
          </a:p>
        </p:txBody>
      </p:sp>
      <p:sp>
        <p:nvSpPr>
          <p:cNvPr id="14355" name="Line 31"/>
          <p:cNvSpPr>
            <a:spLocks noChangeShapeType="1"/>
          </p:cNvSpPr>
          <p:nvPr/>
        </p:nvSpPr>
        <p:spPr bwMode="auto">
          <a:xfrm>
            <a:off x="2916238" y="2924175"/>
            <a:ext cx="0" cy="504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6" name="Rectangle 32"/>
          <p:cNvSpPr>
            <a:spLocks noChangeArrowheads="1"/>
          </p:cNvSpPr>
          <p:nvPr/>
        </p:nvSpPr>
        <p:spPr bwMode="auto">
          <a:xfrm>
            <a:off x="1979613" y="3429000"/>
            <a:ext cx="3600450" cy="842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chemeClr val="bg1"/>
                </a:solidFill>
              </a:rPr>
              <a:t>Деформированного  тела</a:t>
            </a:r>
          </a:p>
        </p:txBody>
      </p:sp>
      <p:sp>
        <p:nvSpPr>
          <p:cNvPr id="14357" name="Line 34"/>
          <p:cNvSpPr>
            <a:spLocks noChangeShapeType="1"/>
          </p:cNvSpPr>
          <p:nvPr/>
        </p:nvSpPr>
        <p:spPr bwMode="auto">
          <a:xfrm>
            <a:off x="755650" y="4221163"/>
            <a:ext cx="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8" name="Rectangle 35"/>
          <p:cNvSpPr>
            <a:spLocks noChangeArrowheads="1"/>
          </p:cNvSpPr>
          <p:nvPr/>
        </p:nvSpPr>
        <p:spPr bwMode="auto">
          <a:xfrm>
            <a:off x="107950" y="4652963"/>
            <a:ext cx="1655763" cy="720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>
                <a:solidFill>
                  <a:srgbClr val="000000"/>
                </a:solidFill>
              </a:rPr>
              <a:t>Формула</a:t>
            </a:r>
          </a:p>
          <a:p>
            <a:pPr algn="ctr"/>
            <a:endParaRPr lang="ru-RU" altLang="ru-RU" b="1">
              <a:solidFill>
                <a:srgbClr val="000000"/>
              </a:solidFill>
            </a:endParaRPr>
          </a:p>
        </p:txBody>
      </p:sp>
      <p:sp>
        <p:nvSpPr>
          <p:cNvPr id="14359" name="Line 37"/>
          <p:cNvSpPr>
            <a:spLocks noChangeShapeType="1"/>
          </p:cNvSpPr>
          <p:nvPr/>
        </p:nvSpPr>
        <p:spPr bwMode="auto">
          <a:xfrm>
            <a:off x="3851275" y="4292600"/>
            <a:ext cx="0" cy="3603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0" name="Rectangle 38"/>
          <p:cNvSpPr>
            <a:spLocks noChangeArrowheads="1"/>
          </p:cNvSpPr>
          <p:nvPr/>
        </p:nvSpPr>
        <p:spPr bwMode="auto">
          <a:xfrm>
            <a:off x="2555875" y="4652963"/>
            <a:ext cx="26638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>
                <a:solidFill>
                  <a:srgbClr val="000000"/>
                </a:solidFill>
              </a:rPr>
              <a:t>Формула</a:t>
            </a:r>
          </a:p>
          <a:p>
            <a:pPr algn="ctr"/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361" name="Line 40"/>
          <p:cNvSpPr>
            <a:spLocks noChangeShapeType="1"/>
          </p:cNvSpPr>
          <p:nvPr/>
        </p:nvSpPr>
        <p:spPr bwMode="auto">
          <a:xfrm>
            <a:off x="7740650" y="2924175"/>
            <a:ext cx="0" cy="16414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2" name="Rectangle 41"/>
          <p:cNvSpPr>
            <a:spLocks noChangeArrowheads="1"/>
          </p:cNvSpPr>
          <p:nvPr/>
        </p:nvSpPr>
        <p:spPr bwMode="auto">
          <a:xfrm>
            <a:off x="6732588" y="4565650"/>
            <a:ext cx="22320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>
                <a:solidFill>
                  <a:srgbClr val="000000"/>
                </a:solidFill>
              </a:rPr>
              <a:t>Формула</a:t>
            </a:r>
          </a:p>
          <a:p>
            <a:pPr algn="ctr"/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363" name="Rectangle 43"/>
          <p:cNvSpPr>
            <a:spLocks noChangeArrowheads="1"/>
          </p:cNvSpPr>
          <p:nvPr/>
        </p:nvSpPr>
        <p:spPr bwMode="auto">
          <a:xfrm>
            <a:off x="250825" y="5589588"/>
            <a:ext cx="8424863" cy="11303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Закон  сохранения  энергии</a:t>
            </a: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  <a:p>
            <a:pPr algn="ctr"/>
            <a:endParaRPr lang="ru-RU" altLang="ru-RU" sz="2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539750" y="260350"/>
            <a:ext cx="8135938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Общий  закон  сохранения  и превращения  энергии</a:t>
            </a:r>
          </a:p>
        </p:txBody>
      </p:sp>
      <p:sp>
        <p:nvSpPr>
          <p:cNvPr id="15363" name="Line 5"/>
          <p:cNvSpPr>
            <a:spLocks noChangeShapeType="1"/>
          </p:cNvSpPr>
          <p:nvPr/>
        </p:nvSpPr>
        <p:spPr bwMode="auto">
          <a:xfrm>
            <a:off x="4500563" y="836613"/>
            <a:ext cx="0" cy="288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851275" y="1125538"/>
            <a:ext cx="12969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>
                <a:solidFill>
                  <a:schemeClr val="bg1"/>
                </a:solidFill>
              </a:rPr>
              <a:t>Энергия</a:t>
            </a: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 flipH="1">
            <a:off x="3419475" y="1412875"/>
            <a:ext cx="431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611188" y="1196975"/>
            <a:ext cx="28082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rgbClr val="0000FF"/>
                </a:solidFill>
              </a:rPr>
              <a:t>Внутренняя</a:t>
            </a:r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5148263" y="1412875"/>
            <a:ext cx="6477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5795963" y="1196975"/>
            <a:ext cx="26638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rgbClr val="000000"/>
                </a:solidFill>
              </a:rPr>
              <a:t>Единицы</a:t>
            </a:r>
            <a:r>
              <a:rPr lang="ru-RU" altLang="ru-RU" sz="2000" b="1">
                <a:solidFill>
                  <a:srgbClr val="000000"/>
                </a:solidFill>
              </a:rPr>
              <a:t>   </a:t>
            </a:r>
            <a:r>
              <a:rPr lang="ru-RU" altLang="ru-RU" sz="2000" b="1">
                <a:solidFill>
                  <a:schemeClr val="bg1"/>
                </a:solidFill>
              </a:rPr>
              <a:t>Дж</a:t>
            </a:r>
            <a:r>
              <a:rPr lang="ru-RU" altLang="ru-RU" sz="2000" b="1">
                <a:solidFill>
                  <a:srgbClr val="C00000"/>
                </a:solidFill>
              </a:rPr>
              <a:t> </a:t>
            </a:r>
            <a:r>
              <a:rPr lang="ru-RU" altLang="ru-RU" sz="2000" b="1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>
            <a:off x="4427538" y="1773238"/>
            <a:ext cx="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3635375" y="2205038"/>
            <a:ext cx="2305050" cy="647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rgbClr val="C00000"/>
                </a:solidFill>
              </a:rPr>
              <a:t>Механическая</a:t>
            </a:r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 flipH="1">
            <a:off x="3348038" y="2492375"/>
            <a:ext cx="2873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2" name="Rectangle 14"/>
          <p:cNvSpPr>
            <a:spLocks noChangeArrowheads="1"/>
          </p:cNvSpPr>
          <p:nvPr/>
        </p:nvSpPr>
        <p:spPr bwMode="auto">
          <a:xfrm>
            <a:off x="179388" y="2205038"/>
            <a:ext cx="3168650" cy="7191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Потенциальная</a:t>
            </a:r>
          </a:p>
        </p:txBody>
      </p:sp>
      <p:sp>
        <p:nvSpPr>
          <p:cNvPr id="15373" name="Line 15"/>
          <p:cNvSpPr>
            <a:spLocks noChangeShapeType="1"/>
          </p:cNvSpPr>
          <p:nvPr/>
        </p:nvSpPr>
        <p:spPr bwMode="auto">
          <a:xfrm>
            <a:off x="5940425" y="2492375"/>
            <a:ext cx="431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4" name="Rectangle 16"/>
          <p:cNvSpPr>
            <a:spLocks noChangeArrowheads="1"/>
          </p:cNvSpPr>
          <p:nvPr/>
        </p:nvSpPr>
        <p:spPr bwMode="auto">
          <a:xfrm>
            <a:off x="6372225" y="2205038"/>
            <a:ext cx="25923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Кинетическая</a:t>
            </a:r>
          </a:p>
        </p:txBody>
      </p:sp>
      <p:sp>
        <p:nvSpPr>
          <p:cNvPr id="15375" name="Line 17"/>
          <p:cNvSpPr>
            <a:spLocks noChangeShapeType="1"/>
          </p:cNvSpPr>
          <p:nvPr/>
        </p:nvSpPr>
        <p:spPr bwMode="auto">
          <a:xfrm>
            <a:off x="900113" y="2924175"/>
            <a:ext cx="0" cy="504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6" name="Rectangle 18"/>
          <p:cNvSpPr>
            <a:spLocks noChangeArrowheads="1"/>
          </p:cNvSpPr>
          <p:nvPr/>
        </p:nvSpPr>
        <p:spPr bwMode="auto">
          <a:xfrm>
            <a:off x="179388" y="3429000"/>
            <a:ext cx="1692275" cy="7921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77" name="Text Box 19"/>
          <p:cNvSpPr txBox="1">
            <a:spLocks noChangeArrowheads="1"/>
          </p:cNvSpPr>
          <p:nvPr/>
        </p:nvSpPr>
        <p:spPr bwMode="auto">
          <a:xfrm>
            <a:off x="411163" y="3633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5378" name="Text Box 20"/>
          <p:cNvSpPr txBox="1">
            <a:spLocks noChangeArrowheads="1"/>
          </p:cNvSpPr>
          <p:nvPr/>
        </p:nvSpPr>
        <p:spPr bwMode="auto">
          <a:xfrm>
            <a:off x="179388" y="3500438"/>
            <a:ext cx="1655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Поднятого  тела</a:t>
            </a:r>
          </a:p>
        </p:txBody>
      </p:sp>
      <p:sp>
        <p:nvSpPr>
          <p:cNvPr id="15379" name="Line 21"/>
          <p:cNvSpPr>
            <a:spLocks noChangeShapeType="1"/>
          </p:cNvSpPr>
          <p:nvPr/>
        </p:nvSpPr>
        <p:spPr bwMode="auto">
          <a:xfrm>
            <a:off x="2916238" y="2924175"/>
            <a:ext cx="0" cy="504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0" name="Rectangle 22"/>
          <p:cNvSpPr>
            <a:spLocks noChangeArrowheads="1"/>
          </p:cNvSpPr>
          <p:nvPr/>
        </p:nvSpPr>
        <p:spPr bwMode="auto">
          <a:xfrm>
            <a:off x="1979613" y="3429000"/>
            <a:ext cx="3600450" cy="842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>
                <a:solidFill>
                  <a:schemeClr val="bg1"/>
                </a:solidFill>
              </a:rPr>
              <a:t>Деформированного  тела</a:t>
            </a:r>
          </a:p>
        </p:txBody>
      </p:sp>
      <p:sp>
        <p:nvSpPr>
          <p:cNvPr id="15381" name="Line 23"/>
          <p:cNvSpPr>
            <a:spLocks noChangeShapeType="1"/>
          </p:cNvSpPr>
          <p:nvPr/>
        </p:nvSpPr>
        <p:spPr bwMode="auto">
          <a:xfrm>
            <a:off x="755650" y="4221163"/>
            <a:ext cx="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2" name="Rectangle 24"/>
          <p:cNvSpPr>
            <a:spLocks noChangeArrowheads="1"/>
          </p:cNvSpPr>
          <p:nvPr/>
        </p:nvSpPr>
        <p:spPr bwMode="auto">
          <a:xfrm>
            <a:off x="107950" y="4652963"/>
            <a:ext cx="1655763" cy="720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>
                <a:solidFill>
                  <a:srgbClr val="000000"/>
                </a:solidFill>
              </a:rPr>
              <a:t>Формула</a:t>
            </a: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E</a:t>
            </a:r>
            <a:r>
              <a:rPr lang="en-US" altLang="ru-RU" sz="2400" b="1" baseline="-25000">
                <a:solidFill>
                  <a:schemeClr val="bg1"/>
                </a:solidFill>
              </a:rPr>
              <a:t>p</a:t>
            </a:r>
            <a:r>
              <a:rPr lang="en-US" altLang="ru-RU" sz="2400" b="1">
                <a:solidFill>
                  <a:schemeClr val="bg1"/>
                </a:solidFill>
              </a:rPr>
              <a:t>=mgh</a:t>
            </a:r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5383" name="Line 25"/>
          <p:cNvSpPr>
            <a:spLocks noChangeShapeType="1"/>
          </p:cNvSpPr>
          <p:nvPr/>
        </p:nvSpPr>
        <p:spPr bwMode="auto">
          <a:xfrm>
            <a:off x="3851275" y="4292600"/>
            <a:ext cx="0" cy="3603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4" name="Rectangle 26"/>
          <p:cNvSpPr>
            <a:spLocks noChangeArrowheads="1"/>
          </p:cNvSpPr>
          <p:nvPr/>
        </p:nvSpPr>
        <p:spPr bwMode="auto">
          <a:xfrm>
            <a:off x="2555875" y="4652963"/>
            <a:ext cx="26638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>
                <a:solidFill>
                  <a:srgbClr val="000000"/>
                </a:solidFill>
              </a:rPr>
              <a:t>Формула</a:t>
            </a: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E</a:t>
            </a:r>
            <a:r>
              <a:rPr lang="en-US" altLang="ru-RU" sz="2400" b="1" baseline="-25000">
                <a:solidFill>
                  <a:schemeClr val="bg1"/>
                </a:solidFill>
              </a:rPr>
              <a:t>p</a:t>
            </a:r>
            <a:r>
              <a:rPr lang="en-US" altLang="ru-RU" sz="2400" b="1">
                <a:solidFill>
                  <a:schemeClr val="bg1"/>
                </a:solidFill>
              </a:rPr>
              <a:t>=kx</a:t>
            </a:r>
            <a:r>
              <a:rPr lang="en-US" altLang="ru-RU" sz="2400" b="1" baseline="30000">
                <a:solidFill>
                  <a:schemeClr val="bg1"/>
                </a:solidFill>
              </a:rPr>
              <a:t>2</a:t>
            </a:r>
            <a:r>
              <a:rPr lang="en-US" altLang="ru-RU" sz="2400" b="1">
                <a:solidFill>
                  <a:schemeClr val="bg1"/>
                </a:solidFill>
              </a:rPr>
              <a:t>/2</a:t>
            </a:r>
            <a:endParaRPr lang="ru-RU" altLang="ru-RU" sz="2400" b="1">
              <a:solidFill>
                <a:schemeClr val="bg1"/>
              </a:solidFill>
            </a:endParaRPr>
          </a:p>
        </p:txBody>
      </p:sp>
      <p:sp>
        <p:nvSpPr>
          <p:cNvPr id="15385" name="Line 27"/>
          <p:cNvSpPr>
            <a:spLocks noChangeShapeType="1"/>
          </p:cNvSpPr>
          <p:nvPr/>
        </p:nvSpPr>
        <p:spPr bwMode="auto">
          <a:xfrm>
            <a:off x="7740650" y="2924175"/>
            <a:ext cx="0" cy="16573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6" name="Rectangle 28"/>
          <p:cNvSpPr>
            <a:spLocks noChangeArrowheads="1"/>
          </p:cNvSpPr>
          <p:nvPr/>
        </p:nvSpPr>
        <p:spPr bwMode="auto">
          <a:xfrm>
            <a:off x="6732588" y="4581525"/>
            <a:ext cx="22320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>
                <a:solidFill>
                  <a:srgbClr val="000000"/>
                </a:solidFill>
              </a:rPr>
              <a:t>Формула</a:t>
            </a:r>
            <a:endParaRPr lang="en-US" altLang="ru-RU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E</a:t>
            </a:r>
            <a:r>
              <a:rPr lang="en-US" altLang="ru-RU" sz="2400" b="1" baseline="-25000">
                <a:solidFill>
                  <a:schemeClr val="bg1"/>
                </a:solidFill>
              </a:rPr>
              <a:t>k</a:t>
            </a:r>
            <a:r>
              <a:rPr lang="en-US" altLang="ru-RU" sz="2400" b="1">
                <a:solidFill>
                  <a:schemeClr val="bg1"/>
                </a:solidFill>
              </a:rPr>
              <a:t>=mv</a:t>
            </a:r>
            <a:r>
              <a:rPr lang="en-US" altLang="ru-RU" sz="2400" b="1" baseline="30000">
                <a:solidFill>
                  <a:schemeClr val="bg1"/>
                </a:solidFill>
              </a:rPr>
              <a:t>2</a:t>
            </a:r>
            <a:r>
              <a:rPr lang="en-US" altLang="ru-RU" sz="2400" b="1">
                <a:solidFill>
                  <a:schemeClr val="bg1"/>
                </a:solidFill>
              </a:rPr>
              <a:t>/2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5387" name="Rectangle 29"/>
          <p:cNvSpPr>
            <a:spLocks noChangeArrowheads="1"/>
          </p:cNvSpPr>
          <p:nvPr/>
        </p:nvSpPr>
        <p:spPr bwMode="auto">
          <a:xfrm>
            <a:off x="250825" y="5727700"/>
            <a:ext cx="8424863" cy="101441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000" b="1">
                <a:solidFill>
                  <a:schemeClr val="bg1"/>
                </a:solidFill>
              </a:rPr>
              <a:t>Закон  сохранения  энергии</a:t>
            </a:r>
            <a:endParaRPr lang="en-US" altLang="ru-RU" sz="2000" b="1">
              <a:solidFill>
                <a:schemeClr val="bg1"/>
              </a:solidFill>
            </a:endParaRPr>
          </a:p>
          <a:p>
            <a:pPr algn="ctr"/>
            <a:endParaRPr lang="en-US" altLang="ru-RU" sz="2000" b="1">
              <a:solidFill>
                <a:srgbClr val="000000"/>
              </a:solidFill>
            </a:endParaRPr>
          </a:p>
          <a:p>
            <a:pPr algn="ctr"/>
            <a:r>
              <a:rPr lang="en-US" altLang="ru-RU" sz="2400" b="1">
                <a:solidFill>
                  <a:schemeClr val="bg1"/>
                </a:solidFill>
              </a:rPr>
              <a:t>E</a:t>
            </a:r>
            <a:r>
              <a:rPr lang="en-US" altLang="ru-RU" sz="2400" b="1" baseline="-25000">
                <a:solidFill>
                  <a:schemeClr val="bg1"/>
                </a:solidFill>
              </a:rPr>
              <a:t>k1</a:t>
            </a:r>
            <a:r>
              <a:rPr lang="en-US" altLang="ru-RU" sz="2400" b="1">
                <a:solidFill>
                  <a:schemeClr val="bg1"/>
                </a:solidFill>
              </a:rPr>
              <a:t>+E</a:t>
            </a:r>
            <a:r>
              <a:rPr lang="en-US" altLang="ru-RU" sz="2400" b="1" baseline="-25000">
                <a:solidFill>
                  <a:schemeClr val="bg1"/>
                </a:solidFill>
              </a:rPr>
              <a:t>p1</a:t>
            </a:r>
            <a:r>
              <a:rPr lang="en-US" altLang="ru-RU" sz="2400" b="1">
                <a:solidFill>
                  <a:schemeClr val="bg1"/>
                </a:solidFill>
              </a:rPr>
              <a:t>=E</a:t>
            </a:r>
            <a:r>
              <a:rPr lang="en-US" altLang="ru-RU" sz="2400" b="1" baseline="-25000">
                <a:solidFill>
                  <a:schemeClr val="bg1"/>
                </a:solidFill>
              </a:rPr>
              <a:t>k2</a:t>
            </a:r>
            <a:r>
              <a:rPr lang="en-US" altLang="ru-RU" sz="2400" b="1">
                <a:solidFill>
                  <a:schemeClr val="bg1"/>
                </a:solidFill>
              </a:rPr>
              <a:t>+E</a:t>
            </a:r>
            <a:r>
              <a:rPr lang="en-US" altLang="ru-RU" sz="2400" b="1" baseline="-25000">
                <a:solidFill>
                  <a:schemeClr val="bg1"/>
                </a:solidFill>
              </a:rPr>
              <a:t>p2</a:t>
            </a:r>
            <a:endParaRPr lang="ru-RU" altLang="ru-RU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Решение задач.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836613"/>
            <a:ext cx="8713787" cy="5688012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1. Пушка, стоящая на гладкой горизонтальной поверхности, стреляет под углом 60</a:t>
            </a:r>
            <a:r>
              <a:rPr lang="ru-RU" sz="1800" baseline="30000" dirty="0" smtClean="0"/>
              <a:t>0</a:t>
            </a:r>
            <a:r>
              <a:rPr lang="ru-RU" sz="1800" dirty="0" smtClean="0"/>
              <a:t> к горизонту. Масса снаряда 100кг,  его скорость при вылете из дула 300м/с. С какой скоростью  начнет откатываться пушка, если она не закреплена, а ее масса  10</a:t>
            </a:r>
            <a:r>
              <a:rPr lang="ru-RU" sz="1800" baseline="30000" dirty="0" smtClean="0"/>
              <a:t>4</a:t>
            </a:r>
            <a:r>
              <a:rPr lang="ru-RU" sz="1800" dirty="0" smtClean="0"/>
              <a:t>кг? (1,5м/с)</a:t>
            </a:r>
          </a:p>
          <a:p>
            <a:pPr>
              <a:defRPr/>
            </a:pPr>
            <a:r>
              <a:rPr lang="ru-RU" sz="1800" dirty="0" smtClean="0"/>
              <a:t>2. Шарик прикреплен к пружине, как показано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на рис. а. На рис. б изображена зависимость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модуля проекции силы упругости на ось ОХ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от координаты шарика. Определите жесткость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пружины. По графику определите работу силы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упругости при увеличении деформации  от 2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до 6см. (1000Н/м; -1,8 Дж)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3. На гладкой горизонтальной поверхности лежит 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деревянный  брусок массой 4кг, прикрепленный к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800" dirty="0" smtClean="0"/>
              <a:t> стене пружиной жесткостью 100Н/м. В центр бруска попадает пуля массой 10г, летящая горизонтально, и застревает в нем. Определите скорость пули, если максимальное сжатие пружины 30 см. (600м/с)</a:t>
            </a:r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 smtClean="0"/>
          </a:p>
          <a:p>
            <a:pPr marL="109537" indent="0">
              <a:buFont typeface="Wingdings 3" pitchFamily="18" charset="2"/>
              <a:buNone/>
              <a:defRPr/>
            </a:pPr>
            <a:endParaRPr lang="ru-RU" dirty="0"/>
          </a:p>
          <a:p>
            <a:pPr marL="109537" indent="0">
              <a:buFont typeface="Wingdings 3" pitchFamily="18" charset="2"/>
              <a:buNone/>
              <a:defRPr/>
            </a:pPr>
            <a:endParaRPr lang="ru-RU" dirty="0" smtClean="0"/>
          </a:p>
          <a:p>
            <a:pPr marL="109537" indent="0">
              <a:buFont typeface="Wingdings 3" pitchFamily="18" charset="2"/>
              <a:buNone/>
              <a:defRPr/>
            </a:pPr>
            <a:endParaRPr lang="ru-RU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27838" y="2276475"/>
            <a:ext cx="1749425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850" y="1628775"/>
          <a:ext cx="8496301" cy="1944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378"/>
                <a:gridCol w="1116114"/>
                <a:gridCol w="1116114"/>
                <a:gridCol w="1137328"/>
                <a:gridCol w="985417"/>
                <a:gridCol w="1032261"/>
                <a:gridCol w="761538"/>
                <a:gridCol w="747151"/>
              </a:tblGrid>
              <a:tr h="7778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Ф.И. учащегося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Схема №</a:t>
                      </a: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Схема №</a:t>
                      </a: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Схема №</a:t>
                      </a: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Задача №1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Задача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№2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Задача №3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1166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Итоги урока.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385</TotalTime>
  <Words>360</Words>
  <Application>Microsoft Office PowerPoint</Application>
  <PresentationFormat>Экран (4:3)</PresentationFormat>
  <Paragraphs>150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Tahoma</vt:lpstr>
      <vt:lpstr>Arial</vt:lpstr>
      <vt:lpstr>Lucida Sans Unicode</vt:lpstr>
      <vt:lpstr>Wingdings 3</vt:lpstr>
      <vt:lpstr>Verdana</vt:lpstr>
      <vt:lpstr>Wingdings 2</vt:lpstr>
      <vt:lpstr>Calibri</vt:lpstr>
      <vt:lpstr>Times New Roman</vt:lpstr>
      <vt:lpstr>Открытая</vt:lpstr>
      <vt:lpstr>Обобщающее повторение  темы   «Законы сохранения   в  механике».</vt:lpstr>
      <vt:lpstr>Слайд 2</vt:lpstr>
      <vt:lpstr>Слайд 3</vt:lpstr>
      <vt:lpstr>Слайд 4</vt:lpstr>
      <vt:lpstr>Слайд 5</vt:lpstr>
      <vt:lpstr>Слайд 6</vt:lpstr>
      <vt:lpstr>Слайд 7</vt:lpstr>
      <vt:lpstr>Решение задач.</vt:lpstr>
      <vt:lpstr>Итоги урока.</vt:lpstr>
      <vt:lpstr>Задание на дом:</vt:lpstr>
    </vt:vector>
  </TitlesOfParts>
  <Company>квартира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Обобщающее повторение  темы  «Законы  сохранения  в  механике».</dc:title>
  <dc:creator>Куклина Наталья Михайловна</dc:creator>
  <cp:lastModifiedBy>re</cp:lastModifiedBy>
  <cp:revision>29</cp:revision>
  <dcterms:created xsi:type="dcterms:W3CDTF">2009-12-24T05:35:51Z</dcterms:created>
  <dcterms:modified xsi:type="dcterms:W3CDTF">2014-05-10T12:05:55Z</dcterms:modified>
</cp:coreProperties>
</file>