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30"/>
  </p:handoutMasterIdLst>
  <p:sldIdLst>
    <p:sldId id="256" r:id="rId2"/>
    <p:sldId id="258" r:id="rId3"/>
    <p:sldId id="259" r:id="rId4"/>
    <p:sldId id="285" r:id="rId5"/>
    <p:sldId id="279" r:id="rId6"/>
    <p:sldId id="281" r:id="rId7"/>
    <p:sldId id="280" r:id="rId8"/>
    <p:sldId id="282" r:id="rId9"/>
    <p:sldId id="286" r:id="rId10"/>
    <p:sldId id="260" r:id="rId11"/>
    <p:sldId id="261" r:id="rId12"/>
    <p:sldId id="262" r:id="rId13"/>
    <p:sldId id="263" r:id="rId14"/>
    <p:sldId id="264" r:id="rId15"/>
    <p:sldId id="266" r:id="rId16"/>
    <p:sldId id="268" r:id="rId17"/>
    <p:sldId id="267" r:id="rId18"/>
    <p:sldId id="269" r:id="rId19"/>
    <p:sldId id="274" r:id="rId20"/>
    <p:sldId id="270" r:id="rId21"/>
    <p:sldId id="271" r:id="rId22"/>
    <p:sldId id="272" r:id="rId23"/>
    <p:sldId id="273" r:id="rId24"/>
    <p:sldId id="276" r:id="rId25"/>
    <p:sldId id="277" r:id="rId26"/>
    <p:sldId id="278" r:id="rId27"/>
    <p:sldId id="283" r:id="rId28"/>
    <p:sldId id="284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29" autoAdjust="0"/>
    <p:restoredTop sz="94624" autoAdjust="0"/>
  </p:normalViewPr>
  <p:slideViewPr>
    <p:cSldViewPr>
      <p:cViewPr>
        <p:scale>
          <a:sx n="50" d="100"/>
          <a:sy n="50" d="100"/>
        </p:scale>
        <p:origin x="-978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8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C04A7BDC-ABF7-40ED-8361-2B7995517491}" type="datetimeFigureOut">
              <a:rPr lang="ru-RU"/>
              <a:pPr>
                <a:defRPr/>
              </a:pPr>
              <a:t>10.05.2014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D9C38C28-D84D-4FCF-B154-CD58627FDC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3"/>
          <p:cNvSpPr/>
          <p:nvPr/>
        </p:nvSpPr>
        <p:spPr>
          <a:xfrm rot="162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1863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fld id="{353CCF02-499C-4BA9-9464-C27153FDA1D3}" type="datetimeFigureOut">
              <a:rPr lang="en-US"/>
              <a:pPr>
                <a:defRPr/>
              </a:pPr>
              <a:t>5/10/2014</a:t>
            </a:fld>
            <a:endParaRPr lang="en-US"/>
          </a:p>
        </p:txBody>
      </p:sp>
      <p:sp>
        <p:nvSpPr>
          <p:cNvPr id="6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49913"/>
            <a:ext cx="5791200" cy="365125"/>
          </a:xfrm>
        </p:spPr>
        <p:txBody>
          <a:bodyPr tIns="0" bIns="0"/>
          <a:lstStyle>
            <a:lvl1pPr algn="r"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1525" y="5753100"/>
            <a:ext cx="503238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ABE99-E282-49DC-B14A-A8EDA1C465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BE428-725A-42FA-BF88-A913CDAB9E42}" type="datetimeFigureOut">
              <a:rPr lang="en-US"/>
              <a:pPr>
                <a:defRPr/>
              </a:pPr>
              <a:t>5/10/2014</a:t>
            </a:fld>
            <a:endParaRPr lang="en-US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8F1AE-A88D-4DCF-B07D-8B5BC3F80D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39C69-BD25-42B2-B30A-9195E30E1DB3}" type="datetimeFigureOut">
              <a:rPr lang="en-US"/>
              <a:pPr>
                <a:defRPr/>
              </a:pPr>
              <a:t>5/10/2014</a:t>
            </a:fld>
            <a:endParaRPr lang="en-US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1217A-1D86-4149-AB66-94126E809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075" y="64801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4207EA-CE2C-4A95-B4CB-EC61F52229C3}" type="datetimeFigureOut">
              <a:rPr lang="en-US"/>
              <a:pPr>
                <a:defRPr/>
              </a:pPr>
              <a:t>5/10/2014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1ACF7-C1D2-4268-8D73-6B0C7149C0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Равнобедренный треугольник 4"/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2F6B6C-5442-412F-866F-F965BEE51B72}" type="datetimeFigureOut">
              <a:rPr lang="en-US"/>
              <a:pPr>
                <a:defRPr/>
              </a:pPr>
              <a:t>5/10/2014</a:t>
            </a:fld>
            <a:endParaRPr lang="en-US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5" y="6481763"/>
            <a:ext cx="4260850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0263" y="809625"/>
            <a:ext cx="503237" cy="3000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31DC79-5CED-459D-90FA-516C2F82A9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E023F4-191F-4E6F-B92D-103657F467C3}" type="datetimeFigureOut">
              <a:rPr lang="en-US"/>
              <a:pPr>
                <a:defRPr/>
              </a:pPr>
              <a:t>5/10/2014</a:t>
            </a:fld>
            <a:endParaRPr lang="en-US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8CFA8-9502-418F-B83B-E5789A5778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042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8E928-2A0E-491A-B6DE-98E9A42684BF}" type="datetimeFigureOut">
              <a:rPr lang="en-US"/>
              <a:pPr>
                <a:defRPr/>
              </a:pPr>
              <a:t>5/10/2014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6085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838" y="6483350"/>
            <a:ext cx="503237" cy="3016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C0A3E8C9-0724-4578-BE96-CB9F3B14AD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193CE-B51C-4CBD-BC5F-4443ADE08FFA}" type="datetimeFigureOut">
              <a:rPr lang="en-US"/>
              <a:pPr>
                <a:defRPr/>
              </a:pPr>
              <a:t>5/10/2014</a:t>
            </a:fld>
            <a:endParaRPr lang="en-US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B6E45-6091-49B7-A1FC-F496CDE6DC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ADF1B-BB0D-4585-B21C-40911D6A8915}" type="datetimeFigureOut">
              <a:rPr lang="en-US"/>
              <a:pPr>
                <a:defRPr/>
              </a:pPr>
              <a:t>5/10/2014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46610-AD0A-4D9B-B5E4-4923754F18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563" y="6556375"/>
            <a:ext cx="21336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41CEDE71-2C12-494F-BBCD-1331CA5718D4}" type="datetimeFigureOut">
              <a:rPr lang="en-US"/>
              <a:pPr>
                <a:defRPr/>
              </a:pPr>
              <a:t>5/10/2014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063" y="6556375"/>
            <a:ext cx="51435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5" y="6556375"/>
            <a:ext cx="503238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ED3AE2D9-82FB-4978-B9FD-523DAF90C0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700" y="6556375"/>
            <a:ext cx="210185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E6A99501-AC6B-459F-B950-F31DF42D83BC}" type="datetimeFigureOut">
              <a:rPr lang="en-US"/>
              <a:pPr>
                <a:defRPr/>
              </a:pPr>
              <a:t>5/10/2014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69988" y="6557963"/>
            <a:ext cx="4948237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6900" y="6556375"/>
            <a:ext cx="366713" cy="301625"/>
          </a:xfr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BD392835-347F-4F20-8229-FDA9AE95D7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E18E4E8-CC0A-4AF9-AD37-81EE23C03C20}" type="datetimeFigureOut">
              <a:rPr lang="en-US"/>
              <a:pPr>
                <a:defRPr/>
              </a:pPr>
              <a:t>5/10/2014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8AF8B87-AEC9-4633-9B09-E371F16BFF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42" r:id="rId4"/>
    <p:sldLayoutId id="2147483750" r:id="rId5"/>
    <p:sldLayoutId id="2147483743" r:id="rId6"/>
    <p:sldLayoutId id="2147483744" r:id="rId7"/>
    <p:sldLayoutId id="2147483751" r:id="rId8"/>
    <p:sldLayoutId id="2147483752" r:id="rId9"/>
    <p:sldLayoutId id="2147483745" r:id="rId10"/>
    <p:sldLayoutId id="2147483746" r:id="rId11"/>
  </p:sldLayoutIdLst>
  <p:txStyles>
    <p:titleStyle>
      <a:lvl1pPr marL="484188" algn="l" rtl="0" eaLnBrk="0" fontAlgn="base" hangingPunct="0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FF9553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9553"/>
          </a:solidFill>
          <a:latin typeface="Century Gothic" pitchFamily="34" charset="0"/>
        </a:defRPr>
      </a:lvl2pPr>
      <a:lvl3pPr marL="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9553"/>
          </a:solidFill>
          <a:latin typeface="Century Gothic" pitchFamily="34" charset="0"/>
        </a:defRPr>
      </a:lvl3pPr>
      <a:lvl4pPr marL="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9553"/>
          </a:solidFill>
          <a:latin typeface="Century Gothic" pitchFamily="34" charset="0"/>
        </a:defRPr>
      </a:lvl4pPr>
      <a:lvl5pPr marL="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9553"/>
          </a:solidFill>
          <a:latin typeface="Century Gothic" pitchFamily="34" charset="0"/>
        </a:defRPr>
      </a:lvl5pPr>
      <a:lvl6pPr marL="941388" algn="l" rtl="0" fontAlgn="base">
        <a:spcBef>
          <a:spcPct val="0"/>
        </a:spcBef>
        <a:spcAft>
          <a:spcPct val="0"/>
        </a:spcAft>
        <a:defRPr sz="4200">
          <a:solidFill>
            <a:srgbClr val="FF9553"/>
          </a:solidFill>
          <a:latin typeface="Century Gothic" pitchFamily="34" charset="0"/>
        </a:defRPr>
      </a:lvl6pPr>
      <a:lvl7pPr marL="1398588" algn="l" rtl="0" fontAlgn="base">
        <a:spcBef>
          <a:spcPct val="0"/>
        </a:spcBef>
        <a:spcAft>
          <a:spcPct val="0"/>
        </a:spcAft>
        <a:defRPr sz="4200">
          <a:solidFill>
            <a:srgbClr val="FF9553"/>
          </a:solidFill>
          <a:latin typeface="Century Gothic" pitchFamily="34" charset="0"/>
        </a:defRPr>
      </a:lvl7pPr>
      <a:lvl8pPr marL="1855788" algn="l" rtl="0" fontAlgn="base">
        <a:spcBef>
          <a:spcPct val="0"/>
        </a:spcBef>
        <a:spcAft>
          <a:spcPct val="0"/>
        </a:spcAft>
        <a:defRPr sz="4200">
          <a:solidFill>
            <a:srgbClr val="FF9553"/>
          </a:solidFill>
          <a:latin typeface="Century Gothic" pitchFamily="34" charset="0"/>
        </a:defRPr>
      </a:lvl8pPr>
      <a:lvl9pPr marL="2312988" algn="l" rtl="0" fontAlgn="base">
        <a:spcBef>
          <a:spcPct val="0"/>
        </a:spcBef>
        <a:spcAft>
          <a:spcPct val="0"/>
        </a:spcAft>
        <a:defRPr sz="4200">
          <a:solidFill>
            <a:srgbClr val="FF9553"/>
          </a:solidFill>
          <a:latin typeface="Century Gothic" pitchFamily="34" charset="0"/>
        </a:defRPr>
      </a:lvl9pPr>
    </p:titleStyle>
    <p:bodyStyle>
      <a:lvl1pPr marL="447675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l" rtl="0" eaLnBrk="0" fontAlgn="base" hangingPunct="0">
        <a:spcBef>
          <a:spcPct val="20000"/>
        </a:spcBef>
        <a:spcAft>
          <a:spcPct val="0"/>
        </a:spcAft>
        <a:buClr>
          <a:srgbClr val="F4AB89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4800" y="381000"/>
            <a:ext cx="8298656" cy="3200400"/>
          </a:xfrm>
        </p:spPr>
        <p:txBody>
          <a:bodyPr/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ru-RU" sz="66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Виды изобразительного искусства</a:t>
            </a:r>
            <a:endParaRPr lang="ru-RU" sz="6600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03632"/>
            <a:ext cx="8229600" cy="139903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СКУЛЬПТУРА</a:t>
            </a:r>
            <a:endParaRPr lang="ru-RU" sz="5400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17411" name="Содержимое 4" descr="Dyskobol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25425" y="1330325"/>
            <a:ext cx="3971925" cy="5222875"/>
          </a:xfrm>
        </p:spPr>
      </p:pic>
      <p:pic>
        <p:nvPicPr>
          <p:cNvPr id="17412" name="Содержимое 5" descr="0_726e3_41cba578_XL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267200" y="1371600"/>
            <a:ext cx="4724400" cy="5205413"/>
          </a:xfrm>
        </p:spPr>
      </p:pic>
      <p:sp>
        <p:nvSpPr>
          <p:cNvPr id="17413" name="TextBox 4"/>
          <p:cNvSpPr txBox="1">
            <a:spLocks noChangeArrowheads="1"/>
          </p:cNvSpPr>
          <p:nvPr/>
        </p:nvSpPr>
        <p:spPr bwMode="auto">
          <a:xfrm rot="-5400000">
            <a:off x="-754063" y="4792663"/>
            <a:ext cx="26400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accent1"/>
                </a:solidFill>
              </a:rPr>
              <a:t>МИРОН «ДИСКОБОЛ»</a:t>
            </a:r>
          </a:p>
        </p:txBody>
      </p:sp>
      <p:sp>
        <p:nvSpPr>
          <p:cNvPr id="17414" name="TextBox 5"/>
          <p:cNvSpPr txBox="1">
            <a:spLocks noChangeArrowheads="1"/>
          </p:cNvSpPr>
          <p:nvPr/>
        </p:nvSpPr>
        <p:spPr bwMode="auto">
          <a:xfrm>
            <a:off x="5318125" y="5983288"/>
            <a:ext cx="3689350" cy="646112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НАТАЛЬЯ ЛОПУСОВА-ТОМСКА </a:t>
            </a:r>
          </a:p>
          <a:p>
            <a:r>
              <a:rPr lang="ru-RU"/>
              <a:t>«АВТОРСКАЯ КУКЛА»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7010400" cy="139903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ЖИВОПИСЬ</a:t>
            </a:r>
            <a:endParaRPr lang="ru-RU" sz="5400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18435" name="Содержимое 5" descr="e0e3c751b930t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52400" y="1790700"/>
            <a:ext cx="4010025" cy="4838700"/>
          </a:xfrm>
        </p:spPr>
      </p:pic>
      <p:pic>
        <p:nvPicPr>
          <p:cNvPr id="18436" name="Содержимое 6" descr="322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270375" y="1828800"/>
            <a:ext cx="4729163" cy="4800600"/>
          </a:xfrm>
        </p:spPr>
      </p:pic>
      <p:sp>
        <p:nvSpPr>
          <p:cNvPr id="18437" name="TextBox 4"/>
          <p:cNvSpPr txBox="1">
            <a:spLocks noChangeArrowheads="1"/>
          </p:cNvSpPr>
          <p:nvPr/>
        </p:nvSpPr>
        <p:spPr bwMode="auto">
          <a:xfrm>
            <a:off x="152400" y="1752600"/>
            <a:ext cx="4267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РОЙ ХОДРЕН </a:t>
            </a:r>
          </a:p>
          <a:p>
            <a:r>
              <a:rPr lang="ru-RU" sz="1600"/>
              <a:t>«НАТЮРМОРТ С ЛИМОНОМ»</a:t>
            </a:r>
          </a:p>
        </p:txBody>
      </p:sp>
      <p:sp>
        <p:nvSpPr>
          <p:cNvPr id="18438" name="TextBox 5"/>
          <p:cNvSpPr txBox="1">
            <a:spLocks noChangeArrowheads="1"/>
          </p:cNvSpPr>
          <p:nvPr/>
        </p:nvSpPr>
        <p:spPr bwMode="auto">
          <a:xfrm rot="5400000">
            <a:off x="3935413" y="4378325"/>
            <a:ext cx="5360988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100">
                <a:solidFill>
                  <a:schemeClr val="accent1"/>
                </a:solidFill>
              </a:rPr>
              <a:t>ПЬЕР ОГЮСТ РЕНУАР  «ТАНЕЦ В ГОРОДЕ» «ТАНЕЦ В ДЕРЕВНЕ»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39903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ГРАФИКА</a:t>
            </a:r>
            <a:endParaRPr lang="ru-RU" sz="5400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19459" name="Содержимое 4" descr="recent_tiffany4big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685800" y="1211263"/>
            <a:ext cx="3124200" cy="5494337"/>
          </a:xfrm>
        </p:spPr>
      </p:pic>
      <p:pic>
        <p:nvPicPr>
          <p:cNvPr id="19460" name="Содержимое 8" descr="1273757777_fe3619bcdd6ft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572000" y="1216025"/>
            <a:ext cx="4038600" cy="5565775"/>
          </a:xfrm>
        </p:spPr>
      </p:pic>
      <p:sp>
        <p:nvSpPr>
          <p:cNvPr id="19461" name="TextBox 4"/>
          <p:cNvSpPr txBox="1">
            <a:spLocks noChangeArrowheads="1"/>
          </p:cNvSpPr>
          <p:nvPr/>
        </p:nvSpPr>
        <p:spPr bwMode="auto">
          <a:xfrm>
            <a:off x="762000" y="5715000"/>
            <a:ext cx="127476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accent1"/>
                </a:solidFill>
              </a:rPr>
              <a:t>ДЭВИД </a:t>
            </a:r>
          </a:p>
          <a:p>
            <a:r>
              <a:rPr lang="ru-RU">
                <a:solidFill>
                  <a:schemeClr val="accent1"/>
                </a:solidFill>
              </a:rPr>
              <a:t>ДАУНТОН</a:t>
            </a:r>
          </a:p>
          <a:p>
            <a:r>
              <a:rPr lang="ru-RU">
                <a:solidFill>
                  <a:schemeClr val="accent1"/>
                </a:solidFill>
              </a:rPr>
              <a:t>«ЭСКИЗ»</a:t>
            </a:r>
          </a:p>
        </p:txBody>
      </p:sp>
      <p:sp>
        <p:nvSpPr>
          <p:cNvPr id="19462" name="TextBox 5"/>
          <p:cNvSpPr txBox="1">
            <a:spLocks noChangeArrowheads="1"/>
          </p:cNvSpPr>
          <p:nvPr/>
        </p:nvSpPr>
        <p:spPr bwMode="auto">
          <a:xfrm>
            <a:off x="4876800" y="6477000"/>
            <a:ext cx="3657600" cy="2762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solidFill>
                  <a:schemeClr val="accent1"/>
                </a:solidFill>
              </a:rPr>
              <a:t>ДЖОЗЕФ ЛЕЙЕНДЕКЕР «ЭСКИЗ ОБЛОЖКИ»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ФОТОИСКУССТВО</a:t>
            </a:r>
            <a:endParaRPr lang="ru-RU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20483" name="Содержимое 4" descr="4654-22bf37-a03107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66688" y="1676400"/>
            <a:ext cx="4329112" cy="4329113"/>
          </a:xfrm>
        </p:spPr>
      </p:pic>
      <p:pic>
        <p:nvPicPr>
          <p:cNvPr id="20484" name="Содержимое 5" descr="erwin_olaf_hope_portraits_05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648200" y="1738313"/>
            <a:ext cx="4267200" cy="4267200"/>
          </a:xfrm>
        </p:spPr>
      </p:pic>
      <p:sp>
        <p:nvSpPr>
          <p:cNvPr id="20485" name="TextBox 4"/>
          <p:cNvSpPr txBox="1">
            <a:spLocks noChangeArrowheads="1"/>
          </p:cNvSpPr>
          <p:nvPr/>
        </p:nvSpPr>
        <p:spPr bwMode="auto">
          <a:xfrm>
            <a:off x="5715000" y="5649913"/>
            <a:ext cx="31908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ЭРВИН ОЛАФ «НАДЕЖДА»</a:t>
            </a:r>
          </a:p>
        </p:txBody>
      </p:sp>
      <p:sp>
        <p:nvSpPr>
          <p:cNvPr id="20486" name="TextBox 5"/>
          <p:cNvSpPr txBox="1">
            <a:spLocks noChangeArrowheads="1"/>
          </p:cNvSpPr>
          <p:nvPr/>
        </p:nvSpPr>
        <p:spPr bwMode="auto">
          <a:xfrm>
            <a:off x="152400" y="5649913"/>
            <a:ext cx="33305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ДАМЬЕН ВАССАР «ПАРИЖ»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ДЕКОРАТИВНО-ПРИКЛАДНОЕ ИСКУССТВО</a:t>
            </a:r>
            <a:endParaRPr lang="ru-RU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21507" name="Содержимое 6" descr="klimt_adele-bloch-bauer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12725" y="1905000"/>
            <a:ext cx="5578475" cy="4267200"/>
          </a:xfrm>
        </p:spPr>
      </p:pic>
      <p:pic>
        <p:nvPicPr>
          <p:cNvPr id="21508" name="Содержимое 5" descr="0_2e6b6_be332032_XL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973763" y="1905000"/>
            <a:ext cx="3021012" cy="4267200"/>
          </a:xfrm>
        </p:spPr>
      </p:pic>
      <p:sp>
        <p:nvSpPr>
          <p:cNvPr id="21509" name="TextBox 4"/>
          <p:cNvSpPr txBox="1">
            <a:spLocks noChangeArrowheads="1"/>
          </p:cNvSpPr>
          <p:nvPr/>
        </p:nvSpPr>
        <p:spPr bwMode="auto">
          <a:xfrm>
            <a:off x="220663" y="5486400"/>
            <a:ext cx="24463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ГУСТАВ КЛИМТ</a:t>
            </a:r>
          </a:p>
          <a:p>
            <a:r>
              <a:rPr lang="ru-RU"/>
              <a:t>«ЗОЛОТАЯ АДЕЛЬ»</a:t>
            </a:r>
          </a:p>
        </p:txBody>
      </p:sp>
      <p:sp>
        <p:nvSpPr>
          <p:cNvPr id="21510" name="TextBox 5"/>
          <p:cNvSpPr txBox="1">
            <a:spLocks noChangeArrowheads="1"/>
          </p:cNvSpPr>
          <p:nvPr/>
        </p:nvSpPr>
        <p:spPr bwMode="auto">
          <a:xfrm>
            <a:off x="6705600" y="5486400"/>
            <a:ext cx="21637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ГУСТАВ КЛИМТ </a:t>
            </a:r>
          </a:p>
          <a:p>
            <a:r>
              <a:rPr lang="ru-RU"/>
              <a:t>«НЕИЗВЕСТНАЯ»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СКУЛЬПТУРА</a:t>
            </a:r>
            <a:endParaRPr lang="ru-RU" sz="5400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22531" name="Текст 2"/>
          <p:cNvSpPr>
            <a:spLocks noGrp="1"/>
          </p:cNvSpPr>
          <p:nvPr>
            <p:ph type="body" idx="2"/>
          </p:nvPr>
        </p:nvSpPr>
        <p:spPr>
          <a:xfrm>
            <a:off x="1135063" y="368300"/>
            <a:ext cx="2751137" cy="59436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sz="2800" smtClean="0"/>
              <a:t>вид искусства, произведения которого имеют объёмную форму и выполняются из глины, мрамора, камня, бронзы, пластика , стекла и т.д.</a:t>
            </a:r>
          </a:p>
        </p:txBody>
      </p:sp>
      <p:pic>
        <p:nvPicPr>
          <p:cNvPr id="22532" name="Содержимое 4" descr="3aeb41c9-6769-4789-9107-c2cc08e3dd8b.jpe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944938" y="260350"/>
            <a:ext cx="4818062" cy="6340475"/>
          </a:xfrm>
        </p:spPr>
      </p:pic>
      <p:sp>
        <p:nvSpPr>
          <p:cNvPr id="22533" name="TextBox 4"/>
          <p:cNvSpPr txBox="1">
            <a:spLocks noChangeArrowheads="1"/>
          </p:cNvSpPr>
          <p:nvPr/>
        </p:nvSpPr>
        <p:spPr bwMode="auto">
          <a:xfrm>
            <a:off x="5749925" y="315913"/>
            <a:ext cx="30130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accent1"/>
                </a:solidFill>
              </a:rPr>
              <a:t>РОН МЬЮЭК «ПОРТРЕТ»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Скульптура может быть реалистичной и абстрактной</a:t>
            </a:r>
            <a:endParaRPr lang="ru-RU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23555" name="Содержимое 7" descr="931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57200" y="1722438"/>
            <a:ext cx="3441700" cy="4945062"/>
          </a:xfrm>
        </p:spPr>
      </p:pic>
      <p:pic>
        <p:nvPicPr>
          <p:cNvPr id="23556" name="Содержимое 5" descr="496ba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162425" y="1709738"/>
            <a:ext cx="4600575" cy="4995862"/>
          </a:xfrm>
        </p:spPr>
      </p:pic>
      <p:sp>
        <p:nvSpPr>
          <p:cNvPr id="23557" name="TextBox 4"/>
          <p:cNvSpPr txBox="1">
            <a:spLocks noChangeArrowheads="1"/>
          </p:cNvSpPr>
          <p:nvPr/>
        </p:nvSpPr>
        <p:spPr bwMode="auto">
          <a:xfrm>
            <a:off x="7064375" y="6259513"/>
            <a:ext cx="16224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accent1"/>
                </a:solidFill>
              </a:rPr>
              <a:t>РОН МЬЮЭК</a:t>
            </a:r>
          </a:p>
        </p:txBody>
      </p:sp>
      <p:sp>
        <p:nvSpPr>
          <p:cNvPr id="23558" name="TextBox 5"/>
          <p:cNvSpPr txBox="1">
            <a:spLocks noChangeArrowheads="1"/>
          </p:cNvSpPr>
          <p:nvPr/>
        </p:nvSpPr>
        <p:spPr bwMode="auto">
          <a:xfrm>
            <a:off x="457200" y="6248400"/>
            <a:ext cx="12906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ИЦЕБУЧИ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0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ЖИВОПИСЬ</a:t>
            </a:r>
            <a:endParaRPr lang="ru-RU" sz="6000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24579" name="Текст 2"/>
          <p:cNvSpPr>
            <a:spLocks noGrp="1"/>
          </p:cNvSpPr>
          <p:nvPr>
            <p:ph type="body" idx="2"/>
          </p:nvPr>
        </p:nvSpPr>
        <p:spPr>
          <a:xfrm>
            <a:off x="1135063" y="368300"/>
            <a:ext cx="7856537" cy="14605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sz="2400" smtClean="0"/>
              <a:t>вид искусства, связанный с передачей образов с помощью нанесения красок на холст, картон или бумагу</a:t>
            </a:r>
          </a:p>
        </p:txBody>
      </p:sp>
      <p:pic>
        <p:nvPicPr>
          <p:cNvPr id="24580" name="Содержимое 4" descr="20480291_Norman_Roksvell_Portret_Normana_Roksvella_za_rabotoy_1953_szh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371600" y="1676400"/>
            <a:ext cx="7010400" cy="4929188"/>
          </a:xfrm>
        </p:spPr>
      </p:pic>
      <p:sp>
        <p:nvSpPr>
          <p:cNvPr id="24581" name="TextBox 4"/>
          <p:cNvSpPr txBox="1">
            <a:spLocks noChangeArrowheads="1"/>
          </p:cNvSpPr>
          <p:nvPr/>
        </p:nvSpPr>
        <p:spPr bwMode="auto">
          <a:xfrm>
            <a:off x="1371600" y="1676400"/>
            <a:ext cx="4175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НОРМАН РОКВЕЛ «АВТОПОРТРЕТ»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Живопись может быть написана масляными красками на холсте</a:t>
            </a:r>
            <a:endParaRPr lang="ru-RU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25603" name="Содержимое 4" descr="leonardo-da-vinci-lady-with-an-ermine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33400" y="1635125"/>
            <a:ext cx="3743325" cy="5103813"/>
          </a:xfrm>
        </p:spPr>
      </p:pic>
      <p:pic>
        <p:nvPicPr>
          <p:cNvPr id="25604" name="Содержимое 5" descr="picasso-leaning-harlequin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724400" y="1644650"/>
            <a:ext cx="3886200" cy="5080000"/>
          </a:xfrm>
        </p:spPr>
      </p:pic>
      <p:sp>
        <p:nvSpPr>
          <p:cNvPr id="25605" name="TextBox 4"/>
          <p:cNvSpPr txBox="1">
            <a:spLocks noChangeArrowheads="1"/>
          </p:cNvSpPr>
          <p:nvPr/>
        </p:nvSpPr>
        <p:spPr bwMode="auto">
          <a:xfrm rot="-5400000">
            <a:off x="-632618" y="2836068"/>
            <a:ext cx="29781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ЛЕОНАРДО ДА ВИНЧИ </a:t>
            </a:r>
          </a:p>
          <a:p>
            <a:r>
              <a:rPr lang="ru-RU"/>
              <a:t>«ДАМА С ГОРНОСТАЕМ»</a:t>
            </a:r>
          </a:p>
        </p:txBody>
      </p:sp>
      <p:sp>
        <p:nvSpPr>
          <p:cNvPr id="25606" name="TextBox 5"/>
          <p:cNvSpPr txBox="1">
            <a:spLocks noChangeArrowheads="1"/>
          </p:cNvSpPr>
          <p:nvPr/>
        </p:nvSpPr>
        <p:spPr bwMode="auto">
          <a:xfrm rot="-5400000">
            <a:off x="3260725" y="3063875"/>
            <a:ext cx="35734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ПАБЛО ПИКАССО</a:t>
            </a:r>
          </a:p>
          <a:p>
            <a:r>
              <a:rPr lang="ru-RU"/>
              <a:t>«СКЛОНИВШИЙСЯ АРЛЕКИН»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-76200"/>
            <a:ext cx="8763000" cy="139903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Можно наносить краску мазками и точками, главное оттенки цвета</a:t>
            </a:r>
            <a:endParaRPr lang="ru-RU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26627" name="Содержимое 4" descr="7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76200" y="1627188"/>
            <a:ext cx="5499100" cy="4392612"/>
          </a:xfrm>
        </p:spPr>
      </p:pic>
      <p:pic>
        <p:nvPicPr>
          <p:cNvPr id="26628" name="Содержимое 5" descr="zhivopis_18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705475" y="1243013"/>
            <a:ext cx="3362325" cy="5378450"/>
          </a:xfrm>
        </p:spPr>
      </p:pic>
      <p:sp>
        <p:nvSpPr>
          <p:cNvPr id="26629" name="TextBox 4"/>
          <p:cNvSpPr txBox="1">
            <a:spLocks noChangeArrowheads="1"/>
          </p:cNvSpPr>
          <p:nvPr/>
        </p:nvSpPr>
        <p:spPr bwMode="auto">
          <a:xfrm>
            <a:off x="152400" y="5562600"/>
            <a:ext cx="33956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ВАН ГОГ «ЗВЁЗДНАЯ НОЧЬ»</a:t>
            </a:r>
          </a:p>
        </p:txBody>
      </p:sp>
      <p:sp>
        <p:nvSpPr>
          <p:cNvPr id="26630" name="TextBox 5"/>
          <p:cNvSpPr txBox="1">
            <a:spLocks noChangeArrowheads="1"/>
          </p:cNvSpPr>
          <p:nvPr/>
        </p:nvSpPr>
        <p:spPr bwMode="auto">
          <a:xfrm>
            <a:off x="5791200" y="5943600"/>
            <a:ext cx="2619375" cy="6461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ЖОРЖ СЁРА </a:t>
            </a:r>
          </a:p>
          <a:p>
            <a:r>
              <a:rPr lang="ru-RU"/>
              <a:t>«ЭЙФЕЛЕВА БАШНЯ»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267494"/>
            <a:ext cx="8458200" cy="1027906"/>
          </a:xfrm>
        </p:spPr>
        <p:txBody>
          <a:bodyPr/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ru-RU" b="1" dirty="0" err="1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Изобрази́тельное</a:t>
            </a:r>
            <a:r>
              <a:rPr lang="ru-RU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иску́сство</a:t>
            </a:r>
            <a:endParaRPr lang="ru-RU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228600" y="1295400"/>
            <a:ext cx="3886200" cy="5159375"/>
          </a:xfrm>
        </p:spPr>
        <p:txBody>
          <a:bodyPr/>
          <a:lstStyle/>
          <a:p>
            <a:pPr eaLnBrk="1" hangingPunct="1"/>
            <a:r>
              <a:rPr lang="ru-RU" sz="3200" smtClean="0"/>
              <a:t>вид художественного творчества, который воспроизводит окружающий мир.</a:t>
            </a:r>
          </a:p>
          <a:p>
            <a:pPr eaLnBrk="1" hangingPunct="1"/>
            <a:endParaRPr lang="ru-RU" smtClean="0"/>
          </a:p>
        </p:txBody>
      </p:sp>
      <p:pic>
        <p:nvPicPr>
          <p:cNvPr id="9220" name="Рисунок 3" descr="0_7f5a5_8c6210cc_XL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192588" y="1295400"/>
            <a:ext cx="4503737" cy="521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382000" cy="139903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А может быть написана на бумаге акварельными красками</a:t>
            </a:r>
            <a:endParaRPr lang="ru-RU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27651" name="Содержимое 4" descr="01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57200" y="1600200"/>
            <a:ext cx="3813175" cy="5068888"/>
          </a:xfrm>
        </p:spPr>
      </p:pic>
      <p:pic>
        <p:nvPicPr>
          <p:cNvPr id="27652" name="Содержимое 5" descr="fd63bd3baeca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625975" y="1566863"/>
            <a:ext cx="3908425" cy="5062537"/>
          </a:xfrm>
        </p:spPr>
      </p:pic>
      <p:sp>
        <p:nvSpPr>
          <p:cNvPr id="27653" name="TextBox 4"/>
          <p:cNvSpPr txBox="1">
            <a:spLocks noChangeArrowheads="1"/>
          </p:cNvSpPr>
          <p:nvPr/>
        </p:nvSpPr>
        <p:spPr bwMode="auto">
          <a:xfrm>
            <a:off x="2733675" y="1752600"/>
            <a:ext cx="15335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>
                <a:solidFill>
                  <a:schemeClr val="accent1"/>
                </a:solidFill>
              </a:rPr>
              <a:t>ЭДУАРД ЭРЛИКХ </a:t>
            </a:r>
          </a:p>
          <a:p>
            <a:r>
              <a:rPr lang="ru-RU" sz="1200">
                <a:solidFill>
                  <a:schemeClr val="accent1"/>
                </a:solidFill>
              </a:rPr>
              <a:t>«ЭСКИЗ МОДЕЛИ </a:t>
            </a:r>
          </a:p>
          <a:p>
            <a:r>
              <a:rPr lang="ru-RU" sz="1200">
                <a:solidFill>
                  <a:schemeClr val="accent1"/>
                </a:solidFill>
              </a:rPr>
              <a:t>ДЛЯ ДОМА </a:t>
            </a:r>
          </a:p>
          <a:p>
            <a:r>
              <a:rPr lang="ru-RU" sz="1200">
                <a:solidFill>
                  <a:schemeClr val="accent1"/>
                </a:solidFill>
              </a:rPr>
              <a:t>ИВ СЕН ЛОРАН»</a:t>
            </a:r>
          </a:p>
        </p:txBody>
      </p:sp>
      <p:sp>
        <p:nvSpPr>
          <p:cNvPr id="27654" name="TextBox 5"/>
          <p:cNvSpPr txBox="1">
            <a:spLocks noChangeArrowheads="1"/>
          </p:cNvSpPr>
          <p:nvPr/>
        </p:nvSpPr>
        <p:spPr bwMode="auto">
          <a:xfrm>
            <a:off x="5715000" y="6172200"/>
            <a:ext cx="27908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accent1"/>
                </a:solidFill>
              </a:rPr>
              <a:t>МИРКО ХАНАК «ЛИСА»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0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ГРАФИКА</a:t>
            </a:r>
            <a:endParaRPr lang="ru-RU" sz="6000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063" y="368300"/>
            <a:ext cx="3360737" cy="5943600"/>
          </a:xfrm>
        </p:spPr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/>
              <a:t>вид искусства, использующий в качестве основных изобразительных средств линии, штрихи, пятна и точки.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800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/>
              <a:t>Рисунок созданный с помощью линий и штрихов карандашом</a:t>
            </a:r>
            <a:endParaRPr lang="ru-RU" sz="2800" dirty="0"/>
          </a:p>
        </p:txBody>
      </p:sp>
      <p:pic>
        <p:nvPicPr>
          <p:cNvPr id="28676" name="Содержимое 6" descr="dmalan_sketchbook30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419600" y="457200"/>
            <a:ext cx="4430713" cy="5334000"/>
          </a:xfrm>
        </p:spPr>
      </p:pic>
      <p:sp>
        <p:nvSpPr>
          <p:cNvPr id="28677" name="TextBox 4"/>
          <p:cNvSpPr txBox="1">
            <a:spLocks noChangeArrowheads="1"/>
          </p:cNvSpPr>
          <p:nvPr/>
        </p:nvSpPr>
        <p:spPr bwMode="auto">
          <a:xfrm>
            <a:off x="4572000" y="5334000"/>
            <a:ext cx="43402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accent1"/>
                </a:solidFill>
              </a:rPr>
              <a:t>ДЭЙВ МАЛАН «ЖЕНСКИЙ ПОРТРЕТ»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839200" cy="148510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А так можно создать графические работы при помощи пятна и точек</a:t>
            </a:r>
            <a:endParaRPr lang="ru-RU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29699" name="Содержимое 9" descr="38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81000" y="1658938"/>
            <a:ext cx="3581400" cy="4741862"/>
          </a:xfrm>
        </p:spPr>
      </p:pic>
      <p:pic>
        <p:nvPicPr>
          <p:cNvPr id="29700" name="Содержимое 10" descr="points - 004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240213" y="1676400"/>
            <a:ext cx="4748212" cy="4724400"/>
          </a:xfrm>
        </p:spPr>
      </p:pic>
      <p:sp>
        <p:nvSpPr>
          <p:cNvPr id="29701" name="TextBox 4"/>
          <p:cNvSpPr txBox="1">
            <a:spLocks noChangeArrowheads="1"/>
          </p:cNvSpPr>
          <p:nvPr/>
        </p:nvSpPr>
        <p:spPr bwMode="auto">
          <a:xfrm>
            <a:off x="304800" y="6019800"/>
            <a:ext cx="37004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accent1"/>
                </a:solidFill>
              </a:rPr>
              <a:t>РЕНЕ ГРЮО «ЭСКИЗ ДЛЯ ВОГ»</a:t>
            </a:r>
          </a:p>
        </p:txBody>
      </p:sp>
      <p:sp>
        <p:nvSpPr>
          <p:cNvPr id="29702" name="TextBox 6"/>
          <p:cNvSpPr txBox="1">
            <a:spLocks noChangeArrowheads="1"/>
          </p:cNvSpPr>
          <p:nvPr/>
        </p:nvSpPr>
        <p:spPr bwMode="auto">
          <a:xfrm>
            <a:off x="4724400" y="6019800"/>
            <a:ext cx="3595688" cy="36988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accent1"/>
                </a:solidFill>
              </a:rPr>
              <a:t>ЖОРЖ СЁРА «КОМПОЗИЦИЯ»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" y="150896"/>
            <a:ext cx="752856" cy="64008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Графика может быть и цветной</a:t>
            </a:r>
            <a:endParaRPr lang="ru-RU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5" name="Рисунок 4" descr="24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143000" y="685800"/>
            <a:ext cx="7740650" cy="5791200"/>
          </a:xfrm>
        </p:spPr>
      </p:pic>
      <p:sp>
        <p:nvSpPr>
          <p:cNvPr id="30724" name="TextBox 3"/>
          <p:cNvSpPr txBox="1">
            <a:spLocks noChangeArrowheads="1"/>
          </p:cNvSpPr>
          <p:nvPr/>
        </p:nvSpPr>
        <p:spPr bwMode="auto">
          <a:xfrm>
            <a:off x="5029200" y="5867400"/>
            <a:ext cx="3784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accent1"/>
                </a:solidFill>
              </a:rPr>
              <a:t>СКОТТ ГУСТАФСОН «ОРКЕСТР»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367664"/>
            <a:ext cx="914400" cy="5943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Фотоискусство</a:t>
            </a:r>
            <a:endParaRPr lang="ru-RU" sz="4800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1747" name="Текст 2"/>
          <p:cNvSpPr>
            <a:spLocks noGrp="1"/>
          </p:cNvSpPr>
          <p:nvPr>
            <p:ph type="body" idx="2"/>
          </p:nvPr>
        </p:nvSpPr>
        <p:spPr>
          <a:xfrm>
            <a:off x="990600" y="368300"/>
            <a:ext cx="2438400" cy="59436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sz="2400" smtClean="0"/>
              <a:t>искусство создания </a:t>
            </a:r>
            <a:r>
              <a:rPr lang="ru-RU" sz="2400" b="1" smtClean="0"/>
              <a:t>художественной фотографии</a:t>
            </a:r>
            <a:r>
              <a:rPr lang="ru-RU" sz="2400" smtClean="0"/>
              <a:t>. То есть фотографии, отражающей творческое видение фотографа как художника.</a:t>
            </a:r>
          </a:p>
        </p:txBody>
      </p:sp>
      <p:pic>
        <p:nvPicPr>
          <p:cNvPr id="31748" name="Содержимое 4" descr="andrewzuckerman0_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505200" y="457200"/>
            <a:ext cx="5486400" cy="5486400"/>
          </a:xfrm>
        </p:spPr>
      </p:pic>
      <p:sp>
        <p:nvSpPr>
          <p:cNvPr id="31749" name="TextBox 4"/>
          <p:cNvSpPr txBox="1">
            <a:spLocks noChangeArrowheads="1"/>
          </p:cNvSpPr>
          <p:nvPr/>
        </p:nvSpPr>
        <p:spPr bwMode="auto">
          <a:xfrm>
            <a:off x="6443663" y="5410200"/>
            <a:ext cx="23955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accent1"/>
                </a:solidFill>
              </a:rPr>
              <a:t>ЭНДРЮ ЦУКЕРМАН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Фотография может быть похожа на живопись и на графику</a:t>
            </a:r>
            <a:endParaRPr lang="ru-RU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32771" name="Содержимое 4" descr="LucianoVentrone00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38113" y="2133600"/>
            <a:ext cx="4711700" cy="3886200"/>
          </a:xfrm>
        </p:spPr>
      </p:pic>
      <p:pic>
        <p:nvPicPr>
          <p:cNvPr id="32772" name="Содержимое 5" descr="4c4d-e93c97-db5d0c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010150" y="1722438"/>
            <a:ext cx="3981450" cy="4978400"/>
          </a:xfrm>
        </p:spPr>
      </p:pic>
      <p:sp>
        <p:nvSpPr>
          <p:cNvPr id="32773" name="TextBox 4"/>
          <p:cNvSpPr txBox="1">
            <a:spLocks noChangeArrowheads="1"/>
          </p:cNvSpPr>
          <p:nvPr/>
        </p:nvSpPr>
        <p:spPr bwMode="auto">
          <a:xfrm>
            <a:off x="304800" y="2209800"/>
            <a:ext cx="44259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ЛУЧИАНО ВЕНТРОНЕ «НАТЮРМОРТ»</a:t>
            </a:r>
          </a:p>
        </p:txBody>
      </p:sp>
      <p:sp>
        <p:nvSpPr>
          <p:cNvPr id="32774" name="TextBox 5"/>
          <p:cNvSpPr txBox="1">
            <a:spLocks noChangeArrowheads="1"/>
          </p:cNvSpPr>
          <p:nvPr/>
        </p:nvSpPr>
        <p:spPr bwMode="auto">
          <a:xfrm>
            <a:off x="5334000" y="1676400"/>
            <a:ext cx="33305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ДАМЬЕН ВАССАР «ПАРИЖ»</a:t>
            </a:r>
          </a:p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Декоративно-прикладное искусство</a:t>
            </a:r>
            <a:endParaRPr lang="ru-RU" b="1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063" y="228600"/>
            <a:ext cx="2438400" cy="6261100"/>
          </a:xfrm>
        </p:spPr>
        <p:txBody>
          <a:bodyPr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/>
              <a:t>Произведения декоративно-прикладного искусства отвечают нескольким требованиям: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800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/>
              <a:t>обладают эстетическим качеством;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800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/>
              <a:t>рассчитаны на художественный эффект;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800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/>
              <a:t>служат для оформления быта и интерьера.</a:t>
            </a:r>
            <a:r>
              <a:rPr lang="ru-RU" baseline="30000" dirty="0" smtClean="0"/>
              <a:t>[</a:t>
            </a:r>
            <a:endParaRPr lang="ru-RU" dirty="0"/>
          </a:p>
        </p:txBody>
      </p:sp>
      <p:pic>
        <p:nvPicPr>
          <p:cNvPr id="33796" name="Содержимое 4" descr="13391201_lampa5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275138" y="320675"/>
            <a:ext cx="4259262" cy="6330950"/>
          </a:xfrm>
        </p:spPr>
      </p:pic>
      <p:sp>
        <p:nvSpPr>
          <p:cNvPr id="33797" name="TextBox 4"/>
          <p:cNvSpPr txBox="1">
            <a:spLocks noChangeArrowheads="1"/>
          </p:cNvSpPr>
          <p:nvPr/>
        </p:nvSpPr>
        <p:spPr bwMode="auto">
          <a:xfrm>
            <a:off x="5118100" y="6324600"/>
            <a:ext cx="34163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ЛАМПА ФИРМЫ «ТИФФАНИ»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Это и ювелирные украшения и простые предметы </a:t>
            </a:r>
            <a:endParaRPr lang="ru-RU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34819" name="Содержимое 5" descr="37013329_1229872071_1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04800" y="1828800"/>
            <a:ext cx="4303713" cy="4808538"/>
          </a:xfrm>
        </p:spPr>
      </p:pic>
      <p:pic>
        <p:nvPicPr>
          <p:cNvPr id="34820" name="Содержимое 4" descr="57058824_Golova_vizantiyki_Blondinka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854575" y="1828800"/>
            <a:ext cx="3984625" cy="4849813"/>
          </a:xfrm>
        </p:spPr>
      </p:pic>
      <p:sp>
        <p:nvSpPr>
          <p:cNvPr id="34821" name="TextBox 4"/>
          <p:cNvSpPr txBox="1">
            <a:spLocks noChangeArrowheads="1"/>
          </p:cNvSpPr>
          <p:nvPr/>
        </p:nvSpPr>
        <p:spPr bwMode="auto">
          <a:xfrm>
            <a:off x="2514600" y="6259513"/>
            <a:ext cx="2060575" cy="36988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accent1"/>
                </a:solidFill>
              </a:rPr>
              <a:t>ВАЗА «ТИФАНИ»</a:t>
            </a:r>
          </a:p>
        </p:txBody>
      </p:sp>
      <p:sp>
        <p:nvSpPr>
          <p:cNvPr id="34822" name="TextBox 5"/>
          <p:cNvSpPr txBox="1">
            <a:spLocks noChangeArrowheads="1"/>
          </p:cNvSpPr>
          <p:nvPr/>
        </p:nvSpPr>
        <p:spPr bwMode="auto">
          <a:xfrm>
            <a:off x="4953000" y="6248400"/>
            <a:ext cx="37957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accent1"/>
                </a:solidFill>
              </a:rPr>
              <a:t>АЛЬФОНС МУХА «БЛОНДИНКА»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67494"/>
            <a:ext cx="8458200" cy="4609306"/>
          </a:xfrm>
        </p:spPr>
        <p:txBody>
          <a:bodyPr/>
          <a:lstStyle/>
          <a:p>
            <a:pPr marL="484632" algn="ctr" eaLnBrk="1" fontAlgn="auto" hangingPunct="1">
              <a:spcAft>
                <a:spcPts val="0"/>
              </a:spcAft>
              <a:defRPr/>
            </a:pPr>
            <a:r>
              <a:rPr lang="ru-RU" sz="54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СПАСИБО ЗА ВНИМАНИЕ</a:t>
            </a:r>
            <a:br>
              <a:rPr lang="ru-RU" sz="54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ru-RU" sz="54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ТВОРЧЕСКИХ УСПЕХОВ</a:t>
            </a:r>
            <a:endParaRPr lang="ru-RU" sz="5400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5843" name="TextBox 2"/>
          <p:cNvSpPr txBox="1">
            <a:spLocks noChangeArrowheads="1"/>
          </p:cNvSpPr>
          <p:nvPr/>
        </p:nvSpPr>
        <p:spPr bwMode="auto">
          <a:xfrm>
            <a:off x="2133600" y="5867400"/>
            <a:ext cx="5715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latin typeface="Century Gothic" pitchFamily="34" charset="0"/>
              </a:rPr>
              <a:t>МАКСИМ ЛЕОНТЬЕВ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0"/>
            <a:ext cx="8686800" cy="2057400"/>
          </a:xfrm>
        </p:spPr>
        <p:txBody>
          <a:bodyPr/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Изобразительное искусство делится на виды и на жанры</a:t>
            </a:r>
            <a:endParaRPr lang="ru-RU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10243" name="Рисунок 2" descr="triple_selfportrait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48000" y="1905000"/>
            <a:ext cx="3581400" cy="473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TextBox 3"/>
          <p:cNvSpPr txBox="1">
            <a:spLocks noChangeArrowheads="1"/>
          </p:cNvSpPr>
          <p:nvPr/>
        </p:nvSpPr>
        <p:spPr bwMode="auto">
          <a:xfrm>
            <a:off x="3048000" y="6172200"/>
            <a:ext cx="3886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accent1"/>
                </a:solidFill>
              </a:rPr>
              <a:t>Норман Роквелл «Автопортрет»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04800" y="152400"/>
            <a:ext cx="5562600" cy="2057400"/>
          </a:xfrm>
        </p:spPr>
        <p:txBody>
          <a:bodyPr/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ЖАНРЫ </a:t>
            </a:r>
            <a:br>
              <a:rPr lang="ru-RU" sz="32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ru-RU" sz="32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ИЗОБРАЗИТЕЛЬНОГО ИСКУССТВА</a:t>
            </a:r>
            <a:endParaRPr lang="ru-RU" sz="3200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11267" name="Рисунок 2" descr="151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48200" y="442913"/>
            <a:ext cx="4362450" cy="618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TextBox 3"/>
          <p:cNvSpPr txBox="1">
            <a:spLocks noChangeArrowheads="1"/>
          </p:cNvSpPr>
          <p:nvPr/>
        </p:nvSpPr>
        <p:spPr bwMode="auto">
          <a:xfrm>
            <a:off x="4876800" y="5830888"/>
            <a:ext cx="33909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accent1"/>
                </a:solidFill>
              </a:rPr>
              <a:t>КАРЛ ЛАРСОН</a:t>
            </a:r>
          </a:p>
          <a:p>
            <a:r>
              <a:rPr lang="ru-RU">
                <a:solidFill>
                  <a:schemeClr val="accent1"/>
                </a:solidFill>
              </a:rPr>
              <a:t> «АВТОПОРТРЕТ С СЫНОМ»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229600" cy="139903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0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ПОРТРЕТ</a:t>
            </a:r>
            <a:endParaRPr lang="ru-RU" sz="6000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12291" name="Содержимое 7" descr="4182d6903d92bfbe7af28e3dbc215285e1167682_m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613275" y="1270000"/>
            <a:ext cx="4225925" cy="5283200"/>
          </a:xfrm>
        </p:spPr>
      </p:pic>
      <p:pic>
        <p:nvPicPr>
          <p:cNvPr id="12292" name="Содержимое 9" descr="7cc4822fb219.jpg"/>
          <p:cNvPicPr>
            <a:picLocks noGrp="1" noChangeAspect="1"/>
          </p:cNvPicPr>
          <p:nvPr>
            <p:ph sz="half"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304800" y="1295400"/>
            <a:ext cx="3962400" cy="5283200"/>
          </a:xfrm>
        </p:spPr>
      </p:pic>
      <p:sp>
        <p:nvSpPr>
          <p:cNvPr id="12293" name="TextBox 4"/>
          <p:cNvSpPr txBox="1">
            <a:spLocks noChangeArrowheads="1"/>
          </p:cNvSpPr>
          <p:nvPr/>
        </p:nvSpPr>
        <p:spPr bwMode="auto">
          <a:xfrm>
            <a:off x="4819650" y="1306513"/>
            <a:ext cx="3867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accent1"/>
                </a:solidFill>
              </a:rPr>
              <a:t>ЭДИТ ВЕРЛИТ «НОВАЯ ГОТИКА»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5638800"/>
            <a:ext cx="3506788" cy="1200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accent1"/>
                </a:solidFill>
              </a:rPr>
              <a:t>МОРИС КВЕНТИН ДЕ ЛА ТУР </a:t>
            </a:r>
            <a:br>
              <a:rPr lang="ru-RU" dirty="0">
                <a:solidFill>
                  <a:schemeClr val="accent1"/>
                </a:solidFill>
              </a:rPr>
            </a:br>
            <a:r>
              <a:rPr lang="ru-RU" dirty="0">
                <a:solidFill>
                  <a:schemeClr val="accent1"/>
                </a:solidFill>
              </a:rPr>
              <a:t>«ПОРТРЕТ ЖАНА-БАТИСТА </a:t>
            </a:r>
          </a:p>
          <a:p>
            <a:pPr>
              <a:defRPr/>
            </a:pPr>
            <a:r>
              <a:rPr lang="ru-RU" dirty="0">
                <a:solidFill>
                  <a:schemeClr val="accent1"/>
                </a:solidFill>
              </a:rPr>
              <a:t>СИМЕОНА ШАРДЕНА»</a:t>
            </a:r>
            <a:r>
              <a:rPr lang="ru-RU" cap="all" dirty="0">
                <a:solidFill>
                  <a:schemeClr val="accent1"/>
                </a:solidFill>
              </a:rPr>
              <a:t> </a:t>
            </a:r>
            <a:endParaRPr lang="ru-RU" b="1" cap="all" dirty="0">
              <a:solidFill>
                <a:schemeClr val="accent1"/>
              </a:solidFill>
            </a:endParaRP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67494"/>
            <a:ext cx="8229600" cy="139903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6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ПЕЙЗАЖ</a:t>
            </a:r>
            <a:endParaRPr lang="ru-RU" sz="6600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13315" name="Содержимое 5" descr="Landscape_on_the_Ile_Saint-Martin__1881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486400" y="1524000"/>
            <a:ext cx="3435350" cy="4267200"/>
          </a:xfrm>
        </p:spPr>
      </p:pic>
      <p:pic>
        <p:nvPicPr>
          <p:cNvPr id="13316" name="Содержимое 7" descr="4989-141e53-e5a957.jpg"/>
          <p:cNvPicPr>
            <a:picLocks noGrp="1" noChangeAspect="1"/>
          </p:cNvPicPr>
          <p:nvPr>
            <p:ph sz="half"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152400" y="1524000"/>
            <a:ext cx="5192713" cy="4191000"/>
          </a:xfrm>
        </p:spPr>
      </p:pic>
      <p:sp>
        <p:nvSpPr>
          <p:cNvPr id="13317" name="TextBox 4"/>
          <p:cNvSpPr txBox="1">
            <a:spLocks noChangeArrowheads="1"/>
          </p:cNvSpPr>
          <p:nvPr/>
        </p:nvSpPr>
        <p:spPr bwMode="auto">
          <a:xfrm>
            <a:off x="228600" y="4876800"/>
            <a:ext cx="28575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accent1"/>
                </a:solidFill>
              </a:rPr>
              <a:t>ФРАНЦ ШУМАХЕР</a:t>
            </a:r>
          </a:p>
          <a:p>
            <a:r>
              <a:rPr lang="ru-RU">
                <a:solidFill>
                  <a:schemeClr val="accent1"/>
                </a:solidFill>
              </a:rPr>
              <a:t>«НОВЫЕ ЛАНДШАФТЫ»</a:t>
            </a:r>
          </a:p>
        </p:txBody>
      </p:sp>
      <p:sp>
        <p:nvSpPr>
          <p:cNvPr id="13318" name="TextBox 5"/>
          <p:cNvSpPr txBox="1">
            <a:spLocks noChangeArrowheads="1"/>
          </p:cNvSpPr>
          <p:nvPr/>
        </p:nvSpPr>
        <p:spPr bwMode="auto">
          <a:xfrm>
            <a:off x="5715000" y="5257800"/>
            <a:ext cx="29829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КЛОД МОНЕ «</a:t>
            </a:r>
            <a:r>
              <a:rPr lang="en-US"/>
              <a:t>At Vetheuil</a:t>
            </a:r>
            <a:r>
              <a:rPr lang="ru-RU"/>
              <a:t>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39903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НАТЮРМОРТ</a:t>
            </a:r>
            <a:endParaRPr lang="ru-RU" sz="5400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14339" name="Содержимое 4" descr="0_beb77_698e1ebd_XL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33400" y="1392238"/>
            <a:ext cx="4230688" cy="5313362"/>
          </a:xfrm>
        </p:spPr>
      </p:pic>
      <p:pic>
        <p:nvPicPr>
          <p:cNvPr id="14340" name="Содержимое 5" descr="194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970463" y="1395413"/>
            <a:ext cx="3983037" cy="5310187"/>
          </a:xfrm>
        </p:spPr>
      </p:pic>
      <p:sp>
        <p:nvSpPr>
          <p:cNvPr id="14341" name="TextBox 4"/>
          <p:cNvSpPr txBox="1">
            <a:spLocks noChangeArrowheads="1"/>
          </p:cNvSpPr>
          <p:nvPr/>
        </p:nvSpPr>
        <p:spPr bwMode="auto">
          <a:xfrm>
            <a:off x="1479550" y="1524000"/>
            <a:ext cx="31686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РОЙ ХОДРЕН «КОРЗИНА »</a:t>
            </a:r>
          </a:p>
        </p:txBody>
      </p:sp>
      <p:sp>
        <p:nvSpPr>
          <p:cNvPr id="14342" name="TextBox 6"/>
          <p:cNvSpPr txBox="1">
            <a:spLocks noChangeArrowheads="1"/>
          </p:cNvSpPr>
          <p:nvPr/>
        </p:nvSpPr>
        <p:spPr bwMode="auto">
          <a:xfrm>
            <a:off x="5105400" y="6248400"/>
            <a:ext cx="34909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РОЙ ХОДРЕН «НАТЮРМОРТ»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-152400"/>
            <a:ext cx="8686800" cy="139903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СЮЖЕТНАЯ КОМПОЗИЦИЯ</a:t>
            </a:r>
            <a:endParaRPr lang="ru-RU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15363" name="Содержимое 4" descr="62578130_671552992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28600" y="1143000"/>
            <a:ext cx="4281488" cy="5178425"/>
          </a:xfrm>
        </p:spPr>
      </p:pic>
      <p:pic>
        <p:nvPicPr>
          <p:cNvPr id="15364" name="Содержимое 5" descr="0_4c0ce_b47f121c_orig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683125" y="1143000"/>
            <a:ext cx="4232275" cy="5211763"/>
          </a:xfrm>
        </p:spPr>
      </p:pic>
      <p:sp>
        <p:nvSpPr>
          <p:cNvPr id="15365" name="TextBox 4"/>
          <p:cNvSpPr txBox="1">
            <a:spLocks noChangeArrowheads="1"/>
          </p:cNvSpPr>
          <p:nvPr/>
        </p:nvSpPr>
        <p:spPr bwMode="auto">
          <a:xfrm>
            <a:off x="5440363" y="1143000"/>
            <a:ext cx="34750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СКОТ ГУСТАФСОН «СКАЗКИ»</a:t>
            </a:r>
          </a:p>
        </p:txBody>
      </p:sp>
      <p:sp>
        <p:nvSpPr>
          <p:cNvPr id="15366" name="TextBox 5"/>
          <p:cNvSpPr txBox="1">
            <a:spLocks noChangeArrowheads="1"/>
          </p:cNvSpPr>
          <p:nvPr/>
        </p:nvSpPr>
        <p:spPr bwMode="auto">
          <a:xfrm>
            <a:off x="254000" y="6019800"/>
            <a:ext cx="4089400" cy="3079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/>
              <a:t>ДЖОЗЕФ ЛЕЙЕНДЕКЕР «ИЛЛЮСТРАЦИЯ»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19400" y="0"/>
            <a:ext cx="6096000" cy="2209800"/>
          </a:xfrm>
        </p:spPr>
        <p:txBody>
          <a:bodyPr/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ВИДЫ </a:t>
            </a:r>
            <a:br>
              <a:rPr lang="ru-RU" sz="40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ru-RU" sz="40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ИЗОБРАЗИТЕЛЬНОГО ИСКУССТВА</a:t>
            </a:r>
            <a:endParaRPr lang="ru-RU" sz="4000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16387" name="Рисунок 2" descr="ad8b2a39a35a8689575bec82820703e1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" y="304800"/>
            <a:ext cx="2884488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296863" y="6291263"/>
            <a:ext cx="282733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/>
              <a:t>ГЕЛИЙ КОРЖЕВ «ГОМЕР»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1473</TotalTime>
  <Words>443</Words>
  <Application>Microsoft Office PowerPoint</Application>
  <PresentationFormat>Экран (4:3)</PresentationFormat>
  <Paragraphs>99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4" baseType="lpstr">
      <vt:lpstr>Arial</vt:lpstr>
      <vt:lpstr>Century Gothic</vt:lpstr>
      <vt:lpstr>Wingdings 2</vt:lpstr>
      <vt:lpstr>Verdana</vt:lpstr>
      <vt:lpstr>Calibri</vt:lpstr>
      <vt:lpstr>Яркая</vt:lpstr>
      <vt:lpstr>Виды изобразительного искусства</vt:lpstr>
      <vt:lpstr>Изобрази́тельное иску́сство</vt:lpstr>
      <vt:lpstr>Изобразительное искусство делится на виды и на жанры</vt:lpstr>
      <vt:lpstr>ЖАНРЫ  ИЗОБРАЗИТЕЛЬНОГО ИСКУССТВА</vt:lpstr>
      <vt:lpstr>ПОРТРЕТ</vt:lpstr>
      <vt:lpstr>ПЕЙЗАЖ</vt:lpstr>
      <vt:lpstr>НАТЮРМОРТ</vt:lpstr>
      <vt:lpstr>СЮЖЕТНАЯ КОМПОЗИЦИЯ</vt:lpstr>
      <vt:lpstr>ВИДЫ  ИЗОБРАЗИТЕЛЬНОГО ИСКУССТВА</vt:lpstr>
      <vt:lpstr>СКУЛЬПТУРА</vt:lpstr>
      <vt:lpstr>ЖИВОПИСЬ</vt:lpstr>
      <vt:lpstr>ГРАФИКА</vt:lpstr>
      <vt:lpstr>ФОТОИСКУССТВО</vt:lpstr>
      <vt:lpstr>ДЕКОРАТИВНО-ПРИКЛАДНОЕ ИСКУССТВО</vt:lpstr>
      <vt:lpstr>СКУЛЬПТУРА</vt:lpstr>
      <vt:lpstr>Скульптура может быть реалистичной и абстрактной</vt:lpstr>
      <vt:lpstr>ЖИВОПИСЬ</vt:lpstr>
      <vt:lpstr>Живопись может быть написана масляными красками на холсте</vt:lpstr>
      <vt:lpstr>Можно наносить краску мазками и точками, главное оттенки цвета</vt:lpstr>
      <vt:lpstr>А может быть написана на бумаге акварельными красками</vt:lpstr>
      <vt:lpstr>ГРАФИКА</vt:lpstr>
      <vt:lpstr>А так можно создать графические работы при помощи пятна и точек</vt:lpstr>
      <vt:lpstr>Графика может быть и цветной</vt:lpstr>
      <vt:lpstr>Фотоискусство</vt:lpstr>
      <vt:lpstr>Фотография может быть похожа на живопись и на графику</vt:lpstr>
      <vt:lpstr>Декоративно-прикладное искусство</vt:lpstr>
      <vt:lpstr>Это и ювелирные украшения и простые предметы </vt:lpstr>
      <vt:lpstr>СПАСИБО ЗА ВНИМАНИЕ ТВОРЧЕСКИХ УСПЕХОВ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Виды изобразительного искусства</dc:title>
  <dc:creator>пк</dc:creator>
  <cp:lastModifiedBy>re</cp:lastModifiedBy>
  <cp:revision>88</cp:revision>
  <dcterms:created xsi:type="dcterms:W3CDTF">2012-02-27T17:31:33Z</dcterms:created>
  <dcterms:modified xsi:type="dcterms:W3CDTF">2014-05-10T12:00:11Z</dcterms:modified>
</cp:coreProperties>
</file>