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9" r:id="rId2"/>
    <p:sldId id="298" r:id="rId3"/>
    <p:sldId id="261" r:id="rId4"/>
    <p:sldId id="263" r:id="rId5"/>
    <p:sldId id="274" r:id="rId6"/>
    <p:sldId id="275" r:id="rId7"/>
    <p:sldId id="271" r:id="rId8"/>
    <p:sldId id="273" r:id="rId9"/>
    <p:sldId id="276" r:id="rId10"/>
    <p:sldId id="277" r:id="rId11"/>
    <p:sldId id="279" r:id="rId12"/>
    <p:sldId id="280" r:id="rId13"/>
    <p:sldId id="282" r:id="rId14"/>
    <p:sldId id="283" r:id="rId15"/>
    <p:sldId id="284" r:id="rId16"/>
    <p:sldId id="285" r:id="rId17"/>
    <p:sldId id="286" r:id="rId18"/>
    <p:sldId id="299" r:id="rId19"/>
    <p:sldId id="287" r:id="rId20"/>
    <p:sldId id="288" r:id="rId21"/>
    <p:sldId id="289" r:id="rId22"/>
    <p:sldId id="290" r:id="rId23"/>
    <p:sldId id="291" r:id="rId24"/>
    <p:sldId id="293" r:id="rId25"/>
    <p:sldId id="301" r:id="rId26"/>
    <p:sldId id="294" r:id="rId27"/>
    <p:sldId id="296" r:id="rId28"/>
    <p:sldId id="300" r:id="rId29"/>
    <p:sldId id="278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06C2EDF-DC88-4C3F-A248-32A853D44555}" type="datetimeFigureOut">
              <a:rPr lang="ru-RU" altLang="ru-RU"/>
              <a:pPr>
                <a:defRPr/>
              </a:pPr>
              <a:t>12.04.2014</a:t>
            </a:fld>
            <a:endParaRPr lang="ru-RU" altLang="ru-RU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084FAAB-8189-4696-892F-E41D1C18B4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54316-EE2B-4237-A651-A4B9C841785C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BB447-6812-4005-B4DE-703446535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68873-F198-4401-92FB-A6FC5880D1BF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5DADF-3EC0-4428-8B10-A77A9EC18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BD8D-B2C8-4F3B-B019-A146FFB87134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96DCE-5E79-4921-AC64-47CA422A2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B59FD-DC70-4CBA-AF55-59DA7BCF34B2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0B0D2-C6D1-40EB-AE08-215A41E43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9E15F-8895-4778-9656-98E6F48D800B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8C6A-56DE-49E0-8792-EBB7131FB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5A149-32BE-433F-AEC3-6F0BFA1CE9C7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F0AE1-99E0-494F-876D-6EF67ABDB0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BD2F8-3B20-4EA2-AE12-E4D4BD72F541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ABAB8-0C83-47C4-8BD4-130D139A3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7594A-476A-44E0-8D19-77A663E43F0F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3D09-F145-4B28-977E-F238060C7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777E2-5B47-4F11-8B1F-141268861E64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D75DE-D3B0-4014-B370-C01111EDF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D598C-750E-4DC6-BE89-8D0249DDFC51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A16AE-96B6-4C25-980A-92972551F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A4699-95DF-4C34-8BB4-E01AB1881473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92D5E-0F79-4EB2-9F84-6E467E009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5B7EB6-9834-4C8B-B319-B540556AA920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3BE762-5BA9-4527-9A0A-2D0999894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subTitle" idx="1"/>
          </p:nvPr>
        </p:nvSpPr>
        <p:spPr>
          <a:xfrm>
            <a:off x="827088" y="4437063"/>
            <a:ext cx="6985000" cy="2087562"/>
          </a:xfrm>
          <a:noFill/>
        </p:spPr>
        <p:txBody>
          <a:bodyPr/>
          <a:lstStyle/>
          <a:p>
            <a:pPr algn="r"/>
            <a:r>
              <a:rPr lang="ru-RU" altLang="ru-RU" sz="2400" smtClean="0">
                <a:solidFill>
                  <a:schemeClr val="tx1"/>
                </a:solidFill>
              </a:rPr>
              <a:t>Выполнила: Марина Л.И.</a:t>
            </a:r>
          </a:p>
          <a:p>
            <a:pPr algn="r"/>
            <a:r>
              <a:rPr lang="ru-RU" altLang="ru-RU" sz="2400" smtClean="0">
                <a:solidFill>
                  <a:schemeClr val="tx1"/>
                </a:solidFill>
              </a:rPr>
              <a:t>учитель начальных классов </a:t>
            </a:r>
          </a:p>
          <a:p>
            <a:pPr algn="r"/>
            <a:r>
              <a:rPr lang="ru-RU" altLang="ru-RU" sz="2400" smtClean="0">
                <a:solidFill>
                  <a:schemeClr val="tx1"/>
                </a:solidFill>
              </a:rPr>
              <a:t>МОУ СОШ №22</a:t>
            </a:r>
          </a:p>
        </p:txBody>
      </p:sp>
      <p:sp>
        <p:nvSpPr>
          <p:cNvPr id="2051" name="Скругленный прямоугольник 7"/>
          <p:cNvSpPr>
            <a:spLocks noChangeArrowheads="1"/>
          </p:cNvSpPr>
          <p:nvPr/>
        </p:nvSpPr>
        <p:spPr bwMode="auto">
          <a:xfrm>
            <a:off x="0" y="1916113"/>
            <a:ext cx="9144000" cy="2376487"/>
          </a:xfrm>
          <a:prstGeom prst="roundRect">
            <a:avLst>
              <a:gd name="adj" fmla="val 16667"/>
            </a:avLst>
          </a:prstGeom>
          <a:noFill/>
          <a:ln w="12700" algn="ctr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4400"/>
              <a:t> Урок математики.</a:t>
            </a:r>
            <a:br>
              <a:rPr lang="ru-RU" altLang="ru-RU" sz="4400"/>
            </a:br>
            <a:r>
              <a:rPr lang="ru-RU" altLang="ru-RU" sz="4000"/>
              <a:t>Тема: Скорость движения.</a:t>
            </a:r>
            <a:endParaRPr lang="ru-RU" altLang="ru-RU" sz="4400"/>
          </a:p>
        </p:txBody>
      </p:sp>
      <p:sp>
        <p:nvSpPr>
          <p:cNvPr id="2052" name="Rectangle 10"/>
          <p:cNvSpPr>
            <a:spLocks/>
          </p:cNvSpPr>
          <p:nvPr/>
        </p:nvSpPr>
        <p:spPr bwMode="auto">
          <a:xfrm>
            <a:off x="468313" y="188913"/>
            <a:ext cx="7848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altLang="ru-RU" sz="2000">
                <a:latin typeface="Times New Roman" pitchFamily="18" charset="0"/>
              </a:rPr>
              <a:t>Российская Федерация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altLang="ru-RU" sz="2000">
                <a:latin typeface="Times New Roman" pitchFamily="18" charset="0"/>
              </a:rPr>
              <a:t>Республика Саха (Якутия)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altLang="ru-RU" sz="2000">
                <a:latin typeface="Times New Roman" pitchFamily="18" charset="0"/>
              </a:rPr>
              <a:t>Муниципальное общеобразовательное учреждение -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altLang="ru-RU" sz="2000">
                <a:latin typeface="Times New Roman" pitchFamily="18" charset="0"/>
              </a:rPr>
              <a:t>Средняя общеобразовательная школа № 22  поселка Беркакит </a:t>
            </a:r>
          </a:p>
          <a:p>
            <a:pPr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ru-RU" altLang="ru-RU" sz="2000">
                <a:latin typeface="Times New Roman" pitchFamily="18" charset="0"/>
              </a:rPr>
              <a:t>                                         Нерюнгринского района</a:t>
            </a:r>
            <a:endParaRPr lang="ru-RU" altLang="ru-RU" sz="200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Содержимое 6"/>
          <p:cNvSpPr>
            <a:spLocks noGrp="1"/>
          </p:cNvSpPr>
          <p:nvPr>
            <p:ph sz="half" idx="4294967295"/>
          </p:nvPr>
        </p:nvSpPr>
        <p:spPr>
          <a:xfrm>
            <a:off x="358775" y="1166813"/>
            <a:ext cx="6084888" cy="52863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4200" b="1" smtClean="0">
                <a:solidFill>
                  <a:srgbClr val="10253F"/>
                </a:solidFill>
              </a:rPr>
              <a:t>5 дм 3 см+2дм6 см   =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10253F"/>
                </a:solidFill>
              </a:rPr>
              <a:t>204 км  ?  3 ч       =</a:t>
            </a:r>
            <a:endParaRPr lang="ru-RU" altLang="ru-RU" sz="4400" b="1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10253F"/>
                </a:solidFill>
              </a:rPr>
              <a:t>56 сек  – 16 сек   =</a:t>
            </a:r>
            <a:endParaRPr lang="ru-RU" altLang="ru-RU" sz="4400" b="1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altLang="ru-RU" sz="4400" b="1" smtClean="0">
                <a:solidFill>
                  <a:srgbClr val="10253F"/>
                </a:solidFill>
              </a:rPr>
              <a:t>8 </a:t>
            </a:r>
            <a:r>
              <a:rPr lang="ru-RU" altLang="ru-RU" sz="4400" b="1" smtClean="0">
                <a:solidFill>
                  <a:srgbClr val="10253F"/>
                </a:solidFill>
              </a:rPr>
              <a:t>м     :   10 сек   =</a:t>
            </a:r>
          </a:p>
          <a:p>
            <a:pPr eaLnBrk="1" hangingPunct="1">
              <a:buFont typeface="Arial" charset="0"/>
              <a:buNone/>
            </a:pPr>
            <a:endParaRPr lang="ru-RU" altLang="ru-RU" sz="4000" b="1" smtClean="0">
              <a:solidFill>
                <a:srgbClr val="10253F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4000" b="1" smtClean="0">
                <a:solidFill>
                  <a:srgbClr val="10253F"/>
                </a:solidFill>
              </a:rPr>
              <a:t>6 мин 45 сек + 15 сек  =</a:t>
            </a:r>
            <a:endParaRPr lang="ru-RU" altLang="ru-RU" sz="4000" b="1" smtClean="0">
              <a:solidFill>
                <a:srgbClr val="FF0000"/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4294967295"/>
          </p:nvPr>
        </p:nvSpPr>
        <p:spPr>
          <a:xfrm>
            <a:off x="5724525" y="1125538"/>
            <a:ext cx="3779838" cy="49307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7 дм 9 см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?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40 сек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?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  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 7мин</a:t>
            </a:r>
            <a:endParaRPr lang="ru-RU" altLang="ru-RU" sz="4400" smtClean="0">
              <a:solidFill>
                <a:srgbClr val="CC3300"/>
              </a:solidFill>
            </a:endParaRPr>
          </a:p>
        </p:txBody>
      </p:sp>
      <p:sp>
        <p:nvSpPr>
          <p:cNvPr id="11268" name="Дата 1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altLang="ru-RU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1269" name="Блок-схема: узел 7"/>
          <p:cNvSpPr>
            <a:spLocks noChangeArrowheads="1"/>
          </p:cNvSpPr>
          <p:nvPr/>
        </p:nvSpPr>
        <p:spPr bwMode="auto">
          <a:xfrm>
            <a:off x="2916238" y="3860800"/>
            <a:ext cx="71437" cy="71438"/>
          </a:xfrm>
          <a:prstGeom prst="flowChartConnector">
            <a:avLst/>
          </a:prstGeom>
          <a:noFill/>
          <a:ln w="25400" algn="ctr">
            <a:noFill/>
            <a:round/>
            <a:headEnd/>
            <a:tailEnd/>
          </a:ln>
        </p:spPr>
        <p:txBody>
          <a:bodyPr anchor="ctr"/>
          <a:lstStyle/>
          <a:p>
            <a:pPr algn="ctr"/>
            <a:endParaRPr lang="ru-RU">
              <a:solidFill>
                <a:srgbClr val="000099"/>
              </a:solidFill>
              <a:latin typeface="Calibri" pitchFamily="34" charset="0"/>
            </a:endParaRP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971550" y="333375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CC3300"/>
                </a:solidFill>
              </a:rPr>
              <a:t>Найдите значения выражений</a:t>
            </a: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>
            <a:off x="0" y="1773238"/>
            <a:ext cx="8243888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0" y="3357563"/>
            <a:ext cx="7812088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0" y="5734050"/>
            <a:ext cx="8027988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animBg="1"/>
      <p:bldP spid="52233" grpId="0" animBg="1"/>
      <p:bldP spid="522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288" y="260350"/>
            <a:ext cx="8229600" cy="1439863"/>
          </a:xfrm>
        </p:spPr>
        <p:txBody>
          <a:bodyPr/>
          <a:lstStyle/>
          <a:p>
            <a:pPr eaLnBrk="1" hangingPunct="1"/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800" b="1" smtClean="0">
                <a:solidFill>
                  <a:srgbClr val="10253F"/>
                </a:solidFill>
              </a:rPr>
              <a:t>Проблема </a:t>
            </a:r>
            <a:br>
              <a:rPr lang="ru-RU" altLang="ru-RU" sz="2800" b="1" smtClean="0">
                <a:solidFill>
                  <a:srgbClr val="10253F"/>
                </a:solidFill>
              </a:rPr>
            </a:br>
            <a:r>
              <a:rPr lang="ru-RU" altLang="ru-RU" sz="2800" b="1" smtClean="0">
                <a:solidFill>
                  <a:srgbClr val="10253F"/>
                </a:solidFill>
              </a:rPr>
              <a:t>        Длина  нашего класса  8 метров Данил прошёл за  8 сек, а  Полина  прошла за 10 сек. Кто из них прошёл быстрее? Почему?</a:t>
            </a:r>
            <a:endParaRPr lang="ru-RU" altLang="ru-RU" b="1" smtClean="0">
              <a:solidFill>
                <a:srgbClr val="10253F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900113" y="3429000"/>
            <a:ext cx="7775575" cy="0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57250" y="5715000"/>
            <a:ext cx="7818438" cy="19050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8426450" y="3246438"/>
            <a:ext cx="500063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650875" y="3246438"/>
            <a:ext cx="500063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608012" y="5535613"/>
            <a:ext cx="500063" cy="1588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8426451" y="5549900"/>
            <a:ext cx="500062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995738" y="3573463"/>
            <a:ext cx="86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8 м</a:t>
            </a:r>
            <a:endParaRPr lang="ru-RU" altLang="ru-RU" sz="280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857625" y="5857875"/>
            <a:ext cx="74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8 м</a:t>
            </a:r>
            <a:endParaRPr lang="ru-RU" altLang="ru-RU" sz="280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143500" y="2143125"/>
            <a:ext cx="1055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 8сек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929063" y="4572000"/>
            <a:ext cx="125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 10сек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179388" y="30686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10253F"/>
                </a:solidFill>
              </a:rPr>
              <a:t>I.</a:t>
            </a:r>
            <a:endParaRPr lang="ru-RU" altLang="ru-RU" b="1">
              <a:solidFill>
                <a:srgbClr val="10253F"/>
              </a:solidFill>
            </a:endParaRP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179388" y="5294313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10253F"/>
                </a:solidFill>
              </a:rPr>
              <a:t>II.</a:t>
            </a:r>
            <a:endParaRPr lang="ru-RU" altLang="ru-RU" b="1">
              <a:solidFill>
                <a:srgbClr val="10253F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7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1547813" y="549275"/>
            <a:ext cx="64801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6000">
                <a:solidFill>
                  <a:srgbClr val="000099"/>
                </a:solidFill>
                <a:latin typeface="Calibri" pitchFamily="34" charset="0"/>
              </a:rPr>
              <a:t>Тема урока:</a:t>
            </a: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468313" y="1484313"/>
            <a:ext cx="65516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400">
                <a:solidFill>
                  <a:srgbClr val="0033CC"/>
                </a:solidFill>
              </a:rPr>
              <a:t>С</a:t>
            </a:r>
            <a:r>
              <a:rPr lang="ru-RU" altLang="ru-RU" sz="4400">
                <a:solidFill>
                  <a:srgbClr val="0033CC"/>
                </a:solidFill>
                <a:latin typeface="Calibri" pitchFamily="34" charset="0"/>
              </a:rPr>
              <a:t>корость </a:t>
            </a:r>
            <a:r>
              <a:rPr lang="ru-RU" altLang="ru-RU" sz="4400">
                <a:solidFill>
                  <a:srgbClr val="0033CC"/>
                </a:solidFill>
              </a:rPr>
              <a:t>движения</a:t>
            </a:r>
            <a:endParaRPr lang="ru-RU" altLang="ru-RU" sz="4400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13316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7416800" cy="293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6000">
                <a:solidFill>
                  <a:srgbClr val="000099"/>
                </a:solidFill>
              </a:rPr>
              <a:t>Цель:</a:t>
            </a:r>
          </a:p>
          <a:p>
            <a:pPr>
              <a:spcBef>
                <a:spcPct val="50000"/>
              </a:spcBef>
            </a:pPr>
            <a:r>
              <a:rPr lang="ru-RU" altLang="ru-RU" sz="2800">
                <a:solidFill>
                  <a:srgbClr val="000099"/>
                </a:solidFill>
              </a:rPr>
              <a:t>Познакомиться с понятием…</a:t>
            </a:r>
          </a:p>
          <a:p>
            <a:pPr>
              <a:spcBef>
                <a:spcPct val="50000"/>
              </a:spcBef>
            </a:pPr>
            <a:r>
              <a:rPr lang="ru-RU" altLang="ru-RU" sz="2800">
                <a:solidFill>
                  <a:srgbClr val="000099"/>
                </a:solidFill>
              </a:rPr>
              <a:t>Понять что такое….</a:t>
            </a:r>
          </a:p>
          <a:p>
            <a:pPr>
              <a:spcBef>
                <a:spcPct val="50000"/>
              </a:spcBef>
            </a:pPr>
            <a:r>
              <a:rPr lang="ru-RU" altLang="ru-RU" sz="2800">
                <a:solidFill>
                  <a:srgbClr val="000099"/>
                </a:solidFill>
              </a:rPr>
              <a:t>Как  найти …..</a:t>
            </a:r>
            <a:endParaRPr lang="ru-RU" altLang="ru-RU" sz="2800">
              <a:solidFill>
                <a:srgbClr val="0033CC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93" name="Group 25"/>
          <p:cNvGraphicFramePr>
            <a:graphicFrameLocks noGrp="1"/>
          </p:cNvGraphicFramePr>
          <p:nvPr/>
        </p:nvGraphicFramePr>
        <p:xfrm>
          <a:off x="323850" y="838200"/>
          <a:ext cx="8351838" cy="3870960"/>
        </p:xfrm>
        <a:graphic>
          <a:graphicData uri="http://schemas.openxmlformats.org/drawingml/2006/table">
            <a:tbl>
              <a:tblPr/>
              <a:tblGrid>
                <a:gridCol w="2613025"/>
                <a:gridCol w="2614613"/>
                <a:gridCol w="3124200"/>
              </a:tblGrid>
              <a:tr h="646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Р</a:t>
                      </a: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асстояние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В</a:t>
                      </a: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ремя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С</a:t>
                      </a:r>
                      <a:r>
                        <a:rPr kumimoji="0" lang="ru-RU" alt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eorgia" pitchFamily="18" charset="0"/>
                        </a:rPr>
                        <a:t>корость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3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см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</a:rPr>
                        <a:t>сек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c</a:t>
                      </a: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м</a:t>
                      </a:r>
                      <a:r>
                        <a:rPr kumimoji="0" lang="en-US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/c</a:t>
                      </a: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ек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км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altLang="ru-RU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Georgia" pitchFamily="18" charset="0"/>
                        </a:rPr>
                        <a:t>км/ч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altLang="ru-RU" sz="5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3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893175" cy="1296988"/>
          </a:xfrm>
        </p:spPr>
        <p:txBody>
          <a:bodyPr/>
          <a:lstStyle/>
          <a:p>
            <a:pPr eaLnBrk="1" hangingPunct="1"/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800" b="1" smtClean="0">
                <a:solidFill>
                  <a:srgbClr val="10253F"/>
                </a:solidFill>
              </a:rPr>
              <a:t>Решение </a:t>
            </a:r>
            <a:br>
              <a:rPr lang="ru-RU" altLang="ru-RU" sz="2800" b="1" smtClean="0">
                <a:solidFill>
                  <a:srgbClr val="10253F"/>
                </a:solidFill>
              </a:rPr>
            </a:br>
            <a:r>
              <a:rPr lang="ru-RU" altLang="ru-RU" sz="2800" b="1" smtClean="0">
                <a:solidFill>
                  <a:srgbClr val="10253F"/>
                </a:solidFill>
              </a:rPr>
              <a:t>         8 м = ?  см</a:t>
            </a:r>
            <a:br>
              <a:rPr lang="ru-RU" altLang="ru-RU" sz="2800" b="1" smtClean="0">
                <a:solidFill>
                  <a:srgbClr val="10253F"/>
                </a:solidFill>
              </a:rPr>
            </a:br>
            <a:r>
              <a:rPr lang="ru-RU" altLang="ru-RU" sz="2800" b="1" smtClean="0">
                <a:solidFill>
                  <a:srgbClr val="10253F"/>
                </a:solidFill>
              </a:rPr>
              <a:t>800 см : 8 сек=</a:t>
            </a:r>
            <a:br>
              <a:rPr lang="ru-RU" altLang="ru-RU" sz="2800" b="1" smtClean="0">
                <a:solidFill>
                  <a:srgbClr val="10253F"/>
                </a:solidFill>
              </a:rPr>
            </a:br>
            <a:r>
              <a:rPr lang="ru-RU" altLang="ru-RU" sz="2800" b="1" smtClean="0">
                <a:solidFill>
                  <a:srgbClr val="10253F"/>
                </a:solidFill>
              </a:rPr>
              <a:t> 800 см :  10  сек=</a:t>
            </a:r>
            <a:br>
              <a:rPr lang="ru-RU" altLang="ru-RU" sz="2800" b="1" smtClean="0">
                <a:solidFill>
                  <a:srgbClr val="10253F"/>
                </a:solidFill>
              </a:rPr>
            </a:br>
            <a:r>
              <a:rPr lang="ru-RU" altLang="ru-RU" sz="2000" smtClean="0">
                <a:solidFill>
                  <a:srgbClr val="0000FF"/>
                </a:solidFill>
              </a:rPr>
              <a:t/>
            </a:r>
            <a:br>
              <a:rPr lang="ru-RU" altLang="ru-RU" sz="2000" smtClean="0">
                <a:solidFill>
                  <a:srgbClr val="0000FF"/>
                </a:solidFill>
              </a:rPr>
            </a:br>
            <a:endParaRPr lang="ru-RU" altLang="ru-RU" sz="2000" smtClean="0">
              <a:solidFill>
                <a:srgbClr val="0000FF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827088" y="2708275"/>
            <a:ext cx="7848600" cy="0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827088" y="5013325"/>
            <a:ext cx="7848600" cy="0"/>
          </a:xfrm>
          <a:prstGeom prst="lin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8426450" y="2741613"/>
            <a:ext cx="500063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650875" y="2741613"/>
            <a:ext cx="500063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650875" y="5046663"/>
            <a:ext cx="500063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8426450" y="4973638"/>
            <a:ext cx="500063" cy="1587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3995738" y="292417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8 м</a:t>
            </a:r>
            <a:endParaRPr lang="ru-RU" altLang="ru-RU" sz="280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857625" y="5857875"/>
            <a:ext cx="7445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8 м</a:t>
            </a:r>
            <a:endParaRPr lang="ru-RU" altLang="ru-RU" sz="280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5292725" y="2060575"/>
            <a:ext cx="125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8 сек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929063" y="4076700"/>
            <a:ext cx="125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800" b="1">
                <a:solidFill>
                  <a:srgbClr val="C00000"/>
                </a:solidFill>
              </a:rPr>
              <a:t> 10сек</a:t>
            </a:r>
          </a:p>
        </p:txBody>
      </p:sp>
      <p:sp>
        <p:nvSpPr>
          <p:cNvPr id="16397" name="Line 18"/>
          <p:cNvSpPr>
            <a:spLocks noChangeShapeType="1"/>
          </p:cNvSpPr>
          <p:nvPr/>
        </p:nvSpPr>
        <p:spPr bwMode="auto">
          <a:xfrm>
            <a:off x="1908175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8" name="Line 19"/>
          <p:cNvSpPr>
            <a:spLocks noChangeShapeType="1"/>
          </p:cNvSpPr>
          <p:nvPr/>
        </p:nvSpPr>
        <p:spPr bwMode="auto">
          <a:xfrm>
            <a:off x="3851275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9" name="Line 20"/>
          <p:cNvSpPr>
            <a:spLocks noChangeShapeType="1"/>
          </p:cNvSpPr>
          <p:nvPr/>
        </p:nvSpPr>
        <p:spPr bwMode="auto">
          <a:xfrm>
            <a:off x="2843213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0" name="Line 21"/>
          <p:cNvSpPr>
            <a:spLocks noChangeShapeType="1"/>
          </p:cNvSpPr>
          <p:nvPr/>
        </p:nvSpPr>
        <p:spPr bwMode="auto">
          <a:xfrm>
            <a:off x="4787900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1" name="Line 22"/>
          <p:cNvSpPr>
            <a:spLocks noChangeShapeType="1"/>
          </p:cNvSpPr>
          <p:nvPr/>
        </p:nvSpPr>
        <p:spPr bwMode="auto">
          <a:xfrm>
            <a:off x="5795963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2" name="Line 23"/>
          <p:cNvSpPr>
            <a:spLocks noChangeShapeType="1"/>
          </p:cNvSpPr>
          <p:nvPr/>
        </p:nvSpPr>
        <p:spPr bwMode="auto">
          <a:xfrm>
            <a:off x="6732588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3" name="Line 24"/>
          <p:cNvSpPr>
            <a:spLocks noChangeShapeType="1"/>
          </p:cNvSpPr>
          <p:nvPr/>
        </p:nvSpPr>
        <p:spPr bwMode="auto">
          <a:xfrm>
            <a:off x="7740650" y="25654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4" name="Line 25"/>
          <p:cNvSpPr>
            <a:spLocks noChangeShapeType="1"/>
          </p:cNvSpPr>
          <p:nvPr/>
        </p:nvSpPr>
        <p:spPr bwMode="auto">
          <a:xfrm>
            <a:off x="1692275" y="48688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5" name="Line 26"/>
          <p:cNvSpPr>
            <a:spLocks noChangeShapeType="1"/>
          </p:cNvSpPr>
          <p:nvPr/>
        </p:nvSpPr>
        <p:spPr bwMode="auto">
          <a:xfrm>
            <a:off x="2484438" y="48704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6" name="Line 27"/>
          <p:cNvSpPr>
            <a:spLocks noChangeShapeType="1"/>
          </p:cNvSpPr>
          <p:nvPr/>
        </p:nvSpPr>
        <p:spPr bwMode="auto">
          <a:xfrm>
            <a:off x="3276600" y="48688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7" name="Line 28"/>
          <p:cNvSpPr>
            <a:spLocks noChangeShapeType="1"/>
          </p:cNvSpPr>
          <p:nvPr/>
        </p:nvSpPr>
        <p:spPr bwMode="auto">
          <a:xfrm>
            <a:off x="4067175" y="48704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8" name="Line 29"/>
          <p:cNvSpPr>
            <a:spLocks noChangeShapeType="1"/>
          </p:cNvSpPr>
          <p:nvPr/>
        </p:nvSpPr>
        <p:spPr bwMode="auto">
          <a:xfrm>
            <a:off x="4787900" y="48688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09" name="Line 30"/>
          <p:cNvSpPr>
            <a:spLocks noChangeShapeType="1"/>
          </p:cNvSpPr>
          <p:nvPr/>
        </p:nvSpPr>
        <p:spPr bwMode="auto">
          <a:xfrm>
            <a:off x="5580063" y="48704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10" name="Line 31"/>
          <p:cNvSpPr>
            <a:spLocks noChangeShapeType="1"/>
          </p:cNvSpPr>
          <p:nvPr/>
        </p:nvSpPr>
        <p:spPr bwMode="auto">
          <a:xfrm>
            <a:off x="6372225" y="48704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11" name="Line 32"/>
          <p:cNvSpPr>
            <a:spLocks noChangeShapeType="1"/>
          </p:cNvSpPr>
          <p:nvPr/>
        </p:nvSpPr>
        <p:spPr bwMode="auto">
          <a:xfrm>
            <a:off x="7164388" y="48704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12" name="Line 33"/>
          <p:cNvSpPr>
            <a:spLocks noChangeShapeType="1"/>
          </p:cNvSpPr>
          <p:nvPr/>
        </p:nvSpPr>
        <p:spPr bwMode="auto">
          <a:xfrm>
            <a:off x="7956550" y="48688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413" name="Rectangle 34"/>
          <p:cNvSpPr>
            <a:spLocks noChangeArrowheads="1"/>
          </p:cNvSpPr>
          <p:nvPr/>
        </p:nvSpPr>
        <p:spPr bwMode="auto">
          <a:xfrm>
            <a:off x="179388" y="4791075"/>
            <a:ext cx="41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10253F"/>
                </a:solidFill>
              </a:rPr>
              <a:t>П</a:t>
            </a:r>
            <a:r>
              <a:rPr lang="en-US" altLang="ru-RU" b="1">
                <a:solidFill>
                  <a:srgbClr val="10253F"/>
                </a:solidFill>
              </a:rPr>
              <a:t>.</a:t>
            </a:r>
            <a:endParaRPr lang="ru-RU" altLang="ru-RU" b="1">
              <a:solidFill>
                <a:srgbClr val="10253F"/>
              </a:solidFill>
            </a:endParaRPr>
          </a:p>
        </p:txBody>
      </p:sp>
      <p:sp>
        <p:nvSpPr>
          <p:cNvPr id="16414" name="Rectangle 35"/>
          <p:cNvSpPr>
            <a:spLocks noChangeArrowheads="1"/>
          </p:cNvSpPr>
          <p:nvPr/>
        </p:nvSpPr>
        <p:spPr bwMode="auto">
          <a:xfrm>
            <a:off x="179388" y="2492375"/>
            <a:ext cx="411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b="1">
                <a:solidFill>
                  <a:srgbClr val="10253F"/>
                </a:solidFill>
              </a:rPr>
              <a:t>Д</a:t>
            </a:r>
            <a:r>
              <a:rPr lang="en-US" altLang="ru-RU" b="1">
                <a:solidFill>
                  <a:srgbClr val="10253F"/>
                </a:solidFill>
              </a:rPr>
              <a:t>.</a:t>
            </a:r>
            <a:endParaRPr lang="ru-RU" altLang="ru-RU" b="1">
              <a:solidFill>
                <a:srgbClr val="10253F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7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>
                <a:solidFill>
                  <a:srgbClr val="0000FF"/>
                </a:solidFill>
              </a:rPr>
              <a:t>Кто быстрее двигался?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539750" y="1916113"/>
            <a:ext cx="8229600" cy="4456112"/>
          </a:xfrm>
        </p:spPr>
        <p:txBody>
          <a:bodyPr/>
          <a:lstStyle/>
          <a:p>
            <a:endParaRPr lang="ru-RU" altLang="ru-RU" smtClean="0"/>
          </a:p>
        </p:txBody>
      </p:sp>
      <p:pic>
        <p:nvPicPr>
          <p:cNvPr id="86020" name="Picture 4" descr="говорящий человеч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2349500"/>
            <a:ext cx="71913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6021" name="Picture 5" descr="говорящий человеч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573463"/>
            <a:ext cx="7937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Line 6"/>
          <p:cNvSpPr>
            <a:spLocks noChangeShapeType="1"/>
          </p:cNvSpPr>
          <p:nvPr/>
        </p:nvSpPr>
        <p:spPr bwMode="auto">
          <a:xfrm flipV="1">
            <a:off x="1763713" y="3213100"/>
            <a:ext cx="40322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1763713" y="31416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164388" y="31416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1763713" y="4508500"/>
            <a:ext cx="28082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6" name="Line 10"/>
          <p:cNvSpPr>
            <a:spLocks noChangeShapeType="1"/>
          </p:cNvSpPr>
          <p:nvPr/>
        </p:nvSpPr>
        <p:spPr bwMode="auto">
          <a:xfrm flipV="1">
            <a:off x="2771775" y="3068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7" name="Line 11"/>
          <p:cNvSpPr>
            <a:spLocks noChangeShapeType="1"/>
          </p:cNvSpPr>
          <p:nvPr/>
        </p:nvSpPr>
        <p:spPr bwMode="auto">
          <a:xfrm flipV="1">
            <a:off x="3635375" y="3068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 flipV="1">
            <a:off x="4716463" y="3068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 flipV="1">
            <a:off x="5795963" y="3068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30" name="Line 14"/>
          <p:cNvSpPr>
            <a:spLocks noChangeShapeType="1"/>
          </p:cNvSpPr>
          <p:nvPr/>
        </p:nvSpPr>
        <p:spPr bwMode="auto">
          <a:xfrm flipV="1">
            <a:off x="2700338" y="43656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31" name="Line 15"/>
          <p:cNvSpPr>
            <a:spLocks noChangeShapeType="1"/>
          </p:cNvSpPr>
          <p:nvPr/>
        </p:nvSpPr>
        <p:spPr bwMode="auto">
          <a:xfrm flipV="1">
            <a:off x="3635375" y="43656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32" name="Line 16"/>
          <p:cNvSpPr>
            <a:spLocks noChangeShapeType="1"/>
          </p:cNvSpPr>
          <p:nvPr/>
        </p:nvSpPr>
        <p:spPr bwMode="auto">
          <a:xfrm flipV="1">
            <a:off x="4572000" y="43656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33" name="Text Box 17"/>
          <p:cNvSpPr txBox="1">
            <a:spLocks noChangeArrowheads="1"/>
          </p:cNvSpPr>
          <p:nvPr/>
        </p:nvSpPr>
        <p:spPr bwMode="auto">
          <a:xfrm>
            <a:off x="2608263" y="3211513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ru-RU" sz="1400" b="1">
                <a:solidFill>
                  <a:srgbClr val="0000FF"/>
                </a:solidFill>
              </a:rPr>
              <a:t>1 </a:t>
            </a:r>
            <a:r>
              <a:rPr lang="ru-RU" altLang="ru-RU" sz="1400" b="1">
                <a:solidFill>
                  <a:srgbClr val="0000FF"/>
                </a:solidFill>
              </a:rPr>
              <a:t>сек.</a:t>
            </a:r>
          </a:p>
        </p:txBody>
      </p:sp>
      <p:sp>
        <p:nvSpPr>
          <p:cNvPr id="86034" name="Text Box 18"/>
          <p:cNvSpPr txBox="1">
            <a:spLocks noChangeArrowheads="1"/>
          </p:cNvSpPr>
          <p:nvPr/>
        </p:nvSpPr>
        <p:spPr bwMode="auto">
          <a:xfrm>
            <a:off x="3492500" y="3190875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0000FF"/>
                </a:solidFill>
              </a:rPr>
              <a:t>2 сек.</a:t>
            </a:r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4500563" y="3213100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altLang="ru-RU" sz="1400" b="1">
                <a:solidFill>
                  <a:srgbClr val="0000FF"/>
                </a:solidFill>
              </a:rPr>
              <a:t>3сек.</a:t>
            </a:r>
          </a:p>
        </p:txBody>
      </p:sp>
      <p:sp>
        <p:nvSpPr>
          <p:cNvPr id="86036" name="Text Box 20"/>
          <p:cNvSpPr txBox="1">
            <a:spLocks noChangeArrowheads="1"/>
          </p:cNvSpPr>
          <p:nvPr/>
        </p:nvSpPr>
        <p:spPr bwMode="auto">
          <a:xfrm>
            <a:off x="5580063" y="3190875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0000FF"/>
                </a:solidFill>
              </a:rPr>
              <a:t>4 сек.</a:t>
            </a:r>
          </a:p>
        </p:txBody>
      </p:sp>
      <p:sp>
        <p:nvSpPr>
          <p:cNvPr id="86037" name="Text Box 21"/>
          <p:cNvSpPr txBox="1">
            <a:spLocks noChangeArrowheads="1"/>
          </p:cNvSpPr>
          <p:nvPr/>
        </p:nvSpPr>
        <p:spPr bwMode="auto">
          <a:xfrm>
            <a:off x="2411413" y="4559300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0000FF"/>
                </a:solidFill>
              </a:rPr>
              <a:t>1 сек.</a:t>
            </a:r>
          </a:p>
        </p:txBody>
      </p:sp>
      <p:sp>
        <p:nvSpPr>
          <p:cNvPr id="86038" name="Text Box 22"/>
          <p:cNvSpPr txBox="1">
            <a:spLocks noChangeArrowheads="1"/>
          </p:cNvSpPr>
          <p:nvPr/>
        </p:nvSpPr>
        <p:spPr bwMode="auto">
          <a:xfrm>
            <a:off x="3492500" y="4559300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0000FF"/>
                </a:solidFill>
              </a:rPr>
              <a:t>2 сек.</a:t>
            </a:r>
          </a:p>
        </p:txBody>
      </p:sp>
      <p:sp>
        <p:nvSpPr>
          <p:cNvPr id="86039" name="Text Box 23"/>
          <p:cNvSpPr txBox="1">
            <a:spLocks noChangeArrowheads="1"/>
          </p:cNvSpPr>
          <p:nvPr/>
        </p:nvSpPr>
        <p:spPr bwMode="auto">
          <a:xfrm>
            <a:off x="4284663" y="4581525"/>
            <a:ext cx="730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1400" b="1">
                <a:solidFill>
                  <a:srgbClr val="0000FF"/>
                </a:solidFill>
              </a:rPr>
              <a:t>3 мин.</a:t>
            </a:r>
          </a:p>
        </p:txBody>
      </p:sp>
      <p:sp>
        <p:nvSpPr>
          <p:cNvPr id="17432" name="Text Box 24"/>
          <p:cNvSpPr txBox="1">
            <a:spLocks noChangeArrowheads="1"/>
          </p:cNvSpPr>
          <p:nvPr/>
        </p:nvSpPr>
        <p:spPr bwMode="auto">
          <a:xfrm>
            <a:off x="6567488" y="2919413"/>
            <a:ext cx="582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2000" b="1">
                <a:solidFill>
                  <a:srgbClr val="0000FF"/>
                </a:solidFill>
              </a:rPr>
              <a:t>8 м</a:t>
            </a: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6351588" y="4214813"/>
            <a:ext cx="582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2000" b="1">
                <a:solidFill>
                  <a:srgbClr val="0000FF"/>
                </a:solidFill>
              </a:rPr>
              <a:t>8 м</a:t>
            </a:r>
          </a:p>
        </p:txBody>
      </p:sp>
      <p:sp>
        <p:nvSpPr>
          <p:cNvPr id="86042" name="Text Box 26"/>
          <p:cNvSpPr txBox="1">
            <a:spLocks noChangeArrowheads="1"/>
          </p:cNvSpPr>
          <p:nvPr/>
        </p:nvSpPr>
        <p:spPr bwMode="auto">
          <a:xfrm>
            <a:off x="2987675" y="5084763"/>
            <a:ext cx="2351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2000">
                <a:solidFill>
                  <a:srgbClr val="0000FF"/>
                </a:solidFill>
              </a:rPr>
              <a:t>800:10 =80 см/сек.</a:t>
            </a:r>
          </a:p>
        </p:txBody>
      </p:sp>
      <p:sp>
        <p:nvSpPr>
          <p:cNvPr id="86043" name="Text Box 27"/>
          <p:cNvSpPr txBox="1">
            <a:spLocks noChangeArrowheads="1"/>
          </p:cNvSpPr>
          <p:nvPr/>
        </p:nvSpPr>
        <p:spPr bwMode="auto">
          <a:xfrm>
            <a:off x="3059113" y="5661025"/>
            <a:ext cx="319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altLang="ru-RU" sz="2000">
                <a:solidFill>
                  <a:srgbClr val="0000FF"/>
                </a:solidFill>
              </a:rPr>
              <a:t>800:8= 100см/сек=1м/сек.</a:t>
            </a:r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V="1">
            <a:off x="1763713" y="43656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21 -0.0104 L 0.16546 -0.0104 " pathEditMode="relative" ptsTypes="AA">
                                      <p:cBhvr>
                                        <p:cTn id="6" dur="2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546 -0.0104 L 0.2599 -0.0104 " pathEditMode="relative" ptsTypes="AA">
                                      <p:cBhvr>
                                        <p:cTn id="18" dur="2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99 -0.0104 L 0.37795 -0.0104 " pathEditMode="relative" ptsTypes="AA">
                                      <p:cBhvr>
                                        <p:cTn id="30" dur="2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795 -0.0104 L 0.49618 -0.0104 " pathEditMode="relative" ptsTypes="AA">
                                      <p:cBhvr>
                                        <p:cTn id="42" dur="20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03 0.01041 L 0.14948 0.01041 " pathEditMode="relative" ptsTypes="AA">
                                      <p:cBhvr>
                                        <p:cTn id="54" dur="20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948 0.01041 L 0.25191 0.01041 " pathEditMode="relative" ptsTypes="AA">
                                      <p:cBhvr>
                                        <p:cTn id="66" dur="20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191 0.01041 L 0.36215 0.01041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6" grpId="0" animBg="1"/>
      <p:bldP spid="86027" grpId="0" animBg="1"/>
      <p:bldP spid="86028" grpId="0" animBg="1"/>
      <p:bldP spid="86029" grpId="0" animBg="1"/>
      <p:bldP spid="86030" grpId="0" animBg="1"/>
      <p:bldP spid="86031" grpId="0" animBg="1"/>
      <p:bldP spid="86032" grpId="0" animBg="1"/>
      <p:bldP spid="86033" grpId="0"/>
      <p:bldP spid="86034" grpId="0"/>
      <p:bldP spid="86036" grpId="0"/>
      <p:bldP spid="86037" grpId="0"/>
      <p:bldP spid="86038" grpId="0"/>
      <p:bldP spid="86039" grpId="0"/>
      <p:bldP spid="86042" grpId="0"/>
      <p:bldP spid="860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0" y="1916113"/>
            <a:ext cx="8497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>
                <a:solidFill>
                  <a:srgbClr val="0000FF"/>
                </a:solidFill>
                <a:latin typeface="Times New Roman" pitchFamily="18" charset="0"/>
              </a:rPr>
              <a:t>1) 800 : 8 = 80 (см) – за 1 секунду прошёл Данил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0" y="3068638"/>
            <a:ext cx="8247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>
                <a:solidFill>
                  <a:srgbClr val="0000FF"/>
                </a:solidFill>
                <a:latin typeface="Times New Roman" pitchFamily="18" charset="0"/>
              </a:rPr>
              <a:t>2) 800 : 10 = 100 (см) – за 1 секунду прошла Полина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95288" y="4292600"/>
            <a:ext cx="8424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 b="1">
                <a:solidFill>
                  <a:srgbClr val="FF3300"/>
                </a:solidFill>
                <a:latin typeface="Georgia" pitchFamily="18" charset="0"/>
              </a:rPr>
              <a:t>КАКОЙ ВЫВОД МОЖНО СДЕЛАТЬ?</a:t>
            </a:r>
            <a:r>
              <a:rPr lang="ru-RU" altLang="ru-RU" b="1">
                <a:latin typeface="Georgia" pitchFamily="18" charset="0"/>
              </a:rPr>
              <a:t> 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7667625" y="1916113"/>
            <a:ext cx="14763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0000FF"/>
                </a:solidFill>
                <a:latin typeface="Times New Roman" pitchFamily="18" charset="0"/>
              </a:rPr>
              <a:t>80 </a:t>
            </a:r>
            <a:r>
              <a:rPr lang="ru-RU" altLang="ru-RU" sz="2800">
                <a:solidFill>
                  <a:srgbClr val="0000FF"/>
                </a:solidFill>
                <a:latin typeface="Times New Roman" pitchFamily="18" charset="0"/>
              </a:rPr>
              <a:t> с</a:t>
            </a:r>
            <a:r>
              <a:rPr lang="ru-RU" altLang="ru-RU" sz="2000">
                <a:solidFill>
                  <a:srgbClr val="0000FF"/>
                </a:solidFill>
                <a:latin typeface="Times New Roman" pitchFamily="18" charset="0"/>
              </a:rPr>
              <a:t>М/С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8172450" y="2997200"/>
            <a:ext cx="971550" cy="1343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ru-RU" altLang="ru-RU" sz="28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altLang="ru-RU" sz="2000">
                <a:solidFill>
                  <a:srgbClr val="0000FF"/>
                </a:solidFill>
                <a:latin typeface="Times New Roman" pitchFamily="18" charset="0"/>
              </a:rPr>
              <a:t>М/С</a:t>
            </a:r>
          </a:p>
          <a:p>
            <a:pPr>
              <a:spcBef>
                <a:spcPct val="50000"/>
              </a:spcBef>
            </a:pPr>
            <a:endParaRPr lang="ru-RU" altLang="ru-RU" sz="3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8439" name="Rectangle 9"/>
          <p:cNvSpPr>
            <a:spLocks noChangeArrowheads="1"/>
          </p:cNvSpPr>
          <p:nvPr/>
        </p:nvSpPr>
        <p:spPr bwMode="auto">
          <a:xfrm>
            <a:off x="468313" y="404813"/>
            <a:ext cx="80645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2400">
              <a:solidFill>
                <a:srgbClr val="0000FF"/>
              </a:solidFill>
            </a:endParaRPr>
          </a:p>
        </p:txBody>
      </p:sp>
      <p:sp>
        <p:nvSpPr>
          <p:cNvPr id="18440" name="Rectangle 10"/>
          <p:cNvSpPr>
            <a:spLocks noChangeArrowheads="1"/>
          </p:cNvSpPr>
          <p:nvPr/>
        </p:nvSpPr>
        <p:spPr bwMode="auto">
          <a:xfrm>
            <a:off x="323850" y="333375"/>
            <a:ext cx="8280400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solidFill>
                  <a:srgbClr val="10253F"/>
                </a:solidFill>
              </a:rPr>
              <a:t>Решение </a:t>
            </a:r>
            <a:br>
              <a:rPr lang="ru-RU" altLang="ru-RU" sz="2400" b="1">
                <a:solidFill>
                  <a:srgbClr val="10253F"/>
                </a:solidFill>
              </a:rPr>
            </a:br>
            <a:r>
              <a:rPr lang="ru-RU" altLang="ru-RU" sz="2400" b="1">
                <a:solidFill>
                  <a:srgbClr val="10253F"/>
                </a:solidFill>
              </a:rPr>
              <a:t>         8 м = 800см</a:t>
            </a:r>
            <a:br>
              <a:rPr lang="ru-RU" altLang="ru-RU" sz="2400" b="1">
                <a:solidFill>
                  <a:srgbClr val="10253F"/>
                </a:solidFill>
              </a:rPr>
            </a:br>
            <a:r>
              <a:rPr lang="ru-RU" altLang="ru-RU" sz="2400" b="1">
                <a:solidFill>
                  <a:srgbClr val="10253F"/>
                </a:solidFill>
              </a:rPr>
              <a:t>800 см :  8 сек=</a:t>
            </a:r>
            <a:br>
              <a:rPr lang="ru-RU" altLang="ru-RU" sz="2400" b="1">
                <a:solidFill>
                  <a:srgbClr val="10253F"/>
                </a:solidFill>
              </a:rPr>
            </a:br>
            <a:r>
              <a:rPr lang="ru-RU" altLang="ru-RU" sz="2400" b="1">
                <a:solidFill>
                  <a:srgbClr val="10253F"/>
                </a:solidFill>
              </a:rPr>
              <a:t> 800 см :  10   сек=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/>
      <p:bldP spid="87044" grpId="0"/>
      <p:bldP spid="87047" grpId="0"/>
      <p:bldP spid="870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0" y="836613"/>
            <a:ext cx="86423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>
                <a:solidFill>
                  <a:srgbClr val="FF3300"/>
                </a:solidFill>
              </a:rPr>
              <a:t>Растояние ,пройденное  за единицу времени, называется  скоростью движения.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0" y="3284538"/>
            <a:ext cx="8964613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sz="4800" i="1">
              <a:solidFill>
                <a:srgbClr val="0000FF"/>
              </a:solidFill>
              <a:latin typeface="Georgia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altLang="ru-RU" sz="4800" i="1">
                <a:solidFill>
                  <a:srgbClr val="0000FF"/>
                </a:solidFill>
                <a:latin typeface="Georgia" pitchFamily="18" charset="0"/>
              </a:rPr>
              <a:t>Скорость</a:t>
            </a:r>
            <a:r>
              <a:rPr lang="ru-RU" altLang="ru-RU" sz="400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altLang="ru-RU" sz="3600">
                <a:solidFill>
                  <a:srgbClr val="0000FF"/>
                </a:solidFill>
                <a:latin typeface="Georgia" pitchFamily="18" charset="0"/>
              </a:rPr>
              <a:t>является</a:t>
            </a:r>
            <a:r>
              <a:rPr lang="ru-RU" altLang="ru-RU" sz="400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altLang="ru-RU" sz="4800" i="1">
                <a:solidFill>
                  <a:srgbClr val="0000FF"/>
                </a:solidFill>
                <a:latin typeface="Georgia" pitchFamily="18" charset="0"/>
              </a:rPr>
              <a:t>величиной</a:t>
            </a:r>
            <a:r>
              <a:rPr lang="ru-RU" altLang="ru-RU" sz="4000">
                <a:solidFill>
                  <a:srgbClr val="0000FF"/>
                </a:solidFill>
                <a:latin typeface="Georgia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2339975" y="188913"/>
            <a:ext cx="4968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FF3300"/>
                </a:solidFill>
                <a:latin typeface="Georgia" pitchFamily="18" charset="0"/>
              </a:rPr>
              <a:t>Единицы длины</a:t>
            </a:r>
          </a:p>
        </p:txBody>
      </p:sp>
      <p:sp>
        <p:nvSpPr>
          <p:cNvPr id="43011" name="AutoShape 3"/>
          <p:cNvSpPr>
            <a:spLocks noChangeArrowheads="1"/>
          </p:cNvSpPr>
          <p:nvPr/>
        </p:nvSpPr>
        <p:spPr bwMode="auto">
          <a:xfrm>
            <a:off x="900113" y="981075"/>
            <a:ext cx="7272337" cy="1152525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/>
              <a:t>мм, см, дм, м, км</a:t>
            </a:r>
          </a:p>
          <a:p>
            <a:pPr algn="ctr"/>
            <a:endParaRPr lang="ru-RU" altLang="ru-RU" b="1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268538" y="2133600"/>
            <a:ext cx="5327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FF3300"/>
                </a:solidFill>
                <a:latin typeface="Georgia" pitchFamily="18" charset="0"/>
              </a:rPr>
              <a:t>Единицы времени</a:t>
            </a: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900113" y="2852738"/>
            <a:ext cx="7343775" cy="1728787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altLang="ru-RU" sz="3600" b="1"/>
          </a:p>
          <a:p>
            <a:pPr algn="ctr"/>
            <a:r>
              <a:rPr lang="ru-RU" altLang="ru-RU" sz="3600" b="1"/>
              <a:t>с, мин, ч, сутки, неделя,</a:t>
            </a:r>
          </a:p>
          <a:p>
            <a:pPr algn="ctr"/>
            <a:r>
              <a:rPr lang="ru-RU" altLang="ru-RU" sz="3600" b="1"/>
              <a:t>месяц, год, век</a:t>
            </a:r>
            <a:br>
              <a:rPr lang="ru-RU" altLang="ru-RU" sz="3600" b="1"/>
            </a:br>
            <a:endParaRPr lang="ru-RU" altLang="ru-RU" sz="3600" b="1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331913" y="3213100"/>
            <a:ext cx="316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2268538" y="4581525"/>
            <a:ext cx="554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FF3300"/>
                </a:solidFill>
                <a:latin typeface="Georgia" pitchFamily="18" charset="0"/>
              </a:rPr>
              <a:t>Единицы скорости</a:t>
            </a:r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250825" y="5300663"/>
            <a:ext cx="8424863" cy="1152525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>
                <a:solidFill>
                  <a:srgbClr val="000099"/>
                </a:solidFill>
                <a:latin typeface="Times New Roman" pitchFamily="18" charset="0"/>
              </a:rPr>
              <a:t>см/сек</a:t>
            </a:r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</a:rPr>
              <a:t> ,</a:t>
            </a:r>
            <a:r>
              <a:rPr lang="ru-RU" altLang="ru-RU" sz="3600" b="1">
                <a:solidFill>
                  <a:srgbClr val="000099"/>
                </a:solidFill>
              </a:rPr>
              <a:t>м/сек,м/мин, км/мин, км/ч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3" grpId="0" animBg="1"/>
      <p:bldP spid="43014" grpId="0"/>
      <p:bldP spid="430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857250" y="5143500"/>
            <a:ext cx="74295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483" name="Group 229"/>
          <p:cNvGrpSpPr>
            <a:grpSpLocks/>
          </p:cNvGrpSpPr>
          <p:nvPr/>
        </p:nvGrpSpPr>
        <p:grpSpPr bwMode="auto">
          <a:xfrm>
            <a:off x="323850" y="3816350"/>
            <a:ext cx="3249613" cy="1406525"/>
            <a:chOff x="2592" y="1126"/>
            <a:chExt cx="1098" cy="886"/>
          </a:xfrm>
        </p:grpSpPr>
        <p:grpSp>
          <p:nvGrpSpPr>
            <p:cNvPr id="20778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20782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83" name="Oval 232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84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0779" name="Freeform 234"/>
            <p:cNvSpPr>
              <a:spLocks/>
            </p:cNvSpPr>
            <p:nvPr/>
          </p:nvSpPr>
          <p:spPr bwMode="auto">
            <a:xfrm>
              <a:off x="2658" y="1152"/>
              <a:ext cx="887" cy="405"/>
            </a:xfrm>
            <a:custGeom>
              <a:avLst/>
              <a:gdLst>
                <a:gd name="T0" fmla="*/ 120 w 487"/>
                <a:gd name="T1" fmla="*/ 389 h 405"/>
                <a:gd name="T2" fmla="*/ 2067 w 487"/>
                <a:gd name="T3" fmla="*/ 389 h 405"/>
                <a:gd name="T4" fmla="*/ 9762 w 487"/>
                <a:gd name="T5" fmla="*/ 389 h 405"/>
                <a:gd name="T6" fmla="*/ 9762 w 487"/>
                <a:gd name="T7" fmla="*/ 405 h 405"/>
                <a:gd name="T8" fmla="*/ 9762 w 487"/>
                <a:gd name="T9" fmla="*/ 0 h 405"/>
                <a:gd name="T10" fmla="*/ 0 w 487"/>
                <a:gd name="T11" fmla="*/ 13 h 405"/>
                <a:gd name="T12" fmla="*/ 80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780" name="Text Box 235"/>
            <p:cNvSpPr txBox="1">
              <a:spLocks noChangeArrowheads="1"/>
            </p:cNvSpPr>
            <p:nvPr/>
          </p:nvSpPr>
          <p:spPr bwMode="auto">
            <a:xfrm>
              <a:off x="2592" y="1126"/>
              <a:ext cx="1098" cy="446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altLang="ru-RU" sz="4000" b="1" i="1">
                  <a:cs typeface="Arial" charset="0"/>
                </a:rPr>
                <a:t>Беркакит</a:t>
              </a:r>
            </a:p>
          </p:txBody>
        </p:sp>
        <p:sp>
          <p:nvSpPr>
            <p:cNvPr id="20781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0484" name="Group 229"/>
          <p:cNvGrpSpPr>
            <a:grpSpLocks/>
          </p:cNvGrpSpPr>
          <p:nvPr/>
        </p:nvGrpSpPr>
        <p:grpSpPr bwMode="auto">
          <a:xfrm>
            <a:off x="6643688" y="3789363"/>
            <a:ext cx="2500312" cy="1447800"/>
            <a:chOff x="2658" y="1152"/>
            <a:chExt cx="558" cy="860"/>
          </a:xfrm>
        </p:grpSpPr>
        <p:grpSp>
          <p:nvGrpSpPr>
            <p:cNvPr id="20771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20775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76" name="Oval 232"/>
              <p:cNvSpPr>
                <a:spLocks noChangeArrowheads="1"/>
              </p:cNvSpPr>
              <p:nvPr/>
            </p:nvSpPr>
            <p:spPr bwMode="auto">
              <a:xfrm>
                <a:off x="1840" y="4014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777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0772" name="Freeform 234"/>
            <p:cNvSpPr>
              <a:spLocks/>
            </p:cNvSpPr>
            <p:nvPr/>
          </p:nvSpPr>
          <p:spPr bwMode="auto">
            <a:xfrm>
              <a:off x="2658" y="1152"/>
              <a:ext cx="487" cy="405"/>
            </a:xfrm>
            <a:custGeom>
              <a:avLst/>
              <a:gdLst>
                <a:gd name="T0" fmla="*/ 6 w 487"/>
                <a:gd name="T1" fmla="*/ 389 h 405"/>
                <a:gd name="T2" fmla="*/ 103 w 487"/>
                <a:gd name="T3" fmla="*/ 389 h 405"/>
                <a:gd name="T4" fmla="*/ 487 w 487"/>
                <a:gd name="T5" fmla="*/ 389 h 405"/>
                <a:gd name="T6" fmla="*/ 487 w 487"/>
                <a:gd name="T7" fmla="*/ 405 h 405"/>
                <a:gd name="T8" fmla="*/ 487 w 487"/>
                <a:gd name="T9" fmla="*/ 0 h 405"/>
                <a:gd name="T10" fmla="*/ 0 w 487"/>
                <a:gd name="T11" fmla="*/ 13 h 405"/>
                <a:gd name="T12" fmla="*/ 4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4000" b="1" i="1"/>
                <a:t>Тында</a:t>
              </a:r>
            </a:p>
          </p:txBody>
        </p:sp>
        <p:sp>
          <p:nvSpPr>
            <p:cNvPr id="17" name="Text Box 235"/>
            <p:cNvSpPr txBox="1">
              <a:spLocks noChangeArrowheads="1"/>
            </p:cNvSpPr>
            <p:nvPr/>
          </p:nvSpPr>
          <p:spPr bwMode="auto">
            <a:xfrm>
              <a:off x="2688" y="1152"/>
              <a:ext cx="528" cy="598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ru-RU" sz="6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0774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85" name="TextBox 21"/>
          <p:cNvSpPr txBox="1">
            <a:spLocks noChangeArrowheads="1"/>
          </p:cNvSpPr>
          <p:nvPr/>
        </p:nvSpPr>
        <p:spPr bwMode="auto">
          <a:xfrm>
            <a:off x="3643313" y="5214938"/>
            <a:ext cx="1639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600" b="1"/>
              <a:t>204 км</a:t>
            </a:r>
          </a:p>
        </p:txBody>
      </p:sp>
      <p:grpSp>
        <p:nvGrpSpPr>
          <p:cNvPr id="7" name="Group 1875"/>
          <p:cNvGrpSpPr>
            <a:grpSpLocks/>
          </p:cNvGrpSpPr>
          <p:nvPr/>
        </p:nvGrpSpPr>
        <p:grpSpPr bwMode="auto">
          <a:xfrm>
            <a:off x="-5214938" y="3714750"/>
            <a:ext cx="5857876" cy="1428750"/>
            <a:chOff x="-192" y="2790"/>
            <a:chExt cx="4550" cy="1386"/>
          </a:xfrm>
        </p:grpSpPr>
        <p:grpSp>
          <p:nvGrpSpPr>
            <p:cNvPr id="20497" name="Group 1497"/>
            <p:cNvGrpSpPr>
              <a:grpSpLocks/>
            </p:cNvGrpSpPr>
            <p:nvPr/>
          </p:nvGrpSpPr>
          <p:grpSpPr bwMode="auto">
            <a:xfrm>
              <a:off x="1968" y="2790"/>
              <a:ext cx="2374" cy="1386"/>
              <a:chOff x="723" y="872"/>
              <a:chExt cx="2374" cy="1386"/>
            </a:xfrm>
          </p:grpSpPr>
          <p:grpSp>
            <p:nvGrpSpPr>
              <p:cNvPr id="20598" name="Group 149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20735" name="Group 149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761" name="Group 150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0765" name="Group 15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0769" name="Oval 15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770" name="Oval 15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0766" name="Group 15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0767" name="Oval 1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768" name="Oval 1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0762" name="Group 150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763" name="Freeform 150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764" name="Freeform 150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0736" name="Group 151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755" name="Group 151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0759" name="Oval 1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760" name="Oval 1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0756" name="Group 151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757" name="Oval 1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758" name="Oval 1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0737" name="Group 151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53" name="Freeform 151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754" name="Freeform 151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738" name="Group 152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0751" name="Oval 152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52" name="Oval 152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39" name="Group 15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49" name="Oval 152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50" name="Oval 152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40" name="Group 152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0747" name="Oval 152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48" name="Oval 152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41" name="Group 152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45" name="Oval 153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46" name="Oval 153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42" name="Group 153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43" name="Freeform 15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744" name="Freeform 153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599" name="Group 153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20699" name="Group 153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725" name="Group 153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0729" name="Group 1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0733" name="Oval 15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734" name="Oval 15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0730" name="Group 15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0731" name="Oval 15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732" name="Oval 15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0726" name="Group 154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727" name="Freeform 15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728" name="Freeform 15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0700" name="Group 15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719" name="Group 154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0723" name="Oval 1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724" name="Oval 1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0720" name="Group 155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721" name="Oval 1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722" name="Oval 1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0701" name="Group 155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17" name="Freeform 155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718" name="Freeform 155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702" name="Group 155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0715" name="Oval 155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16" name="Oval 155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03" name="Group 15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13" name="Oval 156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14" name="Oval 156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04" name="Group 156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0711" name="Oval 15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12" name="Oval 156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05" name="Group 156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09" name="Oval 15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710" name="Oval 156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706" name="Group 15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707" name="Freeform 15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708" name="Freeform 157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600" name="Group 1572"/>
              <p:cNvGrpSpPr>
                <a:grpSpLocks/>
              </p:cNvGrpSpPr>
              <p:nvPr/>
            </p:nvGrpSpPr>
            <p:grpSpPr bwMode="auto">
              <a:xfrm>
                <a:off x="2793" y="1608"/>
                <a:ext cx="304" cy="321"/>
                <a:chOff x="0" y="2496"/>
                <a:chExt cx="304" cy="285"/>
              </a:xfrm>
            </p:grpSpPr>
            <p:sp>
              <p:nvSpPr>
                <p:cNvPr id="20697" name="Line 157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98" name="Freeform 157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601" name="Group 157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20661" name="Group 157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20687" name="Group 157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20691" name="Group 15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20695" name="Oval 15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696" name="Oval 15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0692" name="Group 15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20693" name="Oval 15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694" name="Oval 15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0688" name="Group 158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0689" name="Freeform 158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690" name="Freeform 158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0662" name="Group 158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20681" name="Group 158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20685" name="Oval 1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686" name="Oval 1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0682" name="Group 159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0683" name="Oval 1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684" name="Oval 1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0663" name="Group 159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0679" name="Freeform 159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680" name="Freeform 159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664" name="Group 159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20677" name="Oval 159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78" name="Oval 159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65" name="Group 160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0675" name="Oval 160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76" name="Oval 160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66" name="Group 160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20673" name="Oval 160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74" name="Oval 160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67" name="Group 160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0671" name="Oval 160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72" name="Oval 160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68" name="Group 160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0669" name="Freeform 161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670" name="Freeform 161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602" name="Group 161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20625" name="Group 16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651" name="Group 16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0655" name="Group 16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0659" name="Oval 1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660" name="Oval 1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0656" name="Group 16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0657" name="Oval 1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0658" name="Oval 16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0652" name="Group 16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653" name="Freeform 16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654" name="Freeform 16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0626" name="Group 16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645" name="Group 16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0649" name="Oval 1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650" name="Oval 1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0646" name="Group 16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647" name="Oval 16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648" name="Oval 1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0627" name="Group 16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643" name="Freeform 16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644" name="Freeform 16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0628" name="Group 16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0641" name="Oval 16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42" name="Oval 16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29" name="Group 16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639" name="Oval 16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40" name="Oval 16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30" name="Group 16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0637" name="Oval 16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38" name="Oval 16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31" name="Group 16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635" name="Oval 16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636" name="Oval 16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632" name="Group 16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0633" name="Freeform 16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634" name="Freeform 16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0603" name="Freeform 164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074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604" name="Group 1650"/>
              <p:cNvGrpSpPr>
                <a:grpSpLocks/>
              </p:cNvGrpSpPr>
              <p:nvPr/>
            </p:nvGrpSpPr>
            <p:grpSpPr bwMode="auto">
              <a:xfrm>
                <a:off x="723" y="1608"/>
                <a:ext cx="304" cy="321"/>
                <a:chOff x="0" y="2496"/>
                <a:chExt cx="304" cy="285"/>
              </a:xfrm>
            </p:grpSpPr>
            <p:sp>
              <p:nvSpPr>
                <p:cNvPr id="20623" name="Line 165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624" name="Freeform 165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605" name="Freeform 1653"/>
              <p:cNvSpPr>
                <a:spLocks/>
              </p:cNvSpPr>
              <p:nvPr/>
            </p:nvSpPr>
            <p:spPr bwMode="auto">
              <a:xfrm>
                <a:off x="992" y="1095"/>
                <a:ext cx="2088" cy="890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1 h 891"/>
                  <a:gd name="T10" fmla="*/ 2072 w 2088"/>
                  <a:gd name="T11" fmla="*/ 879 h 891"/>
                  <a:gd name="T12" fmla="*/ 1771 w 2088"/>
                  <a:gd name="T13" fmla="*/ 889 h 891"/>
                  <a:gd name="T14" fmla="*/ 110 w 2088"/>
                  <a:gd name="T15" fmla="*/ 889 h 891"/>
                  <a:gd name="T16" fmla="*/ 6 w 2088"/>
                  <a:gd name="T17" fmla="*/ 790 h 891"/>
                  <a:gd name="T18" fmla="*/ 8 w 2088"/>
                  <a:gd name="T19" fmla="*/ 131 h 89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06" name="Rectangle 165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07" name="Rectangle 165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08" name="Rectangle 165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grpSp>
            <p:nvGrpSpPr>
              <p:cNvPr id="20609" name="Group 165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20621" name="Oval 165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622" name="Freeform 165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610" name="Freeform 166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344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11" name="Freeform 166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414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612" name="Group 1662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20619" name="Oval 16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620" name="Freeform 16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613" name="Freeform 166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51 h 31"/>
                  <a:gd name="T2" fmla="*/ 33 w 16"/>
                  <a:gd name="T3" fmla="*/ 0 h 31"/>
                  <a:gd name="T4" fmla="*/ 0 w 16"/>
                  <a:gd name="T5" fmla="*/ 15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14" name="Freeform 166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10 w 214"/>
                  <a:gd name="T1" fmla="*/ 2439 h 528"/>
                  <a:gd name="T2" fmla="*/ 410 w 214"/>
                  <a:gd name="T3" fmla="*/ 0 h 528"/>
                  <a:gd name="T4" fmla="*/ 0 w 214"/>
                  <a:gd name="T5" fmla="*/ 2 h 528"/>
                  <a:gd name="T6" fmla="*/ 0 w 214"/>
                  <a:gd name="T7" fmla="*/ 2437 h 528"/>
                  <a:gd name="T8" fmla="*/ 410 w 214"/>
                  <a:gd name="T9" fmla="*/ 2439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15" name="Freeform 166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rgbClr val="CCFFFF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16" name="Rectangle 166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617" name="Freeform 1669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618" name="Rectangle 167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grpSp>
          <p:nvGrpSpPr>
            <p:cNvPr id="20498" name="Group 1672"/>
            <p:cNvGrpSpPr>
              <a:grpSpLocks/>
            </p:cNvGrpSpPr>
            <p:nvPr/>
          </p:nvGrpSpPr>
          <p:grpSpPr bwMode="auto">
            <a:xfrm>
              <a:off x="2037" y="3576"/>
              <a:ext cx="203" cy="321"/>
              <a:chOff x="0" y="2496"/>
              <a:chExt cx="304" cy="285"/>
            </a:xfrm>
          </p:grpSpPr>
          <p:sp>
            <p:nvSpPr>
              <p:cNvPr id="20596" name="Line 1673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97" name="Freeform 1674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8106 w 190"/>
                  <a:gd name="T3" fmla="*/ 0 h 18"/>
                  <a:gd name="T4" fmla="*/ 8106 w 190"/>
                  <a:gd name="T5" fmla="*/ 6198251 h 18"/>
                  <a:gd name="T6" fmla="*/ 0 w 190"/>
                  <a:gd name="T7" fmla="*/ 6198251 h 18"/>
                  <a:gd name="T8" fmla="*/ 0 w 190"/>
                  <a:gd name="T9" fmla="*/ 0 h 18"/>
                  <a:gd name="T10" fmla="*/ 16376 w 190"/>
                  <a:gd name="T11" fmla="*/ 0 h 18"/>
                  <a:gd name="T12" fmla="*/ 24325 w 190"/>
                  <a:gd name="T13" fmla="*/ 0 h 18"/>
                  <a:gd name="T14" fmla="*/ 24325 w 190"/>
                  <a:gd name="T15" fmla="*/ 6198251 h 18"/>
                  <a:gd name="T16" fmla="*/ 16376 w 190"/>
                  <a:gd name="T17" fmla="*/ 6198251 h 18"/>
                  <a:gd name="T18" fmla="*/ 16376 w 190"/>
                  <a:gd name="T19" fmla="*/ 0 h 18"/>
                  <a:gd name="T20" fmla="*/ 32298 w 190"/>
                  <a:gd name="T21" fmla="*/ 0 h 18"/>
                  <a:gd name="T22" fmla="*/ 40456 w 190"/>
                  <a:gd name="T23" fmla="*/ 0 h 18"/>
                  <a:gd name="T24" fmla="*/ 40456 w 190"/>
                  <a:gd name="T25" fmla="*/ 6198251 h 18"/>
                  <a:gd name="T26" fmla="*/ 32298 w 190"/>
                  <a:gd name="T27" fmla="*/ 6198251 h 18"/>
                  <a:gd name="T28" fmla="*/ 32298 w 190"/>
                  <a:gd name="T29" fmla="*/ 0 h 18"/>
                  <a:gd name="T30" fmla="*/ 48686 w 190"/>
                  <a:gd name="T31" fmla="*/ 0 h 18"/>
                  <a:gd name="T32" fmla="*/ 56819 w 190"/>
                  <a:gd name="T33" fmla="*/ 0 h 18"/>
                  <a:gd name="T34" fmla="*/ 56819 w 190"/>
                  <a:gd name="T35" fmla="*/ 6198251 h 18"/>
                  <a:gd name="T36" fmla="*/ 48686 w 190"/>
                  <a:gd name="T37" fmla="*/ 6198251 h 18"/>
                  <a:gd name="T38" fmla="*/ 48686 w 190"/>
                  <a:gd name="T39" fmla="*/ 0 h 18"/>
                  <a:gd name="T40" fmla="*/ 64730 w 190"/>
                  <a:gd name="T41" fmla="*/ 0 h 18"/>
                  <a:gd name="T42" fmla="*/ 72752 w 190"/>
                  <a:gd name="T43" fmla="*/ 0 h 18"/>
                  <a:gd name="T44" fmla="*/ 72752 w 190"/>
                  <a:gd name="T45" fmla="*/ 6198251 h 18"/>
                  <a:gd name="T46" fmla="*/ 64730 w 190"/>
                  <a:gd name="T47" fmla="*/ 6198251 h 18"/>
                  <a:gd name="T48" fmla="*/ 64730 w 190"/>
                  <a:gd name="T49" fmla="*/ 0 h 18"/>
                  <a:gd name="T50" fmla="*/ 81174 w 190"/>
                  <a:gd name="T51" fmla="*/ 0 h 18"/>
                  <a:gd name="T52" fmla="*/ 85546 w 190"/>
                  <a:gd name="T53" fmla="*/ 0 h 18"/>
                  <a:gd name="T54" fmla="*/ 85546 w 190"/>
                  <a:gd name="T55" fmla="*/ 6198251 h 18"/>
                  <a:gd name="T56" fmla="*/ 81174 w 190"/>
                  <a:gd name="T57" fmla="*/ 6198251 h 18"/>
                  <a:gd name="T58" fmla="*/ 81174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499" name="Group 1775"/>
            <p:cNvGrpSpPr>
              <a:grpSpLocks/>
            </p:cNvGrpSpPr>
            <p:nvPr/>
          </p:nvGrpSpPr>
          <p:grpSpPr bwMode="auto">
            <a:xfrm>
              <a:off x="-194" y="2880"/>
              <a:ext cx="2145" cy="1296"/>
              <a:chOff x="0" y="1920"/>
              <a:chExt cx="2038" cy="1152"/>
            </a:xfrm>
          </p:grpSpPr>
          <p:grpSp>
            <p:nvGrpSpPr>
              <p:cNvPr id="20500" name="Group 1776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20586" name="Group 1777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20590" name="Group 177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20594" name="Oval 1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595" name="Oval 1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0591" name="Group 178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0592" name="Oval 1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593" name="Oval 1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0587" name="Group 1784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20588" name="Freeform 178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589" name="Freeform 178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501" name="Group 1787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20576" name="Group 1788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20580" name="Group 178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0584" name="Oval 1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585" name="Oval 1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0581" name="Group 179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582" name="Oval 1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0583" name="Oval 1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0577" name="Group 1795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20578" name="Freeform 1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579" name="Freeform 179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0502" name="Group 179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20570" name="Group 1799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20574" name="Oval 180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575" name="Oval 180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571" name="Group 1802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20572" name="Oval 180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573" name="Oval 180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20503" name="Group 180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0568" name="Freeform 180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69" name="Freeform 180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04" name="Group 180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20566" name="Oval 1809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67" name="Oval 181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05" name="Group 1811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0564" name="Oval 1812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65" name="Oval 181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06" name="Group 181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20562" name="Oval 181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63" name="Oval 181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07" name="Group 181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0560" name="Oval 181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61" name="Oval 181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08" name="Group 182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0558" name="Freeform 182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59" name="Freeform 182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09" name="Group 182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20552" name="Group 1824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20556" name="Oval 182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557" name="Oval 18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0553" name="Group 1827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20554" name="Oval 182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0555" name="Oval 18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20510" name="Group 183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0550" name="Freeform 183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51" name="Freeform 183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11" name="Group 183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20548" name="Oval 1834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49" name="Oval 183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12" name="Group 1836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0546" name="Oval 1837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47" name="Oval 183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13" name="Group 183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20544" name="Oval 184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45" name="Oval 184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14" name="Group 184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0542" name="Oval 184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0543" name="Oval 184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15" name="Group 184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0540" name="Freeform 184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41" name="Freeform 184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516" name="Freeform 1848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17" name="Group 1849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20538" name="Line 1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39" name="Freeform 1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518" name="Freeform 1852"/>
              <p:cNvSpPr>
                <a:spLocks/>
              </p:cNvSpPr>
              <p:nvPr/>
            </p:nvSpPr>
            <p:spPr bwMode="auto">
              <a:xfrm>
                <a:off x="256" y="2040"/>
                <a:ext cx="1782" cy="793"/>
              </a:xfrm>
              <a:custGeom>
                <a:avLst/>
                <a:gdLst>
                  <a:gd name="T0" fmla="*/ 0 w 1782"/>
                  <a:gd name="T1" fmla="*/ 127 h 792"/>
                  <a:gd name="T2" fmla="*/ 105 w 1782"/>
                  <a:gd name="T3" fmla="*/ 0 h 792"/>
                  <a:gd name="T4" fmla="*/ 1585 w 1782"/>
                  <a:gd name="T5" fmla="*/ 0 h 792"/>
                  <a:gd name="T6" fmla="*/ 1782 w 1782"/>
                  <a:gd name="T7" fmla="*/ 88 h 792"/>
                  <a:gd name="T8" fmla="*/ 1782 w 1782"/>
                  <a:gd name="T9" fmla="*/ 662 h 792"/>
                  <a:gd name="T10" fmla="*/ 1683 w 1782"/>
                  <a:gd name="T11" fmla="*/ 794 h 792"/>
                  <a:gd name="T12" fmla="*/ 105 w 1782"/>
                  <a:gd name="T13" fmla="*/ 794 h 792"/>
                  <a:gd name="T14" fmla="*/ 6 w 1782"/>
                  <a:gd name="T15" fmla="*/ 706 h 792"/>
                  <a:gd name="T16" fmla="*/ 8 w 1782"/>
                  <a:gd name="T17" fmla="*/ 116 h 7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19" name="Group 1853"/>
              <p:cNvGrpSpPr>
                <a:grpSpLocks/>
              </p:cNvGrpSpPr>
              <p:nvPr/>
            </p:nvGrpSpPr>
            <p:grpSpPr bwMode="auto">
              <a:xfrm>
                <a:off x="335" y="2280"/>
                <a:ext cx="1625" cy="235"/>
                <a:chOff x="1088" y="2880"/>
                <a:chExt cx="444" cy="64"/>
              </a:xfrm>
            </p:grpSpPr>
            <p:sp>
              <p:nvSpPr>
                <p:cNvPr id="20530" name="Rectangle 1854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1" name="Rectangle 1855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2" name="Rectangle 1856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3" name="Rectangle 1857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4" name="Rectangle 1858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5" name="Rectangle 1859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6" name="Rectangle 1860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37" name="Rectangle 1861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0520" name="Group 1862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20528" name="Oval 18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29" name="Freeform 18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521" name="Freeform 1865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2" name="Freeform 1866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523" name="Group 1867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20526" name="Oval 186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0527" name="Freeform 186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0524" name="Freeform 1870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525" name="Freeform 1871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465" name="Group 237"/>
          <p:cNvGrpSpPr>
            <a:grpSpLocks/>
          </p:cNvGrpSpPr>
          <p:nvPr/>
        </p:nvGrpSpPr>
        <p:grpSpPr bwMode="auto">
          <a:xfrm>
            <a:off x="3635375" y="2349500"/>
            <a:ext cx="2008188" cy="1655763"/>
            <a:chOff x="1155" y="3168"/>
            <a:chExt cx="1035" cy="860"/>
          </a:xfrm>
        </p:grpSpPr>
        <p:grpSp>
          <p:nvGrpSpPr>
            <p:cNvPr id="20490" name="Group 238"/>
            <p:cNvGrpSpPr>
              <a:grpSpLocks/>
            </p:cNvGrpSpPr>
            <p:nvPr/>
          </p:nvGrpSpPr>
          <p:grpSpPr bwMode="auto">
            <a:xfrm>
              <a:off x="1422" y="3886"/>
              <a:ext cx="336" cy="142"/>
              <a:chOff x="1792" y="4000"/>
              <a:chExt cx="352" cy="160"/>
            </a:xfrm>
          </p:grpSpPr>
          <p:sp>
            <p:nvSpPr>
              <p:cNvPr id="20494" name="Oval 239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495" name="Oval 240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0496" name="Oval 241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0491" name="Freeform 242"/>
            <p:cNvSpPr>
              <a:spLocks/>
            </p:cNvSpPr>
            <p:nvPr/>
          </p:nvSpPr>
          <p:spPr bwMode="auto">
            <a:xfrm>
              <a:off x="1200" y="3168"/>
              <a:ext cx="816" cy="405"/>
            </a:xfrm>
            <a:custGeom>
              <a:avLst/>
              <a:gdLst>
                <a:gd name="T0" fmla="*/ 4888 w 487"/>
                <a:gd name="T1" fmla="*/ 389 h 405"/>
                <a:gd name="T2" fmla="*/ 84732 w 487"/>
                <a:gd name="T3" fmla="*/ 389 h 405"/>
                <a:gd name="T4" fmla="*/ 399403 w 487"/>
                <a:gd name="T5" fmla="*/ 389 h 405"/>
                <a:gd name="T6" fmla="*/ 399403 w 487"/>
                <a:gd name="T7" fmla="*/ 405 h 405"/>
                <a:gd name="T8" fmla="*/ 399403 w 487"/>
                <a:gd name="T9" fmla="*/ 0 h 405"/>
                <a:gd name="T10" fmla="*/ 0 w 487"/>
                <a:gd name="T11" fmla="*/ 13 h 405"/>
                <a:gd name="T12" fmla="*/ 3561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492" name="Text Box 243"/>
            <p:cNvSpPr txBox="1">
              <a:spLocks noChangeArrowheads="1"/>
            </p:cNvSpPr>
            <p:nvPr/>
          </p:nvSpPr>
          <p:spPr bwMode="auto">
            <a:xfrm>
              <a:off x="1155" y="3168"/>
              <a:ext cx="1035" cy="33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3600" b="1">
                  <a:latin typeface="Times New Roman" pitchFamily="18" charset="0"/>
                </a:rPr>
                <a:t> 3 часа</a:t>
              </a:r>
            </a:p>
          </p:txBody>
        </p:sp>
        <p:sp>
          <p:nvSpPr>
            <p:cNvPr id="20493" name="Freeform 244"/>
            <p:cNvSpPr>
              <a:spLocks/>
            </p:cNvSpPr>
            <p:nvPr/>
          </p:nvSpPr>
          <p:spPr bwMode="auto">
            <a:xfrm>
              <a:off x="1582" y="3552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0488" name="Text Box 305"/>
          <p:cNvSpPr txBox="1">
            <a:spLocks noChangeArrowheads="1"/>
          </p:cNvSpPr>
          <p:nvPr/>
        </p:nvSpPr>
        <p:spPr bwMode="auto">
          <a:xfrm>
            <a:off x="5508625" y="5084763"/>
            <a:ext cx="1655763" cy="823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800" b="1">
                <a:solidFill>
                  <a:srgbClr val="0000FF"/>
                </a:solidFill>
                <a:latin typeface="Calibri" pitchFamily="34" charset="0"/>
              </a:rPr>
              <a:t>S</a:t>
            </a:r>
            <a:endParaRPr lang="ru-RU" altLang="ru-RU" sz="4800" b="1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9522" name="Text Box 306"/>
          <p:cNvSpPr txBox="1">
            <a:spLocks noChangeArrowheads="1"/>
          </p:cNvSpPr>
          <p:nvPr/>
        </p:nvSpPr>
        <p:spPr bwMode="auto">
          <a:xfrm>
            <a:off x="5580063" y="2276475"/>
            <a:ext cx="936625" cy="823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800" b="1">
                <a:solidFill>
                  <a:srgbClr val="0000FF"/>
                </a:solidFill>
                <a:latin typeface="Calibri" pitchFamily="34" charset="0"/>
              </a:rPr>
              <a:t>t</a:t>
            </a:r>
            <a:endParaRPr lang="ru-RU" altLang="ru-RU" sz="4800" b="1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1.44306 0.00116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smtClean="0"/>
              <a:t>ДЕВИЗ УРОКА:</a:t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mtClean="0"/>
              <a:t>Думаю, знаю, могу .</a:t>
            </a:r>
            <a:br>
              <a:rPr lang="ru-RU" altLang="ru-RU" smtClean="0"/>
            </a:br>
            <a:endParaRPr lang="ru-RU" altLang="ru-RU" smtClean="0">
              <a:latin typeface="Arial" charset="0"/>
            </a:endParaRPr>
          </a:p>
          <a:p>
            <a:r>
              <a:rPr lang="ru-RU" altLang="ru-RU" smtClean="0"/>
              <a:t>Слушаю не только себя, но и других.</a:t>
            </a:r>
            <a:br>
              <a:rPr lang="ru-RU" altLang="ru-RU" smtClean="0"/>
            </a:br>
            <a:endParaRPr lang="ru-RU" altLang="ru-RU" smtClean="0">
              <a:latin typeface="Arial" charset="0"/>
            </a:endParaRPr>
          </a:p>
          <a:p>
            <a:r>
              <a:rPr lang="ru-RU" altLang="ru-RU" smtClean="0"/>
              <a:t>Наблюдаю-замечаю-размышляю-делаю вывод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627313" y="404813"/>
            <a:ext cx="4105275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6000">
                <a:solidFill>
                  <a:srgbClr val="0000FF"/>
                </a:solidFill>
                <a:latin typeface="Times New Roman" pitchFamily="18" charset="0"/>
              </a:rPr>
              <a:t>КМ/Ч</a:t>
            </a:r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2987675" y="1268413"/>
            <a:ext cx="1439863" cy="1368425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5435600" y="1268413"/>
            <a:ext cx="1657350" cy="1439862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684213" y="2781300"/>
            <a:ext cx="38163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</a:rPr>
              <a:t>Единицы длины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787900" y="2852738"/>
            <a:ext cx="396081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</a:rPr>
              <a:t>Единицы времени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684213" y="3357563"/>
            <a:ext cx="3240087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</a:rPr>
              <a:t>Расстояние, путь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2124075" y="4437063"/>
            <a:ext cx="608013" cy="1006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6000">
                <a:solidFill>
                  <a:srgbClr val="0000FF"/>
                </a:solidFill>
                <a:latin typeface="Times New Roman" pitchFamily="18" charset="0"/>
              </a:rPr>
              <a:t>S</a:t>
            </a:r>
            <a:endParaRPr lang="ru-RU" altLang="ru-RU" sz="60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867400" y="3573463"/>
            <a:ext cx="2808288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6600">
                <a:solidFill>
                  <a:srgbClr val="0000FF"/>
                </a:solidFill>
                <a:latin typeface="Times New Roman" pitchFamily="18" charset="0"/>
              </a:rPr>
              <a:t>t</a:t>
            </a:r>
            <a:endParaRPr lang="ru-RU" altLang="ru-RU" sz="660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  <p:bldP spid="51205" grpId="0" animBg="1"/>
      <p:bldP spid="51206" grpId="0" animBg="1"/>
      <p:bldP spid="51207" grpId="0"/>
      <p:bldP spid="51208" grpId="0"/>
      <p:bldP spid="51209" grpId="0"/>
      <p:bldP spid="51210" grpId="0"/>
      <p:bldP spid="512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1116013" y="1412875"/>
            <a:ext cx="7451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 b="1">
                <a:solidFill>
                  <a:srgbClr val="0000FF"/>
                </a:solidFill>
                <a:latin typeface="Georgia" pitchFamily="18" charset="0"/>
              </a:rPr>
              <a:t>ПРОЦЕСС  ДВИЖЕНИЯ:</a:t>
            </a:r>
          </a:p>
        </p:txBody>
      </p:sp>
      <p:sp>
        <p:nvSpPr>
          <p:cNvPr id="22531" name="Line 5"/>
          <p:cNvSpPr>
            <a:spLocks noChangeShapeType="1"/>
          </p:cNvSpPr>
          <p:nvPr/>
        </p:nvSpPr>
        <p:spPr bwMode="auto">
          <a:xfrm flipH="1">
            <a:off x="1619250" y="2133600"/>
            <a:ext cx="1655763" cy="1295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2" name="Freeform 6"/>
          <p:cNvSpPr>
            <a:spLocks/>
          </p:cNvSpPr>
          <p:nvPr/>
        </p:nvSpPr>
        <p:spPr bwMode="auto">
          <a:xfrm>
            <a:off x="4500563" y="2060575"/>
            <a:ext cx="73025" cy="2003425"/>
          </a:xfrm>
          <a:custGeom>
            <a:avLst/>
            <a:gdLst>
              <a:gd name="T0" fmla="*/ 0 w 92"/>
              <a:gd name="T1" fmla="*/ 0 h 1262"/>
              <a:gd name="T2" fmla="*/ 2147483647 w 92"/>
              <a:gd name="T3" fmla="*/ 2147483647 h 1262"/>
              <a:gd name="T4" fmla="*/ 0 60000 65536"/>
              <a:gd name="T5" fmla="*/ 0 60000 65536"/>
              <a:gd name="T6" fmla="*/ 0 w 92"/>
              <a:gd name="T7" fmla="*/ 0 h 1262"/>
              <a:gd name="T8" fmla="*/ 92 w 92"/>
              <a:gd name="T9" fmla="*/ 1262 h 12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" h="1262">
                <a:moveTo>
                  <a:pt x="0" y="0"/>
                </a:moveTo>
                <a:lnTo>
                  <a:pt x="92" y="1262"/>
                </a:ln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Line 7"/>
          <p:cNvSpPr>
            <a:spLocks noChangeShapeType="1"/>
          </p:cNvSpPr>
          <p:nvPr/>
        </p:nvSpPr>
        <p:spPr bwMode="auto">
          <a:xfrm>
            <a:off x="5724525" y="2060575"/>
            <a:ext cx="2014538" cy="144145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5" name="Прямоугольник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44900"/>
            <a:ext cx="3511550" cy="17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Прямоугольник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4675" y="4230688"/>
            <a:ext cx="2511425" cy="118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TextBox 8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11613" y="4937125"/>
            <a:ext cx="9017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Прямоугольник 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92688" y="3500438"/>
            <a:ext cx="4151312" cy="179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9600" smtClean="0">
                <a:solidFill>
                  <a:srgbClr val="0000FF"/>
                </a:solidFill>
              </a:rPr>
              <a:t>V=S</a:t>
            </a:r>
            <a:r>
              <a:rPr lang="ru-RU" altLang="ru-RU" sz="9600" smtClean="0">
                <a:solidFill>
                  <a:srgbClr val="0000FF"/>
                </a:solidFill>
              </a:rPr>
              <a:t>:</a:t>
            </a:r>
            <a:r>
              <a:rPr lang="en-US" altLang="ru-RU" sz="9600" smtClean="0">
                <a:solidFill>
                  <a:srgbClr val="0000FF"/>
                </a:solidFill>
              </a:rPr>
              <a:t>t</a:t>
            </a:r>
            <a:endParaRPr lang="ru-RU" altLang="ru-RU" sz="9600" smtClean="0">
              <a:solidFill>
                <a:srgbClr val="0000FF"/>
              </a:solidFill>
            </a:endParaRPr>
          </a:p>
        </p:txBody>
      </p:sp>
      <p:sp>
        <p:nvSpPr>
          <p:cNvPr id="921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sz="7200" smtClean="0"/>
              <a:t>V</a:t>
            </a:r>
            <a:r>
              <a:rPr lang="ru-RU" altLang="ru-RU" sz="7200" smtClean="0"/>
              <a:t>- скорость</a:t>
            </a:r>
          </a:p>
          <a:p>
            <a:r>
              <a:rPr lang="en-US" altLang="ru-RU" sz="7200" smtClean="0"/>
              <a:t>S-</a:t>
            </a:r>
            <a:r>
              <a:rPr lang="ru-RU" altLang="ru-RU" sz="7200" smtClean="0"/>
              <a:t> расстояние</a:t>
            </a:r>
          </a:p>
          <a:p>
            <a:r>
              <a:rPr lang="en-US" altLang="ru-RU" sz="7200" smtClean="0"/>
              <a:t>t- </a:t>
            </a:r>
            <a:r>
              <a:rPr lang="ru-RU" altLang="ru-RU" sz="7200" smtClean="0"/>
              <a:t>время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0" y="5143500"/>
            <a:ext cx="828675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579" name="TextBox 21"/>
          <p:cNvSpPr txBox="1">
            <a:spLocks noChangeArrowheads="1"/>
          </p:cNvSpPr>
          <p:nvPr/>
        </p:nvSpPr>
        <p:spPr bwMode="auto">
          <a:xfrm>
            <a:off x="3643313" y="5214938"/>
            <a:ext cx="1639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600" b="1"/>
              <a:t>204 км</a:t>
            </a:r>
          </a:p>
        </p:txBody>
      </p:sp>
      <p:grpSp>
        <p:nvGrpSpPr>
          <p:cNvPr id="2" name="Group 1875"/>
          <p:cNvGrpSpPr>
            <a:grpSpLocks/>
          </p:cNvGrpSpPr>
          <p:nvPr/>
        </p:nvGrpSpPr>
        <p:grpSpPr bwMode="auto">
          <a:xfrm>
            <a:off x="-5857875" y="4076700"/>
            <a:ext cx="5857875" cy="1428750"/>
            <a:chOff x="-192" y="2790"/>
            <a:chExt cx="4550" cy="1386"/>
          </a:xfrm>
        </p:grpSpPr>
        <p:grpSp>
          <p:nvGrpSpPr>
            <p:cNvPr id="24617" name="Group 1497"/>
            <p:cNvGrpSpPr>
              <a:grpSpLocks/>
            </p:cNvGrpSpPr>
            <p:nvPr/>
          </p:nvGrpSpPr>
          <p:grpSpPr bwMode="auto">
            <a:xfrm>
              <a:off x="1968" y="2790"/>
              <a:ext cx="2374" cy="1386"/>
              <a:chOff x="723" y="872"/>
              <a:chExt cx="2374" cy="1386"/>
            </a:xfrm>
          </p:grpSpPr>
          <p:grpSp>
            <p:nvGrpSpPr>
              <p:cNvPr id="24718" name="Group 149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24855" name="Group 149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4881" name="Group 150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4885" name="Group 15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4889" name="Oval 15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890" name="Oval 15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4886" name="Group 15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4887" name="Oval 1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888" name="Oval 1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4882" name="Group 150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883" name="Freeform 150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884" name="Freeform 150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4856" name="Group 151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4875" name="Group 151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4879" name="Oval 1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880" name="Oval 1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4876" name="Group 151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877" name="Oval 1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878" name="Oval 1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4857" name="Group 151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73" name="Freeform 151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74" name="Freeform 151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858" name="Group 152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4871" name="Oval 152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72" name="Oval 152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59" name="Group 15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69" name="Oval 152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70" name="Oval 152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60" name="Group 152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4867" name="Oval 152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68" name="Oval 152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61" name="Group 152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65" name="Oval 153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66" name="Oval 153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62" name="Group 153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63" name="Freeform 15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64" name="Freeform 153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719" name="Group 153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24819" name="Group 153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4845" name="Group 153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4849" name="Group 1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4853" name="Oval 15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854" name="Oval 15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4850" name="Group 15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4851" name="Oval 15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852" name="Oval 15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4846" name="Group 154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847" name="Freeform 15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848" name="Freeform 15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4820" name="Group 15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4839" name="Group 154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4843" name="Oval 1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844" name="Oval 1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4840" name="Group 155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841" name="Oval 1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842" name="Oval 1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4821" name="Group 155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37" name="Freeform 155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38" name="Freeform 155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822" name="Group 155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4835" name="Oval 155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36" name="Oval 155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23" name="Group 15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33" name="Oval 156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34" name="Oval 156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24" name="Group 156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4831" name="Oval 15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32" name="Oval 156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25" name="Group 156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29" name="Oval 15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830" name="Oval 156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826" name="Group 15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827" name="Freeform 15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28" name="Freeform 157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720" name="Group 1572"/>
              <p:cNvGrpSpPr>
                <a:grpSpLocks/>
              </p:cNvGrpSpPr>
              <p:nvPr/>
            </p:nvGrpSpPr>
            <p:grpSpPr bwMode="auto">
              <a:xfrm>
                <a:off x="2793" y="1608"/>
                <a:ext cx="304" cy="321"/>
                <a:chOff x="0" y="2496"/>
                <a:chExt cx="304" cy="285"/>
              </a:xfrm>
            </p:grpSpPr>
            <p:sp>
              <p:nvSpPr>
                <p:cNvPr id="24817" name="Line 157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818" name="Freeform 157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721" name="Group 157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24781" name="Group 157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24807" name="Group 157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24811" name="Group 15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24815" name="Oval 15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816" name="Oval 15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4812" name="Group 15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24813" name="Oval 15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814" name="Oval 15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4808" name="Group 158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4809" name="Freeform 158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810" name="Freeform 158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4782" name="Group 158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24801" name="Group 158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24805" name="Oval 1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806" name="Oval 1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4802" name="Group 159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4803" name="Oval 1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804" name="Oval 1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4783" name="Group 159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4799" name="Freeform 159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00" name="Freeform 159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784" name="Group 159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24797" name="Oval 159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98" name="Oval 159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85" name="Group 160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4795" name="Oval 160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96" name="Oval 160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86" name="Group 160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24793" name="Oval 160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94" name="Oval 160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87" name="Group 160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4791" name="Oval 160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92" name="Oval 160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88" name="Group 160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4789" name="Freeform 161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90" name="Freeform 161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722" name="Group 161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24745" name="Group 16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4771" name="Group 16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4775" name="Group 16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4779" name="Oval 1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780" name="Oval 1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24776" name="Group 16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4777" name="Oval 1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24778" name="Oval 16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24772" name="Group 16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773" name="Freeform 16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774" name="Freeform 16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4746" name="Group 16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4765" name="Group 16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4769" name="Oval 1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770" name="Oval 1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4766" name="Group 16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767" name="Oval 16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768" name="Oval 1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4747" name="Group 16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763" name="Freeform 16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64" name="Freeform 16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4748" name="Group 16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4761" name="Oval 16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62" name="Oval 16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49" name="Group 16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759" name="Oval 16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60" name="Oval 16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50" name="Group 16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4757" name="Oval 16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58" name="Oval 16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51" name="Group 16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755" name="Oval 16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756" name="Oval 16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752" name="Group 16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4753" name="Freeform 16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54" name="Freeform 16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4723" name="Freeform 164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074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724" name="Group 1650"/>
              <p:cNvGrpSpPr>
                <a:grpSpLocks/>
              </p:cNvGrpSpPr>
              <p:nvPr/>
            </p:nvGrpSpPr>
            <p:grpSpPr bwMode="auto">
              <a:xfrm>
                <a:off x="723" y="1608"/>
                <a:ext cx="304" cy="321"/>
                <a:chOff x="0" y="2496"/>
                <a:chExt cx="304" cy="285"/>
              </a:xfrm>
            </p:grpSpPr>
            <p:sp>
              <p:nvSpPr>
                <p:cNvPr id="24743" name="Line 165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744" name="Freeform 165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725" name="Freeform 1653"/>
              <p:cNvSpPr>
                <a:spLocks/>
              </p:cNvSpPr>
              <p:nvPr/>
            </p:nvSpPr>
            <p:spPr bwMode="auto">
              <a:xfrm>
                <a:off x="992" y="1095"/>
                <a:ext cx="2088" cy="890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1 h 891"/>
                  <a:gd name="T10" fmla="*/ 2072 w 2088"/>
                  <a:gd name="T11" fmla="*/ 879 h 891"/>
                  <a:gd name="T12" fmla="*/ 1771 w 2088"/>
                  <a:gd name="T13" fmla="*/ 889 h 891"/>
                  <a:gd name="T14" fmla="*/ 110 w 2088"/>
                  <a:gd name="T15" fmla="*/ 889 h 891"/>
                  <a:gd name="T16" fmla="*/ 6 w 2088"/>
                  <a:gd name="T17" fmla="*/ 790 h 891"/>
                  <a:gd name="T18" fmla="*/ 8 w 2088"/>
                  <a:gd name="T19" fmla="*/ 131 h 89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26" name="Rectangle 165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727" name="Rectangle 165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728" name="Rectangle 165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grpSp>
            <p:nvGrpSpPr>
              <p:cNvPr id="24729" name="Group 165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24741" name="Oval 165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742" name="Freeform 165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730" name="Freeform 166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344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1" name="Freeform 166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414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732" name="Group 1662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24739" name="Oval 16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740" name="Freeform 16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733" name="Freeform 166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51 h 31"/>
                  <a:gd name="T2" fmla="*/ 33 w 16"/>
                  <a:gd name="T3" fmla="*/ 0 h 31"/>
                  <a:gd name="T4" fmla="*/ 0 w 16"/>
                  <a:gd name="T5" fmla="*/ 15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4" name="Freeform 166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10 w 214"/>
                  <a:gd name="T1" fmla="*/ 2439 h 528"/>
                  <a:gd name="T2" fmla="*/ 410 w 214"/>
                  <a:gd name="T3" fmla="*/ 0 h 528"/>
                  <a:gd name="T4" fmla="*/ 0 w 214"/>
                  <a:gd name="T5" fmla="*/ 2 h 528"/>
                  <a:gd name="T6" fmla="*/ 0 w 214"/>
                  <a:gd name="T7" fmla="*/ 2437 h 528"/>
                  <a:gd name="T8" fmla="*/ 410 w 214"/>
                  <a:gd name="T9" fmla="*/ 2439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5" name="Freeform 166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rgbClr val="CCFFFF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6" name="Rectangle 166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737" name="Freeform 1669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38" name="Rectangle 167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grpSp>
          <p:nvGrpSpPr>
            <p:cNvPr id="24618" name="Group 1672"/>
            <p:cNvGrpSpPr>
              <a:grpSpLocks/>
            </p:cNvGrpSpPr>
            <p:nvPr/>
          </p:nvGrpSpPr>
          <p:grpSpPr bwMode="auto">
            <a:xfrm>
              <a:off x="2037" y="3576"/>
              <a:ext cx="203" cy="321"/>
              <a:chOff x="0" y="2496"/>
              <a:chExt cx="304" cy="285"/>
            </a:xfrm>
          </p:grpSpPr>
          <p:sp>
            <p:nvSpPr>
              <p:cNvPr id="24716" name="Line 1673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717" name="Freeform 1674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8106 w 190"/>
                  <a:gd name="T3" fmla="*/ 0 h 18"/>
                  <a:gd name="T4" fmla="*/ 8106 w 190"/>
                  <a:gd name="T5" fmla="*/ 6198251 h 18"/>
                  <a:gd name="T6" fmla="*/ 0 w 190"/>
                  <a:gd name="T7" fmla="*/ 6198251 h 18"/>
                  <a:gd name="T8" fmla="*/ 0 w 190"/>
                  <a:gd name="T9" fmla="*/ 0 h 18"/>
                  <a:gd name="T10" fmla="*/ 16376 w 190"/>
                  <a:gd name="T11" fmla="*/ 0 h 18"/>
                  <a:gd name="T12" fmla="*/ 24325 w 190"/>
                  <a:gd name="T13" fmla="*/ 0 h 18"/>
                  <a:gd name="T14" fmla="*/ 24325 w 190"/>
                  <a:gd name="T15" fmla="*/ 6198251 h 18"/>
                  <a:gd name="T16" fmla="*/ 16376 w 190"/>
                  <a:gd name="T17" fmla="*/ 6198251 h 18"/>
                  <a:gd name="T18" fmla="*/ 16376 w 190"/>
                  <a:gd name="T19" fmla="*/ 0 h 18"/>
                  <a:gd name="T20" fmla="*/ 32298 w 190"/>
                  <a:gd name="T21" fmla="*/ 0 h 18"/>
                  <a:gd name="T22" fmla="*/ 40456 w 190"/>
                  <a:gd name="T23" fmla="*/ 0 h 18"/>
                  <a:gd name="T24" fmla="*/ 40456 w 190"/>
                  <a:gd name="T25" fmla="*/ 6198251 h 18"/>
                  <a:gd name="T26" fmla="*/ 32298 w 190"/>
                  <a:gd name="T27" fmla="*/ 6198251 h 18"/>
                  <a:gd name="T28" fmla="*/ 32298 w 190"/>
                  <a:gd name="T29" fmla="*/ 0 h 18"/>
                  <a:gd name="T30" fmla="*/ 48686 w 190"/>
                  <a:gd name="T31" fmla="*/ 0 h 18"/>
                  <a:gd name="T32" fmla="*/ 56819 w 190"/>
                  <a:gd name="T33" fmla="*/ 0 h 18"/>
                  <a:gd name="T34" fmla="*/ 56819 w 190"/>
                  <a:gd name="T35" fmla="*/ 6198251 h 18"/>
                  <a:gd name="T36" fmla="*/ 48686 w 190"/>
                  <a:gd name="T37" fmla="*/ 6198251 h 18"/>
                  <a:gd name="T38" fmla="*/ 48686 w 190"/>
                  <a:gd name="T39" fmla="*/ 0 h 18"/>
                  <a:gd name="T40" fmla="*/ 64730 w 190"/>
                  <a:gd name="T41" fmla="*/ 0 h 18"/>
                  <a:gd name="T42" fmla="*/ 72752 w 190"/>
                  <a:gd name="T43" fmla="*/ 0 h 18"/>
                  <a:gd name="T44" fmla="*/ 72752 w 190"/>
                  <a:gd name="T45" fmla="*/ 6198251 h 18"/>
                  <a:gd name="T46" fmla="*/ 64730 w 190"/>
                  <a:gd name="T47" fmla="*/ 6198251 h 18"/>
                  <a:gd name="T48" fmla="*/ 64730 w 190"/>
                  <a:gd name="T49" fmla="*/ 0 h 18"/>
                  <a:gd name="T50" fmla="*/ 81174 w 190"/>
                  <a:gd name="T51" fmla="*/ 0 h 18"/>
                  <a:gd name="T52" fmla="*/ 85546 w 190"/>
                  <a:gd name="T53" fmla="*/ 0 h 18"/>
                  <a:gd name="T54" fmla="*/ 85546 w 190"/>
                  <a:gd name="T55" fmla="*/ 6198251 h 18"/>
                  <a:gd name="T56" fmla="*/ 81174 w 190"/>
                  <a:gd name="T57" fmla="*/ 6198251 h 18"/>
                  <a:gd name="T58" fmla="*/ 81174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619" name="Group 1775"/>
            <p:cNvGrpSpPr>
              <a:grpSpLocks/>
            </p:cNvGrpSpPr>
            <p:nvPr/>
          </p:nvGrpSpPr>
          <p:grpSpPr bwMode="auto">
            <a:xfrm>
              <a:off x="-194" y="2880"/>
              <a:ext cx="2145" cy="1296"/>
              <a:chOff x="0" y="1920"/>
              <a:chExt cx="2038" cy="1152"/>
            </a:xfrm>
          </p:grpSpPr>
          <p:grpSp>
            <p:nvGrpSpPr>
              <p:cNvPr id="24620" name="Group 1776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24706" name="Group 1777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24710" name="Group 177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24714" name="Oval 1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715" name="Oval 1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4711" name="Group 178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4712" name="Oval 1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713" name="Oval 1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4707" name="Group 1784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24708" name="Freeform 178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09" name="Freeform 178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621" name="Group 1787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24696" name="Group 1788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24700" name="Group 178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4704" name="Oval 1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705" name="Oval 1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24701" name="Group 179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4702" name="Oval 1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24703" name="Oval 1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24697" name="Group 1795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24698" name="Freeform 1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699" name="Freeform 179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24622" name="Group 179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24690" name="Group 1799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24694" name="Oval 180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695" name="Oval 180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691" name="Group 1802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24692" name="Oval 180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693" name="Oval 180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24623" name="Group 180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4688" name="Freeform 180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89" name="Freeform 180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24" name="Group 180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24686" name="Oval 1809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87" name="Oval 181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25" name="Group 1811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4684" name="Oval 1812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85" name="Oval 181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26" name="Group 181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24682" name="Oval 181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83" name="Oval 181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27" name="Group 181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4680" name="Oval 181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81" name="Oval 181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28" name="Group 182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24678" name="Freeform 182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79" name="Freeform 182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29" name="Group 182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24672" name="Group 1824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24676" name="Oval 182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677" name="Oval 18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24673" name="Group 1827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24674" name="Oval 182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24675" name="Oval 18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24630" name="Group 183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4670" name="Freeform 183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71" name="Freeform 183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4631" name="Group 183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24668" name="Oval 1834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69" name="Oval 183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32" name="Group 1836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4666" name="Oval 1837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67" name="Oval 183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33" name="Group 183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24664" name="Oval 184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65" name="Oval 184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34" name="Group 184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4662" name="Oval 184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24663" name="Oval 184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35" name="Group 184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24660" name="Freeform 184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61" name="Freeform 184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636" name="Freeform 1848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637" name="Group 1849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24658" name="Line 1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659" name="Freeform 1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638" name="Freeform 1852"/>
              <p:cNvSpPr>
                <a:spLocks/>
              </p:cNvSpPr>
              <p:nvPr/>
            </p:nvSpPr>
            <p:spPr bwMode="auto">
              <a:xfrm>
                <a:off x="256" y="2040"/>
                <a:ext cx="1782" cy="793"/>
              </a:xfrm>
              <a:custGeom>
                <a:avLst/>
                <a:gdLst>
                  <a:gd name="T0" fmla="*/ 0 w 1782"/>
                  <a:gd name="T1" fmla="*/ 127 h 792"/>
                  <a:gd name="T2" fmla="*/ 105 w 1782"/>
                  <a:gd name="T3" fmla="*/ 0 h 792"/>
                  <a:gd name="T4" fmla="*/ 1585 w 1782"/>
                  <a:gd name="T5" fmla="*/ 0 h 792"/>
                  <a:gd name="T6" fmla="*/ 1782 w 1782"/>
                  <a:gd name="T7" fmla="*/ 88 h 792"/>
                  <a:gd name="T8" fmla="*/ 1782 w 1782"/>
                  <a:gd name="T9" fmla="*/ 662 h 792"/>
                  <a:gd name="T10" fmla="*/ 1683 w 1782"/>
                  <a:gd name="T11" fmla="*/ 794 h 792"/>
                  <a:gd name="T12" fmla="*/ 105 w 1782"/>
                  <a:gd name="T13" fmla="*/ 794 h 792"/>
                  <a:gd name="T14" fmla="*/ 6 w 1782"/>
                  <a:gd name="T15" fmla="*/ 706 h 792"/>
                  <a:gd name="T16" fmla="*/ 8 w 1782"/>
                  <a:gd name="T17" fmla="*/ 116 h 7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639" name="Group 1853"/>
              <p:cNvGrpSpPr>
                <a:grpSpLocks/>
              </p:cNvGrpSpPr>
              <p:nvPr/>
            </p:nvGrpSpPr>
            <p:grpSpPr bwMode="auto">
              <a:xfrm>
                <a:off x="335" y="2280"/>
                <a:ext cx="1625" cy="235"/>
                <a:chOff x="1088" y="2880"/>
                <a:chExt cx="444" cy="64"/>
              </a:xfrm>
            </p:grpSpPr>
            <p:sp>
              <p:nvSpPr>
                <p:cNvPr id="24650" name="Rectangle 1854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1" name="Rectangle 1855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2" name="Rectangle 1856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3" name="Rectangle 1857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4" name="Rectangle 1858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5" name="Rectangle 1859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6" name="Rectangle 1860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57" name="Rectangle 1861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24640" name="Group 1862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24648" name="Oval 18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49" name="Freeform 18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641" name="Freeform 1865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2" name="Freeform 1866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643" name="Group 1867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24646" name="Oval 186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24647" name="Freeform 186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4644" name="Freeform 1870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45" name="Freeform 1871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324" name="Group 237"/>
          <p:cNvGrpSpPr>
            <a:grpSpLocks/>
          </p:cNvGrpSpPr>
          <p:nvPr/>
        </p:nvGrpSpPr>
        <p:grpSpPr bwMode="auto">
          <a:xfrm>
            <a:off x="4000500" y="1714500"/>
            <a:ext cx="1643063" cy="1365250"/>
            <a:chOff x="1155" y="3168"/>
            <a:chExt cx="1035" cy="860"/>
          </a:xfrm>
        </p:grpSpPr>
        <p:grpSp>
          <p:nvGrpSpPr>
            <p:cNvPr id="24610" name="Group 238"/>
            <p:cNvGrpSpPr>
              <a:grpSpLocks/>
            </p:cNvGrpSpPr>
            <p:nvPr/>
          </p:nvGrpSpPr>
          <p:grpSpPr bwMode="auto">
            <a:xfrm>
              <a:off x="1422" y="3886"/>
              <a:ext cx="336" cy="142"/>
              <a:chOff x="1792" y="4000"/>
              <a:chExt cx="352" cy="160"/>
            </a:xfrm>
          </p:grpSpPr>
          <p:sp>
            <p:nvSpPr>
              <p:cNvPr id="24614" name="Oval 239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615" name="Oval 240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616" name="Oval 241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4611" name="Freeform 242"/>
            <p:cNvSpPr>
              <a:spLocks/>
            </p:cNvSpPr>
            <p:nvPr/>
          </p:nvSpPr>
          <p:spPr bwMode="auto">
            <a:xfrm>
              <a:off x="1200" y="3168"/>
              <a:ext cx="816" cy="405"/>
            </a:xfrm>
            <a:custGeom>
              <a:avLst/>
              <a:gdLst>
                <a:gd name="T0" fmla="*/ 4888 w 487"/>
                <a:gd name="T1" fmla="*/ 389 h 405"/>
                <a:gd name="T2" fmla="*/ 84732 w 487"/>
                <a:gd name="T3" fmla="*/ 389 h 405"/>
                <a:gd name="T4" fmla="*/ 399403 w 487"/>
                <a:gd name="T5" fmla="*/ 389 h 405"/>
                <a:gd name="T6" fmla="*/ 399403 w 487"/>
                <a:gd name="T7" fmla="*/ 405 h 405"/>
                <a:gd name="T8" fmla="*/ 399403 w 487"/>
                <a:gd name="T9" fmla="*/ 0 h 405"/>
                <a:gd name="T10" fmla="*/ 0 w 487"/>
                <a:gd name="T11" fmla="*/ 13 h 405"/>
                <a:gd name="T12" fmla="*/ 3561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12" name="Text Box 243"/>
            <p:cNvSpPr txBox="1">
              <a:spLocks noChangeArrowheads="1"/>
            </p:cNvSpPr>
            <p:nvPr/>
          </p:nvSpPr>
          <p:spPr bwMode="auto">
            <a:xfrm>
              <a:off x="1155" y="3168"/>
              <a:ext cx="1035" cy="404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3600" b="1">
                  <a:latin typeface="Times New Roman" pitchFamily="18" charset="0"/>
                </a:rPr>
                <a:t>3 часа</a:t>
              </a:r>
            </a:p>
          </p:txBody>
        </p:sp>
        <p:sp>
          <p:nvSpPr>
            <p:cNvPr id="24613" name="Freeform 244"/>
            <p:cNvSpPr>
              <a:spLocks/>
            </p:cNvSpPr>
            <p:nvPr/>
          </p:nvSpPr>
          <p:spPr bwMode="auto">
            <a:xfrm>
              <a:off x="1582" y="3552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240" name="Text Box 304"/>
          <p:cNvSpPr txBox="1">
            <a:spLocks noChangeArrowheads="1"/>
          </p:cNvSpPr>
          <p:nvPr/>
        </p:nvSpPr>
        <p:spPr bwMode="auto">
          <a:xfrm>
            <a:off x="250825" y="260350"/>
            <a:ext cx="8497888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800">
                <a:solidFill>
                  <a:srgbClr val="000099"/>
                </a:solidFill>
              </a:rPr>
              <a:t>204 : 3 = 68   </a:t>
            </a:r>
          </a:p>
          <a:p>
            <a:pPr algn="ctr">
              <a:spcBef>
                <a:spcPct val="50000"/>
              </a:spcBef>
            </a:pPr>
            <a:r>
              <a:rPr lang="ru-RU" altLang="ru-RU" sz="2800">
                <a:solidFill>
                  <a:srgbClr val="000099"/>
                </a:solidFill>
              </a:rPr>
              <a:t>(в каких единицах измерить скорость?)</a:t>
            </a:r>
          </a:p>
        </p:txBody>
      </p:sp>
      <p:sp>
        <p:nvSpPr>
          <p:cNvPr id="24583" name="Line 305"/>
          <p:cNvSpPr>
            <a:spLocks noChangeShapeType="1"/>
          </p:cNvSpPr>
          <p:nvPr/>
        </p:nvSpPr>
        <p:spPr bwMode="auto">
          <a:xfrm>
            <a:off x="2124075" y="4724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242" name="Line 306"/>
          <p:cNvSpPr>
            <a:spLocks noChangeShapeType="1"/>
          </p:cNvSpPr>
          <p:nvPr/>
        </p:nvSpPr>
        <p:spPr bwMode="auto">
          <a:xfrm>
            <a:off x="3203575" y="458152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243" name="Line 307"/>
          <p:cNvSpPr>
            <a:spLocks noChangeShapeType="1"/>
          </p:cNvSpPr>
          <p:nvPr/>
        </p:nvSpPr>
        <p:spPr bwMode="auto">
          <a:xfrm>
            <a:off x="6156325" y="4508500"/>
            <a:ext cx="0" cy="1225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244" name="Text Box 308"/>
          <p:cNvSpPr txBox="1">
            <a:spLocks noChangeArrowheads="1"/>
          </p:cNvSpPr>
          <p:nvPr/>
        </p:nvSpPr>
        <p:spPr bwMode="auto">
          <a:xfrm>
            <a:off x="1476375" y="4365625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>
                <a:solidFill>
                  <a:srgbClr val="000099"/>
                </a:solidFill>
              </a:rPr>
              <a:t>1 час</a:t>
            </a:r>
          </a:p>
        </p:txBody>
      </p:sp>
      <p:sp>
        <p:nvSpPr>
          <p:cNvPr id="40245" name="Text Box 309"/>
          <p:cNvSpPr txBox="1">
            <a:spLocks noChangeArrowheads="1"/>
          </p:cNvSpPr>
          <p:nvPr/>
        </p:nvSpPr>
        <p:spPr bwMode="auto">
          <a:xfrm>
            <a:off x="3563938" y="4365625"/>
            <a:ext cx="2160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>
                <a:solidFill>
                  <a:srgbClr val="000099"/>
                </a:solidFill>
              </a:rPr>
              <a:t>1 час</a:t>
            </a:r>
          </a:p>
        </p:txBody>
      </p:sp>
      <p:sp>
        <p:nvSpPr>
          <p:cNvPr id="40246" name="Text Box 310"/>
          <p:cNvSpPr txBox="1">
            <a:spLocks noChangeArrowheads="1"/>
          </p:cNvSpPr>
          <p:nvPr/>
        </p:nvSpPr>
        <p:spPr bwMode="auto">
          <a:xfrm>
            <a:off x="6443663" y="4437063"/>
            <a:ext cx="1584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>
                <a:solidFill>
                  <a:srgbClr val="000099"/>
                </a:solidFill>
              </a:rPr>
              <a:t>1 час</a:t>
            </a:r>
          </a:p>
        </p:txBody>
      </p:sp>
      <p:sp>
        <p:nvSpPr>
          <p:cNvPr id="40247" name="Text Box 311"/>
          <p:cNvSpPr txBox="1">
            <a:spLocks noChangeArrowheads="1"/>
          </p:cNvSpPr>
          <p:nvPr/>
        </p:nvSpPr>
        <p:spPr bwMode="auto">
          <a:xfrm>
            <a:off x="1116013" y="5445125"/>
            <a:ext cx="16557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>
                <a:solidFill>
                  <a:srgbClr val="000099"/>
                </a:solidFill>
              </a:rPr>
              <a:t>68 км</a:t>
            </a:r>
          </a:p>
        </p:txBody>
      </p:sp>
      <p:sp>
        <p:nvSpPr>
          <p:cNvPr id="40248" name="Text Box 312"/>
          <p:cNvSpPr txBox="1">
            <a:spLocks noChangeArrowheads="1"/>
          </p:cNvSpPr>
          <p:nvPr/>
        </p:nvSpPr>
        <p:spPr bwMode="auto">
          <a:xfrm>
            <a:off x="3995738" y="5445125"/>
            <a:ext cx="1728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>
                <a:solidFill>
                  <a:srgbClr val="000099"/>
                </a:solidFill>
              </a:rPr>
              <a:t>68 км</a:t>
            </a:r>
          </a:p>
        </p:txBody>
      </p:sp>
      <p:sp>
        <p:nvSpPr>
          <p:cNvPr id="40249" name="Text Box 313"/>
          <p:cNvSpPr txBox="1">
            <a:spLocks noChangeArrowheads="1"/>
          </p:cNvSpPr>
          <p:nvPr/>
        </p:nvSpPr>
        <p:spPr bwMode="auto">
          <a:xfrm>
            <a:off x="6588125" y="5445125"/>
            <a:ext cx="2087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400">
                <a:solidFill>
                  <a:srgbClr val="000099"/>
                </a:solidFill>
              </a:rPr>
              <a:t>68 км</a:t>
            </a:r>
          </a:p>
        </p:txBody>
      </p:sp>
      <p:sp>
        <p:nvSpPr>
          <p:cNvPr id="40250" name="Rectangle 314"/>
          <p:cNvSpPr>
            <a:spLocks noChangeArrowheads="1"/>
          </p:cNvSpPr>
          <p:nvPr/>
        </p:nvSpPr>
        <p:spPr bwMode="auto">
          <a:xfrm>
            <a:off x="5508625" y="188913"/>
            <a:ext cx="1309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200" b="1" i="1">
                <a:solidFill>
                  <a:srgbClr val="000099"/>
                </a:solidFill>
              </a:rPr>
              <a:t>(км/ч)</a:t>
            </a:r>
          </a:p>
        </p:txBody>
      </p:sp>
      <p:sp>
        <p:nvSpPr>
          <p:cNvPr id="40251" name="Text Box 315"/>
          <p:cNvSpPr txBox="1">
            <a:spLocks noChangeArrowheads="1"/>
          </p:cNvSpPr>
          <p:nvPr/>
        </p:nvSpPr>
        <p:spPr bwMode="auto">
          <a:xfrm>
            <a:off x="827088" y="188913"/>
            <a:ext cx="1944687" cy="823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800" b="1">
                <a:solidFill>
                  <a:srgbClr val="0000FF"/>
                </a:solidFill>
                <a:latin typeface="Times New Roman" pitchFamily="18" charset="0"/>
              </a:rPr>
              <a:t>S:t</a:t>
            </a:r>
            <a:endParaRPr lang="ru-RU" altLang="ru-RU" sz="4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24594" name="Group 229"/>
          <p:cNvGrpSpPr>
            <a:grpSpLocks/>
          </p:cNvGrpSpPr>
          <p:nvPr/>
        </p:nvGrpSpPr>
        <p:grpSpPr bwMode="auto">
          <a:xfrm>
            <a:off x="323850" y="3286125"/>
            <a:ext cx="3249613" cy="1936750"/>
            <a:chOff x="2592" y="1126"/>
            <a:chExt cx="1098" cy="886"/>
          </a:xfrm>
        </p:grpSpPr>
        <p:grpSp>
          <p:nvGrpSpPr>
            <p:cNvPr id="24603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24607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608" name="Oval 232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609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4604" name="Freeform 234"/>
            <p:cNvSpPr>
              <a:spLocks/>
            </p:cNvSpPr>
            <p:nvPr/>
          </p:nvSpPr>
          <p:spPr bwMode="auto">
            <a:xfrm>
              <a:off x="2658" y="1152"/>
              <a:ext cx="887" cy="405"/>
            </a:xfrm>
            <a:custGeom>
              <a:avLst/>
              <a:gdLst>
                <a:gd name="T0" fmla="*/ 120 w 487"/>
                <a:gd name="T1" fmla="*/ 389 h 405"/>
                <a:gd name="T2" fmla="*/ 2067 w 487"/>
                <a:gd name="T3" fmla="*/ 389 h 405"/>
                <a:gd name="T4" fmla="*/ 9762 w 487"/>
                <a:gd name="T5" fmla="*/ 389 h 405"/>
                <a:gd name="T6" fmla="*/ 9762 w 487"/>
                <a:gd name="T7" fmla="*/ 405 h 405"/>
                <a:gd name="T8" fmla="*/ 9762 w 487"/>
                <a:gd name="T9" fmla="*/ 0 h 405"/>
                <a:gd name="T10" fmla="*/ 0 w 487"/>
                <a:gd name="T11" fmla="*/ 13 h 405"/>
                <a:gd name="T12" fmla="*/ 80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605" name="Text Box 235"/>
            <p:cNvSpPr txBox="1">
              <a:spLocks noChangeArrowheads="1"/>
            </p:cNvSpPr>
            <p:nvPr/>
          </p:nvSpPr>
          <p:spPr bwMode="auto">
            <a:xfrm>
              <a:off x="2592" y="1126"/>
              <a:ext cx="1098" cy="446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altLang="ru-RU" sz="4000" b="1" i="1">
                  <a:cs typeface="Arial" charset="0"/>
                </a:rPr>
                <a:t>Беркакит</a:t>
              </a:r>
            </a:p>
          </p:txBody>
        </p:sp>
        <p:sp>
          <p:nvSpPr>
            <p:cNvPr id="24606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4595" name="Group 229"/>
          <p:cNvGrpSpPr>
            <a:grpSpLocks/>
          </p:cNvGrpSpPr>
          <p:nvPr/>
        </p:nvGrpSpPr>
        <p:grpSpPr bwMode="auto">
          <a:xfrm>
            <a:off x="7000875" y="3357563"/>
            <a:ext cx="2500313" cy="1808162"/>
            <a:chOff x="2658" y="1152"/>
            <a:chExt cx="558" cy="860"/>
          </a:xfrm>
        </p:grpSpPr>
        <p:grpSp>
          <p:nvGrpSpPr>
            <p:cNvPr id="24596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24600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601" name="Oval 232"/>
              <p:cNvSpPr>
                <a:spLocks noChangeArrowheads="1"/>
              </p:cNvSpPr>
              <p:nvPr/>
            </p:nvSpPr>
            <p:spPr bwMode="auto">
              <a:xfrm>
                <a:off x="1840" y="4014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24602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24597" name="Freeform 234"/>
            <p:cNvSpPr>
              <a:spLocks/>
            </p:cNvSpPr>
            <p:nvPr/>
          </p:nvSpPr>
          <p:spPr bwMode="auto">
            <a:xfrm>
              <a:off x="2658" y="1152"/>
              <a:ext cx="487" cy="405"/>
            </a:xfrm>
            <a:custGeom>
              <a:avLst/>
              <a:gdLst>
                <a:gd name="T0" fmla="*/ 6 w 487"/>
                <a:gd name="T1" fmla="*/ 389 h 405"/>
                <a:gd name="T2" fmla="*/ 103 w 487"/>
                <a:gd name="T3" fmla="*/ 389 h 405"/>
                <a:gd name="T4" fmla="*/ 487 w 487"/>
                <a:gd name="T5" fmla="*/ 389 h 405"/>
                <a:gd name="T6" fmla="*/ 487 w 487"/>
                <a:gd name="T7" fmla="*/ 405 h 405"/>
                <a:gd name="T8" fmla="*/ 487 w 487"/>
                <a:gd name="T9" fmla="*/ 0 h 405"/>
                <a:gd name="T10" fmla="*/ 0 w 487"/>
                <a:gd name="T11" fmla="*/ 13 h 405"/>
                <a:gd name="T12" fmla="*/ 4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4000" b="1" i="1"/>
                <a:t>Тында</a:t>
              </a:r>
            </a:p>
          </p:txBody>
        </p:sp>
        <p:sp>
          <p:nvSpPr>
            <p:cNvPr id="328" name="Text Box 235"/>
            <p:cNvSpPr txBox="1">
              <a:spLocks noChangeArrowheads="1"/>
            </p:cNvSpPr>
            <p:nvPr/>
          </p:nvSpPr>
          <p:spPr bwMode="auto">
            <a:xfrm>
              <a:off x="2688" y="1152"/>
              <a:ext cx="528" cy="598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ru-RU" sz="6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24599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1.44306 0.00116 " pathEditMode="relative" rAng="0" ptsTypes="AA">
                                      <p:cBhvr>
                                        <p:cTn id="1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4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2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2" grpId="0" animBg="1"/>
      <p:bldP spid="40243" grpId="0" animBg="1"/>
      <p:bldP spid="40247" grpId="0"/>
      <p:bldP spid="4025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Содержимое 6"/>
          <p:cNvSpPr>
            <a:spLocks noGrp="1"/>
          </p:cNvSpPr>
          <p:nvPr>
            <p:ph sz="half" idx="4294967295"/>
          </p:nvPr>
        </p:nvSpPr>
        <p:spPr>
          <a:xfrm>
            <a:off x="0" y="1196975"/>
            <a:ext cx="6588125" cy="52863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4200" b="1" smtClean="0">
                <a:solidFill>
                  <a:srgbClr val="10253F"/>
                </a:solidFill>
              </a:rPr>
              <a:t>5 дм3 см +2дм6 см   =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10253F"/>
                </a:solidFill>
              </a:rPr>
              <a:t>204 км  :  3 ч     =</a:t>
            </a:r>
            <a:endParaRPr lang="ru-RU" altLang="ru-RU" sz="4400" b="1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10253F"/>
                </a:solidFill>
              </a:rPr>
              <a:t>56 сек  – 16 сек  =</a:t>
            </a:r>
            <a:endParaRPr lang="ru-RU" altLang="ru-RU" sz="4400" b="1" smtClean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ru-RU" altLang="ru-RU" sz="4400" b="1" smtClean="0">
              <a:solidFill>
                <a:srgbClr val="10253F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10253F"/>
                </a:solidFill>
              </a:rPr>
              <a:t> </a:t>
            </a:r>
            <a:r>
              <a:rPr lang="en-US" altLang="ru-RU" sz="4400" b="1" smtClean="0">
                <a:solidFill>
                  <a:srgbClr val="10253F"/>
                </a:solidFill>
              </a:rPr>
              <a:t>8 </a:t>
            </a:r>
            <a:r>
              <a:rPr lang="ru-RU" altLang="ru-RU" sz="4400" b="1" smtClean="0">
                <a:solidFill>
                  <a:srgbClr val="10253F"/>
                </a:solidFill>
              </a:rPr>
              <a:t>м(800 см)  :  10 сек =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000" b="1" smtClean="0">
                <a:solidFill>
                  <a:srgbClr val="10253F"/>
                </a:solidFill>
              </a:rPr>
              <a:t>6мин45сек + 15сек  =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4294967295"/>
          </p:nvPr>
        </p:nvSpPr>
        <p:spPr>
          <a:xfrm>
            <a:off x="5724525" y="1125538"/>
            <a:ext cx="3779838" cy="49307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7 дм 8см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?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40 сек</a:t>
            </a:r>
          </a:p>
          <a:p>
            <a:pPr eaLnBrk="1" hangingPunct="1">
              <a:buFont typeface="Arial" charset="0"/>
              <a:buNone/>
            </a:pPr>
            <a:endParaRPr lang="ru-RU" altLang="ru-RU" sz="4400" b="1" smtClean="0">
              <a:solidFill>
                <a:srgbClr val="CC33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      ?</a:t>
            </a:r>
          </a:p>
          <a:p>
            <a:pPr eaLnBrk="1" hangingPunct="1">
              <a:buFont typeface="Arial" charset="0"/>
              <a:buNone/>
            </a:pPr>
            <a:r>
              <a:rPr lang="ru-RU" altLang="ru-RU" sz="4400" b="1" smtClean="0">
                <a:solidFill>
                  <a:srgbClr val="CC3300"/>
                </a:solidFill>
              </a:rPr>
              <a:t>  7 мин</a:t>
            </a:r>
            <a:endParaRPr lang="ru-RU" altLang="ru-RU" sz="4400" smtClean="0">
              <a:solidFill>
                <a:srgbClr val="CC3300"/>
              </a:solidFill>
            </a:endParaRPr>
          </a:p>
        </p:txBody>
      </p:sp>
      <p:sp>
        <p:nvSpPr>
          <p:cNvPr id="26628" name="Дата 1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altLang="ru-RU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6629" name="Text Box 8"/>
          <p:cNvSpPr txBox="1">
            <a:spLocks noChangeArrowheads="1"/>
          </p:cNvSpPr>
          <p:nvPr/>
        </p:nvSpPr>
        <p:spPr bwMode="auto">
          <a:xfrm>
            <a:off x="971550" y="333375"/>
            <a:ext cx="720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CC3300"/>
                </a:solidFill>
              </a:rPr>
              <a:t>Найдите значения выражений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5508625" y="1989138"/>
            <a:ext cx="2016125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000" b="1">
                <a:solidFill>
                  <a:srgbClr val="0000FF"/>
                </a:solidFill>
              </a:rPr>
              <a:t>68</a:t>
            </a:r>
            <a:r>
              <a:rPr lang="ru-RU" altLang="ru-RU" sz="4000" b="1">
                <a:solidFill>
                  <a:srgbClr val="0000FF"/>
                </a:solidFill>
                <a:latin typeface="Times New Roman" pitchFamily="18" charset="0"/>
              </a:rPr>
              <a:t>км/ч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6443663" y="4292600"/>
            <a:ext cx="1512887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4000" b="1">
                <a:solidFill>
                  <a:srgbClr val="0000FF"/>
                </a:solidFill>
              </a:rPr>
              <a:t>8</a:t>
            </a:r>
            <a:r>
              <a:rPr lang="ru-RU" altLang="ru-RU" sz="4000" b="1">
                <a:solidFill>
                  <a:srgbClr val="0000FF"/>
                </a:solidFill>
                <a:latin typeface="Times New Roman" pitchFamily="18" charset="0"/>
              </a:rPr>
              <a:t>0см/с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86423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>
                <a:solidFill>
                  <a:srgbClr val="0000FF"/>
                </a:solidFill>
              </a:rPr>
              <a:t>Расстояние </a:t>
            </a:r>
            <a:r>
              <a:rPr lang="ru-RU" altLang="ru-RU" sz="3600">
                <a:solidFill>
                  <a:srgbClr val="0000FF"/>
                </a:solidFill>
                <a:latin typeface="Georgia" pitchFamily="18" charset="0"/>
              </a:rPr>
              <a:t>, пройденное за единицу времени</a:t>
            </a:r>
            <a:r>
              <a:rPr lang="ru-RU" altLang="ru-RU" sz="3600">
                <a:solidFill>
                  <a:srgbClr val="0000FF"/>
                </a:solidFill>
              </a:rPr>
              <a:t>, называется  скоростью движения</a:t>
            </a:r>
            <a:r>
              <a:rPr lang="ru-RU" altLang="ru-RU" sz="3600">
                <a:solidFill>
                  <a:srgbClr val="0000FF"/>
                </a:solidFill>
                <a:latin typeface="Georgia" pitchFamily="18" charset="0"/>
              </a:rPr>
              <a:t>.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92275" y="1989138"/>
            <a:ext cx="554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FF3300"/>
                </a:solidFill>
                <a:latin typeface="Georgia" pitchFamily="18" charset="0"/>
              </a:rPr>
              <a:t>Единицы скорости</a:t>
            </a:r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395288" y="2565400"/>
            <a:ext cx="8280400" cy="1296988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/>
              <a:t>см/с,м/с, м/мин, км/с, км/мин, км/ч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611188" y="4076700"/>
            <a:ext cx="7416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ru-RU" sz="3600">
                <a:solidFill>
                  <a:srgbClr val="0000FF"/>
                </a:solidFill>
                <a:latin typeface="Times New Roman" pitchFamily="18" charset="0"/>
              </a:rPr>
              <a:t>V=S</a:t>
            </a:r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altLang="ru-RU" sz="3600">
                <a:solidFill>
                  <a:srgbClr val="0000FF"/>
                </a:solidFill>
                <a:latin typeface="Times New Roman" pitchFamily="18" charset="0"/>
              </a:rPr>
              <a:t>t</a:t>
            </a:r>
            <a:r>
              <a:rPr lang="ru-RU" altLang="ru-RU" sz="36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ru-RU" altLang="ru-RU" sz="4000">
                <a:solidFill>
                  <a:srgbClr val="FF3300"/>
                </a:solidFill>
                <a:latin typeface="Georgia" pitchFamily="18" charset="0"/>
              </a:rPr>
              <a:t>Чтобы узнать скорость движения, нужно расстояние разделить на время.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0" grpId="0"/>
      <p:bldP spid="45061" grpId="0" animBg="1"/>
      <p:bldP spid="4506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>
                <a:solidFill>
                  <a:srgbClr val="000000"/>
                </a:solidFill>
              </a:rPr>
              <a:t>Рефлексия</a:t>
            </a:r>
            <a:r>
              <a:rPr lang="ru-RU" altLang="ru-RU" b="1" smtClean="0"/>
              <a:t> деятельности</a:t>
            </a:r>
            <a:endParaRPr lang="ru-RU" altLang="ru-RU" smtClean="0"/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 smtClean="0">
                <a:solidFill>
                  <a:srgbClr val="000000"/>
                </a:solidFill>
              </a:rPr>
              <a:t>Чему вы научились ?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altLang="ru-RU" sz="2800" smtClean="0">
                <a:solidFill>
                  <a:srgbClr val="000000"/>
                </a:solidFill>
              </a:rPr>
              <a:t>Расскажите по схеме:</a:t>
            </a:r>
          </a:p>
          <a:p>
            <a:pPr>
              <a:lnSpc>
                <a:spcPct val="80000"/>
              </a:lnSpc>
            </a:pPr>
            <a:r>
              <a:rPr lang="ru-RU" altLang="ru-RU" sz="2800" smtClean="0">
                <a:solidFill>
                  <a:srgbClr val="000000"/>
                </a:solidFill>
              </a:rPr>
              <a:t>Я запомнил</a:t>
            </a:r>
          </a:p>
          <a:p>
            <a:pPr>
              <a:lnSpc>
                <a:spcPct val="80000"/>
              </a:lnSpc>
            </a:pPr>
            <a:r>
              <a:rPr lang="ru-RU" altLang="ru-RU" sz="2800" smtClean="0">
                <a:solidFill>
                  <a:srgbClr val="000000"/>
                </a:solidFill>
              </a:rPr>
              <a:t>Я  смог</a:t>
            </a:r>
          </a:p>
          <a:p>
            <a:pPr>
              <a:lnSpc>
                <a:spcPct val="80000"/>
              </a:lnSpc>
            </a:pPr>
            <a:r>
              <a:rPr lang="ru-RU" altLang="ru-RU" sz="2800" smtClean="0">
                <a:solidFill>
                  <a:srgbClr val="000000"/>
                </a:solidFill>
              </a:rPr>
              <a:t>Я   знаю</a:t>
            </a:r>
            <a:endParaRPr lang="ru-RU" altLang="ru-RU" sz="280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800" b="1" i="1" smtClean="0"/>
              <a:t>Моя деятельность  </a:t>
            </a:r>
          </a:p>
          <a:p>
            <a:pPr>
              <a:lnSpc>
                <a:spcPct val="80000"/>
              </a:lnSpc>
            </a:pPr>
            <a:r>
              <a:rPr lang="ru-RU" altLang="ru-RU" sz="2800" b="1" i="1" smtClean="0"/>
              <a:t>Деятельность группы </a:t>
            </a:r>
          </a:p>
          <a:p>
            <a:pPr>
              <a:lnSpc>
                <a:spcPct val="80000"/>
              </a:lnSpc>
            </a:pPr>
            <a:r>
              <a:rPr lang="ru-RU" altLang="ru-RU" sz="2800" b="1" i="1" smtClean="0"/>
              <a:t>Деятельность класса</a:t>
            </a:r>
            <a:r>
              <a:rPr lang="ru-RU" altLang="ru-RU" sz="2800" smtClean="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800" smtClean="0">
                <a:solidFill>
                  <a:srgbClr val="000000"/>
                </a:solidFill>
                <a:latin typeface="Arial" charset="0"/>
              </a:rPr>
              <a:t>Мне сегодня особенно понравилось…</a:t>
            </a:r>
          </a:p>
          <a:p>
            <a:pPr>
              <a:lnSpc>
                <a:spcPct val="80000"/>
              </a:lnSpc>
            </a:pPr>
            <a:r>
              <a:rPr lang="ru-RU" altLang="ru-RU" sz="2800" smtClean="0">
                <a:solidFill>
                  <a:srgbClr val="000000"/>
                </a:solidFill>
                <a:latin typeface="Arial" charset="0"/>
              </a:rPr>
              <a:t>У меня сегодня хорошо получилось…</a:t>
            </a:r>
          </a:p>
          <a:p>
            <a:pPr>
              <a:lnSpc>
                <a:spcPct val="80000"/>
              </a:lnSpc>
            </a:pPr>
            <a:endParaRPr lang="ru-RU" altLang="ru-RU" sz="2800" smtClean="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smtClean="0"/>
              <a:t/>
            </a:r>
            <a:br>
              <a:rPr lang="ru-RU" altLang="ru-RU" sz="4000" smtClean="0"/>
            </a:br>
            <a:endParaRPr lang="ru-RU" altLang="ru-RU" sz="4000" smtClean="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228600" y="990600"/>
            <a:ext cx="891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b="1"/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228600" y="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altLang="ru-RU" sz="2400"/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468313" y="188913"/>
            <a:ext cx="8351837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600" b="1">
                <a:solidFill>
                  <a:srgbClr val="FF0000"/>
                </a:solidFill>
                <a:latin typeface="Calibri" pitchFamily="34" charset="0"/>
              </a:rPr>
              <a:t>Запомни:</a:t>
            </a:r>
            <a:r>
              <a:rPr lang="ru-RU" altLang="ru-RU" sz="3600">
                <a:solidFill>
                  <a:srgbClr val="FF0066"/>
                </a:solidFill>
                <a:latin typeface="Calibri" pitchFamily="34" charset="0"/>
              </a:rPr>
              <a:t> </a:t>
            </a:r>
            <a:endParaRPr lang="en-US" altLang="ru-RU" sz="3600">
              <a:solidFill>
                <a:srgbClr val="FF0066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ru-RU" altLang="ru-RU" sz="3200">
                <a:latin typeface="Calibri" pitchFamily="34" charset="0"/>
              </a:rPr>
              <a:t>Переходи улицу по переходу.</a:t>
            </a:r>
          </a:p>
          <a:p>
            <a:pPr>
              <a:spcBef>
                <a:spcPct val="50000"/>
              </a:spcBef>
            </a:pPr>
            <a:r>
              <a:rPr lang="ru-RU" altLang="ru-RU" sz="3200">
                <a:latin typeface="Calibri" pitchFamily="34" charset="0"/>
              </a:rPr>
              <a:t> Разговаривать с друзьями или играть во время движения по «зебре» опасно, у светофора ограниченное время !</a:t>
            </a:r>
          </a:p>
        </p:txBody>
      </p:sp>
      <p:graphicFrame>
        <p:nvGraphicFramePr>
          <p:cNvPr id="29711" name="Group 15"/>
          <p:cNvGraphicFramePr>
            <a:graphicFrameLocks noGrp="1"/>
          </p:cNvGraphicFramePr>
          <p:nvPr/>
        </p:nvGraphicFramePr>
        <p:xfrm>
          <a:off x="4087813" y="3292475"/>
          <a:ext cx="968375" cy="274638"/>
        </p:xfrm>
        <a:graphic>
          <a:graphicData uri="http://schemas.openxmlformats.org/drawingml/2006/table">
            <a:tbl>
              <a:tblPr/>
              <a:tblGrid>
                <a:gridCol w="96837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Слайд № 27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1" grpId="0"/>
      <p:bldP spid="98311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Домашнее задание 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Работа по группам:</a:t>
            </a:r>
          </a:p>
          <a:p>
            <a:pPr>
              <a:buFont typeface="Arial" charset="0"/>
              <a:buNone/>
            </a:pPr>
            <a:r>
              <a:rPr lang="ru-RU" smtClean="0"/>
              <a:t>Составьте задачу для своей  группы  на нахождение скорости  движения.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Ресурсы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mtClean="0"/>
              <a:t>Учебник И.И.Аргинская и др. « Математика» 3кл.2 часть. </a:t>
            </a:r>
            <a:endParaRPr lang="ru-RU" altLang="ru-RU" smtClean="0">
              <a:latin typeface="Arial" charset="0"/>
            </a:endParaRPr>
          </a:p>
          <a:p>
            <a:r>
              <a:rPr lang="ru-RU" altLang="ru-RU" smtClean="0"/>
              <a:t>Я иду на урок в начальную школу:Книга для учителя.-М:Издательство «Первое сентября»</a:t>
            </a:r>
          </a:p>
          <a:p>
            <a:r>
              <a:rPr lang="ru-RU" altLang="ru-RU" smtClean="0"/>
              <a:t>Коллекция картинок </a:t>
            </a:r>
            <a:r>
              <a:rPr lang="en-US" altLang="ru-RU" smtClean="0"/>
              <a:t>Microsoft Office</a:t>
            </a:r>
            <a:endParaRPr lang="ru-RU" altLang="ru-RU" smtClean="0"/>
          </a:p>
          <a:p>
            <a:endParaRPr lang="ru-RU" altLang="ru-RU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539750" y="0"/>
            <a:ext cx="7766050" cy="1052513"/>
          </a:xfrm>
          <a:noFill/>
        </p:spPr>
        <p:txBody>
          <a:bodyPr/>
          <a:lstStyle/>
          <a:p>
            <a:pPr eaLnBrk="1" hangingPunct="1"/>
            <a:r>
              <a:rPr lang="ru-RU" altLang="ru-RU" sz="4200" b="1" smtClean="0">
                <a:latin typeface="Times New Roman" pitchFamily="18" charset="0"/>
              </a:rPr>
              <a:t>Математическая разминка</a:t>
            </a:r>
            <a:r>
              <a:rPr lang="ru-RU" altLang="ru-RU" sz="3000" smtClean="0"/>
              <a:t>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79388" y="1125538"/>
            <a:ext cx="1296987" cy="2087562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81:9</a:t>
            </a:r>
            <a:endParaRPr lang="ru-RU" altLang="ru-RU" sz="3600" b="1">
              <a:solidFill>
                <a:srgbClr val="0000CC"/>
              </a:solidFill>
            </a:endParaRPr>
          </a:p>
          <a:p>
            <a:pPr algn="ctr"/>
            <a:r>
              <a:rPr lang="ru-RU" altLang="ru-RU" sz="3600" b="1">
                <a:solidFill>
                  <a:schemeClr val="accent1"/>
                </a:solidFill>
              </a:rPr>
              <a:t>Д</a:t>
            </a:r>
          </a:p>
          <a:p>
            <a:pPr algn="ctr"/>
            <a:endParaRPr lang="ru-RU" altLang="ru-RU" sz="3600" b="1">
              <a:solidFill>
                <a:schemeClr val="accent2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71550" y="3500438"/>
            <a:ext cx="1225550" cy="1655762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 u="sng">
                <a:solidFill>
                  <a:schemeClr val="accent1"/>
                </a:solidFill>
              </a:rPr>
              <a:t>49:7</a:t>
            </a:r>
          </a:p>
          <a:p>
            <a:pPr algn="ctr"/>
            <a:r>
              <a:rPr lang="ru-RU" altLang="ru-RU" sz="3600" b="1">
                <a:solidFill>
                  <a:schemeClr val="accent1"/>
                </a:solidFill>
              </a:rPr>
              <a:t>И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339975" y="1412875"/>
            <a:ext cx="1295400" cy="1655763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altLang="ru-RU" sz="3600" b="1" u="sng">
              <a:solidFill>
                <a:srgbClr val="0000CC"/>
              </a:solidFill>
            </a:endParaRPr>
          </a:p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64:8</a:t>
            </a:r>
          </a:p>
          <a:p>
            <a:pPr algn="ctr"/>
            <a:r>
              <a:rPr lang="ru-RU" altLang="ru-RU" sz="3600" b="1">
                <a:solidFill>
                  <a:schemeClr val="accent1"/>
                </a:solidFill>
              </a:rPr>
              <a:t>В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203575" y="3357563"/>
            <a:ext cx="1439863" cy="1728787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altLang="ru-RU" sz="3600" b="1" u="sng">
              <a:solidFill>
                <a:srgbClr val="0000CC"/>
              </a:solidFill>
            </a:endParaRPr>
          </a:p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12:6</a:t>
            </a:r>
          </a:p>
          <a:p>
            <a:pPr algn="ctr"/>
            <a:r>
              <a:rPr lang="ru-RU" altLang="ru-RU" sz="3600" b="1">
                <a:solidFill>
                  <a:srgbClr val="0000CC"/>
                </a:solidFill>
              </a:rPr>
              <a:t>Е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643438" y="1412875"/>
            <a:ext cx="1296987" cy="1727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altLang="ru-RU" sz="3600" b="1" u="sng">
              <a:solidFill>
                <a:srgbClr val="0000CC"/>
              </a:solidFill>
            </a:endParaRPr>
          </a:p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30:10</a:t>
            </a:r>
          </a:p>
          <a:p>
            <a:pPr algn="ctr"/>
            <a:r>
              <a:rPr lang="ru-RU" altLang="ru-RU" sz="3600" b="1">
                <a:solidFill>
                  <a:schemeClr val="accent1"/>
                </a:solidFill>
              </a:rPr>
              <a:t>И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5651500" y="3284538"/>
            <a:ext cx="1368425" cy="165735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25:5</a:t>
            </a:r>
            <a:endParaRPr lang="ru-RU" altLang="ru-RU" sz="3600" b="1">
              <a:solidFill>
                <a:srgbClr val="0000CC"/>
              </a:solidFill>
            </a:endParaRPr>
          </a:p>
          <a:p>
            <a:pPr algn="ctr"/>
            <a:r>
              <a:rPr lang="ru-RU" altLang="ru-RU" sz="3600" b="1">
                <a:solidFill>
                  <a:schemeClr val="accent1"/>
                </a:solidFill>
              </a:rPr>
              <a:t>Е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948488" y="1412875"/>
            <a:ext cx="1152525" cy="1727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altLang="ru-RU" sz="3600" b="1" u="sng">
              <a:solidFill>
                <a:srgbClr val="0000CC"/>
              </a:solidFill>
            </a:endParaRPr>
          </a:p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20:5</a:t>
            </a:r>
          </a:p>
          <a:p>
            <a:pPr algn="ctr"/>
            <a:r>
              <a:rPr lang="ru-RU" altLang="ru-RU" sz="3600" b="1">
                <a:solidFill>
                  <a:schemeClr val="accent1"/>
                </a:solidFill>
              </a:rPr>
              <a:t>Н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7956550" y="3357563"/>
            <a:ext cx="1187450" cy="1800225"/>
          </a:xfrm>
          <a:prstGeom prst="rect">
            <a:avLst/>
          </a:prstGeom>
          <a:solidFill>
            <a:srgbClr val="FFFF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ru-RU" sz="3600" b="1" u="sng">
                <a:solidFill>
                  <a:srgbClr val="0000CC"/>
                </a:solidFill>
              </a:rPr>
              <a:t> 48:8</a:t>
            </a:r>
          </a:p>
          <a:p>
            <a:pPr algn="ctr"/>
            <a:r>
              <a:rPr lang="ru-RU" altLang="ru-RU" sz="3600" b="1">
                <a:solidFill>
                  <a:schemeClr val="accent2"/>
                </a:solidFill>
              </a:rPr>
              <a:t>Ж</a:t>
            </a:r>
            <a:endParaRPr lang="ru-RU" altLang="ru-RU" sz="3600" b="1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  <p:bldP spid="21508" grpId="0" animBg="1"/>
      <p:bldP spid="21509" grpId="0" animBg="1"/>
      <p:bldP spid="21510" grpId="0" animBg="1"/>
      <p:bldP spid="21511" grpId="0" animBg="1"/>
      <p:bldP spid="21512" grpId="0" animBg="1"/>
      <p:bldP spid="21513" grpId="0" animBg="1"/>
      <p:bldP spid="215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07950" y="2276475"/>
            <a:ext cx="12239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6000">
                <a:solidFill>
                  <a:srgbClr val="000099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1187450" y="2205038"/>
            <a:ext cx="12239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5400" b="1">
                <a:solidFill>
                  <a:srgbClr val="000099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2484438" y="2133600"/>
            <a:ext cx="9350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5400">
                <a:solidFill>
                  <a:srgbClr val="000099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3708400" y="2133600"/>
            <a:ext cx="9350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5400" b="1">
                <a:solidFill>
                  <a:srgbClr val="000099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4716463" y="2276475"/>
            <a:ext cx="1152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5400">
                <a:solidFill>
                  <a:srgbClr val="000099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5795963" y="2205038"/>
            <a:ext cx="11509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5400" b="1">
                <a:solidFill>
                  <a:srgbClr val="000099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6948488" y="2060575"/>
            <a:ext cx="100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5400">
                <a:solidFill>
                  <a:srgbClr val="000099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8135938" y="2214563"/>
            <a:ext cx="10080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5400">
                <a:solidFill>
                  <a:srgbClr val="000099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6867" name="Rectangle 3"/>
          <p:cNvSpPr>
            <a:spLocks noRot="1" noChangeArrowheads="1"/>
          </p:cNvSpPr>
          <p:nvPr/>
        </p:nvSpPr>
        <p:spPr bwMode="auto">
          <a:xfrm>
            <a:off x="1403350" y="620713"/>
            <a:ext cx="6207125" cy="10255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 eaLnBrk="0" hangingPunct="0">
              <a:spcBef>
                <a:spcPct val="20000"/>
              </a:spcBef>
              <a:buFont typeface="Arial" charset="0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spcBef>
                <a:spcPct val="20000"/>
              </a:spcBef>
              <a:buFont typeface="Arial" charset="0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spcBef>
                <a:spcPct val="20000"/>
              </a:spcBef>
              <a:buFont typeface="Arial" charset="0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ru-RU" altLang="ru-RU" sz="8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Движение</a:t>
            </a:r>
          </a:p>
        </p:txBody>
      </p:sp>
      <p:sp>
        <p:nvSpPr>
          <p:cNvPr id="2" name="Rectangle 3"/>
          <p:cNvSpPr>
            <a:spLocks noRot="1" noChangeArrowheads="1"/>
          </p:cNvSpPr>
          <p:nvPr/>
        </p:nvSpPr>
        <p:spPr bwMode="auto">
          <a:xfrm>
            <a:off x="1266825" y="3613150"/>
            <a:ext cx="6207125" cy="10255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ctr" eaLnBrk="0" hangingPunct="0">
              <a:spcBef>
                <a:spcPct val="20000"/>
              </a:spcBef>
              <a:buFont typeface="Arial" charset="0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ctr" eaLnBrk="0" hangingPunct="0">
              <a:spcBef>
                <a:spcPct val="20000"/>
              </a:spcBef>
              <a:buFont typeface="Arial" charset="0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ctr" eaLnBrk="0" hangingPunct="0">
              <a:spcBef>
                <a:spcPct val="20000"/>
              </a:spcBef>
              <a:buFont typeface="Arial" charset="0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ctr" eaLnBrk="0" hangingPunct="0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ctr" eaLnBrk="0" hangingPunct="0">
              <a:spcBef>
                <a:spcPct val="20000"/>
              </a:spcBef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ru-RU" alt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Движение - это перемещение в нужном направлении</a:t>
            </a:r>
          </a:p>
        </p:txBody>
      </p:sp>
      <p:grpSp>
        <p:nvGrpSpPr>
          <p:cNvPr id="7" name="Group 1875"/>
          <p:cNvGrpSpPr>
            <a:grpSpLocks/>
          </p:cNvGrpSpPr>
          <p:nvPr/>
        </p:nvGrpSpPr>
        <p:grpSpPr bwMode="auto">
          <a:xfrm>
            <a:off x="107950" y="4941888"/>
            <a:ext cx="5857875" cy="1428750"/>
            <a:chOff x="-192" y="2790"/>
            <a:chExt cx="4550" cy="1386"/>
          </a:xfrm>
        </p:grpSpPr>
        <p:grpSp>
          <p:nvGrpSpPr>
            <p:cNvPr id="5133" name="Group 1497"/>
            <p:cNvGrpSpPr>
              <a:grpSpLocks/>
            </p:cNvGrpSpPr>
            <p:nvPr/>
          </p:nvGrpSpPr>
          <p:grpSpPr bwMode="auto">
            <a:xfrm>
              <a:off x="1968" y="2790"/>
              <a:ext cx="2374" cy="1386"/>
              <a:chOff x="723" y="872"/>
              <a:chExt cx="2374" cy="1386"/>
            </a:xfrm>
          </p:grpSpPr>
          <p:grpSp>
            <p:nvGrpSpPr>
              <p:cNvPr id="5234" name="Group 149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5371" name="Group 149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97" name="Group 150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5401" name="Group 15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405" name="Oval 15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406" name="Oval 15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5402" name="Group 15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403" name="Oval 1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404" name="Oval 1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5398" name="Group 150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99" name="Freeform 150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400" name="Freeform 150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72" name="Group 151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91" name="Group 151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395" name="Oval 1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396" name="Oval 1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5392" name="Group 151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93" name="Oval 1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394" name="Oval 1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5373" name="Group 151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89" name="Freeform 151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90" name="Freeform 151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74" name="Group 152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87" name="Oval 152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88" name="Oval 152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75" name="Group 15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85" name="Oval 152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86" name="Oval 152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76" name="Group 152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83" name="Oval 152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84" name="Oval 152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77" name="Group 152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81" name="Oval 153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82" name="Oval 153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78" name="Group 153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79" name="Freeform 15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80" name="Freeform 153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35" name="Group 153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5335" name="Group 153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61" name="Group 153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5365" name="Group 1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369" name="Oval 15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370" name="Oval 15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5366" name="Group 15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367" name="Oval 15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368" name="Oval 15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5362" name="Group 154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63" name="Freeform 15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64" name="Freeform 15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336" name="Group 15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355" name="Group 154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359" name="Oval 1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360" name="Oval 1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5356" name="Group 155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357" name="Oval 1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358" name="Oval 1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5337" name="Group 155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53" name="Freeform 155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54" name="Freeform 155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38" name="Group 155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51" name="Oval 155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52" name="Oval 155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39" name="Group 15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49" name="Oval 156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50" name="Oval 156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40" name="Group 156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347" name="Oval 15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48" name="Oval 156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41" name="Group 156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45" name="Oval 15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46" name="Oval 156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42" name="Group 15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343" name="Freeform 15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44" name="Freeform 157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36" name="Group 1572"/>
              <p:cNvGrpSpPr>
                <a:grpSpLocks/>
              </p:cNvGrpSpPr>
              <p:nvPr/>
            </p:nvGrpSpPr>
            <p:grpSpPr bwMode="auto">
              <a:xfrm>
                <a:off x="2793" y="1608"/>
                <a:ext cx="304" cy="321"/>
                <a:chOff x="0" y="2496"/>
                <a:chExt cx="304" cy="285"/>
              </a:xfrm>
            </p:grpSpPr>
            <p:sp>
              <p:nvSpPr>
                <p:cNvPr id="5333" name="Line 157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334" name="Freeform 157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237" name="Group 157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5297" name="Group 157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5323" name="Group 157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5327" name="Group 15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5331" name="Oval 15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332" name="Oval 15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5328" name="Group 15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5329" name="Oval 15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330" name="Oval 15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5324" name="Group 158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5325" name="Freeform 158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26" name="Freeform 158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298" name="Group 158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5317" name="Group 158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5321" name="Oval 1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322" name="Oval 1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5318" name="Group 159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5319" name="Oval 1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320" name="Oval 1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5299" name="Group 159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15" name="Freeform 159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16" name="Freeform 159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00" name="Group 159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5313" name="Oval 159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14" name="Oval 159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01" name="Group 160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11" name="Oval 160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12" name="Oval 160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02" name="Group 160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5309" name="Oval 160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10" name="Oval 160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03" name="Group 160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07" name="Oval 160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308" name="Oval 160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304" name="Group 160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5305" name="Freeform 161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06" name="Freeform 161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238" name="Group 161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5261" name="Group 16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287" name="Group 16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5291" name="Group 16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295" name="Oval 1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296" name="Oval 1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5292" name="Group 16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293" name="Oval 1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5294" name="Oval 16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5288" name="Group 16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289" name="Freeform 16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290" name="Freeform 16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5262" name="Group 16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5281" name="Group 16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285" name="Oval 1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286" name="Oval 1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5282" name="Group 16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283" name="Oval 16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284" name="Oval 1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5263" name="Group 16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79" name="Freeform 16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80" name="Freeform 16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64" name="Group 16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277" name="Oval 16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278" name="Oval 16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265" name="Group 16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75" name="Oval 16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276" name="Oval 16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266" name="Group 16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5273" name="Oval 16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274" name="Oval 16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267" name="Group 16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71" name="Oval 16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272" name="Oval 16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268" name="Group 16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5269" name="Freeform 16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70" name="Freeform 16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5239" name="Freeform 164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074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40" name="Group 1650"/>
              <p:cNvGrpSpPr>
                <a:grpSpLocks/>
              </p:cNvGrpSpPr>
              <p:nvPr/>
            </p:nvGrpSpPr>
            <p:grpSpPr bwMode="auto">
              <a:xfrm>
                <a:off x="723" y="1608"/>
                <a:ext cx="304" cy="321"/>
                <a:chOff x="0" y="2496"/>
                <a:chExt cx="304" cy="285"/>
              </a:xfrm>
            </p:grpSpPr>
            <p:sp>
              <p:nvSpPr>
                <p:cNvPr id="5259" name="Line 165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60" name="Freeform 165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41" name="Freeform 1653"/>
              <p:cNvSpPr>
                <a:spLocks/>
              </p:cNvSpPr>
              <p:nvPr/>
            </p:nvSpPr>
            <p:spPr bwMode="auto">
              <a:xfrm>
                <a:off x="992" y="1095"/>
                <a:ext cx="2088" cy="890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1 h 891"/>
                  <a:gd name="T10" fmla="*/ 2072 w 2088"/>
                  <a:gd name="T11" fmla="*/ 879 h 891"/>
                  <a:gd name="T12" fmla="*/ 1771 w 2088"/>
                  <a:gd name="T13" fmla="*/ 889 h 891"/>
                  <a:gd name="T14" fmla="*/ 110 w 2088"/>
                  <a:gd name="T15" fmla="*/ 889 h 891"/>
                  <a:gd name="T16" fmla="*/ 6 w 2088"/>
                  <a:gd name="T17" fmla="*/ 790 h 891"/>
                  <a:gd name="T18" fmla="*/ 8 w 2088"/>
                  <a:gd name="T19" fmla="*/ 131 h 89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42" name="Rectangle 165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5243" name="Rectangle 165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5244" name="Rectangle 165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grpSp>
            <p:nvGrpSpPr>
              <p:cNvPr id="5245" name="Group 165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5257" name="Oval 165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258" name="Freeform 165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46" name="Freeform 166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344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47" name="Freeform 166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414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248" name="Group 1662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5255" name="Oval 16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256" name="Freeform 16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249" name="Freeform 166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51 h 31"/>
                  <a:gd name="T2" fmla="*/ 33 w 16"/>
                  <a:gd name="T3" fmla="*/ 0 h 31"/>
                  <a:gd name="T4" fmla="*/ 0 w 16"/>
                  <a:gd name="T5" fmla="*/ 15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0" name="Freeform 166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10 w 214"/>
                  <a:gd name="T1" fmla="*/ 2439 h 528"/>
                  <a:gd name="T2" fmla="*/ 410 w 214"/>
                  <a:gd name="T3" fmla="*/ 0 h 528"/>
                  <a:gd name="T4" fmla="*/ 0 w 214"/>
                  <a:gd name="T5" fmla="*/ 2 h 528"/>
                  <a:gd name="T6" fmla="*/ 0 w 214"/>
                  <a:gd name="T7" fmla="*/ 2437 h 528"/>
                  <a:gd name="T8" fmla="*/ 410 w 214"/>
                  <a:gd name="T9" fmla="*/ 2439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1" name="Freeform 166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rgbClr val="CCFFFF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2" name="Rectangle 166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5253" name="Freeform 1669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4" name="Rectangle 167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grpSp>
          <p:nvGrpSpPr>
            <p:cNvPr id="5134" name="Group 1672"/>
            <p:cNvGrpSpPr>
              <a:grpSpLocks/>
            </p:cNvGrpSpPr>
            <p:nvPr/>
          </p:nvGrpSpPr>
          <p:grpSpPr bwMode="auto">
            <a:xfrm>
              <a:off x="2037" y="3576"/>
              <a:ext cx="203" cy="321"/>
              <a:chOff x="0" y="2496"/>
              <a:chExt cx="304" cy="285"/>
            </a:xfrm>
          </p:grpSpPr>
          <p:sp>
            <p:nvSpPr>
              <p:cNvPr id="5232" name="Line 1673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33" name="Freeform 1674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8106 w 190"/>
                  <a:gd name="T3" fmla="*/ 0 h 18"/>
                  <a:gd name="T4" fmla="*/ 8106 w 190"/>
                  <a:gd name="T5" fmla="*/ 6198251 h 18"/>
                  <a:gd name="T6" fmla="*/ 0 w 190"/>
                  <a:gd name="T7" fmla="*/ 6198251 h 18"/>
                  <a:gd name="T8" fmla="*/ 0 w 190"/>
                  <a:gd name="T9" fmla="*/ 0 h 18"/>
                  <a:gd name="T10" fmla="*/ 16376 w 190"/>
                  <a:gd name="T11" fmla="*/ 0 h 18"/>
                  <a:gd name="T12" fmla="*/ 24325 w 190"/>
                  <a:gd name="T13" fmla="*/ 0 h 18"/>
                  <a:gd name="T14" fmla="*/ 24325 w 190"/>
                  <a:gd name="T15" fmla="*/ 6198251 h 18"/>
                  <a:gd name="T16" fmla="*/ 16376 w 190"/>
                  <a:gd name="T17" fmla="*/ 6198251 h 18"/>
                  <a:gd name="T18" fmla="*/ 16376 w 190"/>
                  <a:gd name="T19" fmla="*/ 0 h 18"/>
                  <a:gd name="T20" fmla="*/ 32298 w 190"/>
                  <a:gd name="T21" fmla="*/ 0 h 18"/>
                  <a:gd name="T22" fmla="*/ 40456 w 190"/>
                  <a:gd name="T23" fmla="*/ 0 h 18"/>
                  <a:gd name="T24" fmla="*/ 40456 w 190"/>
                  <a:gd name="T25" fmla="*/ 6198251 h 18"/>
                  <a:gd name="T26" fmla="*/ 32298 w 190"/>
                  <a:gd name="T27" fmla="*/ 6198251 h 18"/>
                  <a:gd name="T28" fmla="*/ 32298 w 190"/>
                  <a:gd name="T29" fmla="*/ 0 h 18"/>
                  <a:gd name="T30" fmla="*/ 48686 w 190"/>
                  <a:gd name="T31" fmla="*/ 0 h 18"/>
                  <a:gd name="T32" fmla="*/ 56819 w 190"/>
                  <a:gd name="T33" fmla="*/ 0 h 18"/>
                  <a:gd name="T34" fmla="*/ 56819 w 190"/>
                  <a:gd name="T35" fmla="*/ 6198251 h 18"/>
                  <a:gd name="T36" fmla="*/ 48686 w 190"/>
                  <a:gd name="T37" fmla="*/ 6198251 h 18"/>
                  <a:gd name="T38" fmla="*/ 48686 w 190"/>
                  <a:gd name="T39" fmla="*/ 0 h 18"/>
                  <a:gd name="T40" fmla="*/ 64730 w 190"/>
                  <a:gd name="T41" fmla="*/ 0 h 18"/>
                  <a:gd name="T42" fmla="*/ 72752 w 190"/>
                  <a:gd name="T43" fmla="*/ 0 h 18"/>
                  <a:gd name="T44" fmla="*/ 72752 w 190"/>
                  <a:gd name="T45" fmla="*/ 6198251 h 18"/>
                  <a:gd name="T46" fmla="*/ 64730 w 190"/>
                  <a:gd name="T47" fmla="*/ 6198251 h 18"/>
                  <a:gd name="T48" fmla="*/ 64730 w 190"/>
                  <a:gd name="T49" fmla="*/ 0 h 18"/>
                  <a:gd name="T50" fmla="*/ 81174 w 190"/>
                  <a:gd name="T51" fmla="*/ 0 h 18"/>
                  <a:gd name="T52" fmla="*/ 85546 w 190"/>
                  <a:gd name="T53" fmla="*/ 0 h 18"/>
                  <a:gd name="T54" fmla="*/ 85546 w 190"/>
                  <a:gd name="T55" fmla="*/ 6198251 h 18"/>
                  <a:gd name="T56" fmla="*/ 81174 w 190"/>
                  <a:gd name="T57" fmla="*/ 6198251 h 18"/>
                  <a:gd name="T58" fmla="*/ 81174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35" name="Group 1775"/>
            <p:cNvGrpSpPr>
              <a:grpSpLocks/>
            </p:cNvGrpSpPr>
            <p:nvPr/>
          </p:nvGrpSpPr>
          <p:grpSpPr bwMode="auto">
            <a:xfrm>
              <a:off x="-194" y="2880"/>
              <a:ext cx="2145" cy="1296"/>
              <a:chOff x="0" y="1920"/>
              <a:chExt cx="2038" cy="1152"/>
            </a:xfrm>
          </p:grpSpPr>
          <p:grpSp>
            <p:nvGrpSpPr>
              <p:cNvPr id="5136" name="Group 1776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5222" name="Group 1777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5226" name="Group 177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5230" name="Oval 1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231" name="Oval 1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5227" name="Group 178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5228" name="Oval 1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229" name="Oval 1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5223" name="Group 1784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5224" name="Freeform 178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25" name="Freeform 178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137" name="Group 1787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5212" name="Group 1788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5216" name="Group 178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5220" name="Oval 1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221" name="Oval 1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5217" name="Group 179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5218" name="Oval 1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5219" name="Oval 1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5213" name="Group 1795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5214" name="Freeform 1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15" name="Freeform 179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5138" name="Group 179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5206" name="Group 1799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5210" name="Oval 180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211" name="Oval 180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207" name="Group 1802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5208" name="Oval 180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209" name="Oval 180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5139" name="Group 180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204" name="Freeform 180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205" name="Freeform 180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40" name="Group 180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5202" name="Oval 1809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203" name="Oval 181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41" name="Group 1811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200" name="Oval 1812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201" name="Oval 181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42" name="Group 181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5198" name="Oval 181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199" name="Oval 181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43" name="Group 181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196" name="Oval 181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197" name="Oval 181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44" name="Group 182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5194" name="Freeform 182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95" name="Freeform 182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45" name="Group 182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5188" name="Group 1824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5192" name="Oval 182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193" name="Oval 18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5189" name="Group 1827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5190" name="Oval 182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5191" name="Oval 18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5146" name="Group 183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186" name="Freeform 183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87" name="Freeform 183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47" name="Group 183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5184" name="Oval 1834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185" name="Oval 183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48" name="Group 1836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182" name="Oval 1837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183" name="Oval 183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49" name="Group 183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5180" name="Oval 184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181" name="Oval 184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50" name="Group 184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178" name="Oval 184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5179" name="Oval 184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51" name="Group 184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5176" name="Freeform 184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7" name="Freeform 184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152" name="Freeform 1848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153" name="Group 1849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5174" name="Line 1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5" name="Freeform 1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154" name="Freeform 1852"/>
              <p:cNvSpPr>
                <a:spLocks/>
              </p:cNvSpPr>
              <p:nvPr/>
            </p:nvSpPr>
            <p:spPr bwMode="auto">
              <a:xfrm>
                <a:off x="256" y="2040"/>
                <a:ext cx="1782" cy="793"/>
              </a:xfrm>
              <a:custGeom>
                <a:avLst/>
                <a:gdLst>
                  <a:gd name="T0" fmla="*/ 0 w 1782"/>
                  <a:gd name="T1" fmla="*/ 127 h 792"/>
                  <a:gd name="T2" fmla="*/ 105 w 1782"/>
                  <a:gd name="T3" fmla="*/ 0 h 792"/>
                  <a:gd name="T4" fmla="*/ 1585 w 1782"/>
                  <a:gd name="T5" fmla="*/ 0 h 792"/>
                  <a:gd name="T6" fmla="*/ 1782 w 1782"/>
                  <a:gd name="T7" fmla="*/ 88 h 792"/>
                  <a:gd name="T8" fmla="*/ 1782 w 1782"/>
                  <a:gd name="T9" fmla="*/ 662 h 792"/>
                  <a:gd name="T10" fmla="*/ 1683 w 1782"/>
                  <a:gd name="T11" fmla="*/ 794 h 792"/>
                  <a:gd name="T12" fmla="*/ 105 w 1782"/>
                  <a:gd name="T13" fmla="*/ 794 h 792"/>
                  <a:gd name="T14" fmla="*/ 6 w 1782"/>
                  <a:gd name="T15" fmla="*/ 706 h 792"/>
                  <a:gd name="T16" fmla="*/ 8 w 1782"/>
                  <a:gd name="T17" fmla="*/ 116 h 7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155" name="Group 1853"/>
              <p:cNvGrpSpPr>
                <a:grpSpLocks/>
              </p:cNvGrpSpPr>
              <p:nvPr/>
            </p:nvGrpSpPr>
            <p:grpSpPr bwMode="auto">
              <a:xfrm>
                <a:off x="335" y="2280"/>
                <a:ext cx="1625" cy="235"/>
                <a:chOff x="1088" y="2880"/>
                <a:chExt cx="444" cy="64"/>
              </a:xfrm>
            </p:grpSpPr>
            <p:sp>
              <p:nvSpPr>
                <p:cNvPr id="5166" name="Rectangle 1854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67" name="Rectangle 1855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68" name="Rectangle 1856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69" name="Rectangle 1857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70" name="Rectangle 1858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71" name="Rectangle 1859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72" name="Rectangle 1860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73" name="Rectangle 1861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5156" name="Group 1862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5164" name="Oval 18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65" name="Freeform 18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157" name="Freeform 1865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8" name="Freeform 1866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159" name="Group 1867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5162" name="Oval 186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5163" name="Freeform 186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160" name="Freeform 1870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Freeform 1871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1.44306 0.00116 " pathEditMode="relative" rAng="0" ptsTypes="AA">
                                      <p:cBhvr>
                                        <p:cTn id="4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  <p:bldP spid="47111" grpId="0"/>
      <p:bldP spid="47112" grpId="0"/>
      <p:bldP spid="47113" grpId="0"/>
      <p:bldP spid="47114" grpId="0"/>
      <p:bldP spid="47115" grpId="0"/>
      <p:bldP spid="47116" grpId="0"/>
      <p:bldP spid="13" grpId="0"/>
      <p:bldP spid="36867" grpId="0" build="p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84213" y="0"/>
            <a:ext cx="7848600" cy="1511300"/>
          </a:xfrm>
          <a:prstGeom prst="horizontalScroll">
            <a:avLst>
              <a:gd name="adj" fmla="val 12500"/>
            </a:avLst>
          </a:prstGeom>
          <a:solidFill>
            <a:schemeClr val="bg1">
              <a:alpha val="58823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ru-RU" altLang="ru-RU" sz="3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042988" y="404813"/>
            <a:ext cx="72723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4000"/>
              <a:t>Какая величина «лишняя»?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9388" y="1628775"/>
            <a:ext cx="2736850" cy="1873250"/>
            <a:chOff x="113" y="1026"/>
            <a:chExt cx="1724" cy="1180"/>
          </a:xfrm>
        </p:grpSpPr>
        <p:sp>
          <p:nvSpPr>
            <p:cNvPr id="6161" name="AutoShape 5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62" name="Text Box 6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3600" b="1">
                  <a:latin typeface="Arial Unicode MS" pitchFamily="34" charset="-128"/>
                </a:rPr>
                <a:t>8</a:t>
              </a:r>
              <a:r>
                <a:rPr lang="ru-RU" altLang="ru-RU" sz="3600" b="1">
                  <a:latin typeface="Arial Unicode MS" pitchFamily="34" charset="-128"/>
                </a:rPr>
                <a:t>м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651500" y="2997200"/>
            <a:ext cx="2736850" cy="1873250"/>
            <a:chOff x="3651" y="1842"/>
            <a:chExt cx="1724" cy="1180"/>
          </a:xfrm>
        </p:grpSpPr>
        <p:sp>
          <p:nvSpPr>
            <p:cNvPr id="6159" name="AutoShape 8"/>
            <p:cNvSpPr>
              <a:spLocks noChangeArrowheads="1"/>
            </p:cNvSpPr>
            <p:nvPr/>
          </p:nvSpPr>
          <p:spPr bwMode="auto">
            <a:xfrm>
              <a:off x="3651" y="1842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60" name="Text Box 9"/>
            <p:cNvSpPr txBox="1">
              <a:spLocks noChangeArrowheads="1"/>
            </p:cNvSpPr>
            <p:nvPr/>
          </p:nvSpPr>
          <p:spPr bwMode="auto">
            <a:xfrm>
              <a:off x="4014" y="2160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100 кг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042988" y="3716338"/>
            <a:ext cx="2736850" cy="1873250"/>
            <a:chOff x="1292" y="1979"/>
            <a:chExt cx="1724" cy="1180"/>
          </a:xfrm>
        </p:grpSpPr>
        <p:sp>
          <p:nvSpPr>
            <p:cNvPr id="6157" name="AutoShape 11"/>
            <p:cNvSpPr>
              <a:spLocks noChangeArrowheads="1"/>
            </p:cNvSpPr>
            <p:nvPr/>
          </p:nvSpPr>
          <p:spPr bwMode="auto">
            <a:xfrm>
              <a:off x="1292" y="1979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58" name="Text Box 12"/>
            <p:cNvSpPr txBox="1">
              <a:spLocks noChangeArrowheads="1"/>
            </p:cNvSpPr>
            <p:nvPr/>
          </p:nvSpPr>
          <p:spPr bwMode="auto">
            <a:xfrm>
              <a:off x="1655" y="2341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Arial Unicode MS" pitchFamily="34" charset="-128"/>
                </a:rPr>
                <a:t>840км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995738" y="4724400"/>
            <a:ext cx="2736850" cy="1873250"/>
            <a:chOff x="2880" y="2931"/>
            <a:chExt cx="1724" cy="1180"/>
          </a:xfrm>
        </p:grpSpPr>
        <p:sp>
          <p:nvSpPr>
            <p:cNvPr id="6155" name="AutoShape 14"/>
            <p:cNvSpPr>
              <a:spLocks noChangeArrowheads="1"/>
            </p:cNvSpPr>
            <p:nvPr/>
          </p:nvSpPr>
          <p:spPr bwMode="auto">
            <a:xfrm>
              <a:off x="2880" y="2931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56" name="Text Box 15"/>
            <p:cNvSpPr txBox="1">
              <a:spLocks noChangeArrowheads="1"/>
            </p:cNvSpPr>
            <p:nvPr/>
          </p:nvSpPr>
          <p:spPr bwMode="auto">
            <a:xfrm>
              <a:off x="3243" y="3294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8</a:t>
              </a:r>
              <a:r>
                <a:rPr lang="en-US" altLang="ru-RU" sz="3600" b="1">
                  <a:latin typeface="Times New Roman" pitchFamily="18" charset="0"/>
                </a:rPr>
                <a:t>00</a:t>
              </a:r>
              <a:r>
                <a:rPr lang="ru-RU" altLang="ru-RU" sz="3600" b="1">
                  <a:latin typeface="Times New Roman" pitchFamily="18" charset="0"/>
                </a:rPr>
                <a:t>см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348038" y="1484313"/>
            <a:ext cx="3095625" cy="1873250"/>
            <a:chOff x="2154" y="1026"/>
            <a:chExt cx="1724" cy="1180"/>
          </a:xfrm>
        </p:grpSpPr>
        <p:sp>
          <p:nvSpPr>
            <p:cNvPr id="6153" name="AutoShape 17"/>
            <p:cNvSpPr>
              <a:spLocks noChangeArrowheads="1"/>
            </p:cNvSpPr>
            <p:nvPr/>
          </p:nvSpPr>
          <p:spPr bwMode="auto">
            <a:xfrm>
              <a:off x="2154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6154" name="Text Box 18"/>
            <p:cNvSpPr txBox="1">
              <a:spLocks noChangeArrowheads="1"/>
            </p:cNvSpPr>
            <p:nvPr/>
          </p:nvSpPr>
          <p:spPr bwMode="auto">
            <a:xfrm>
              <a:off x="2517" y="1389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ru-RU" sz="3600">
                  <a:solidFill>
                    <a:srgbClr val="0000FF"/>
                  </a:solidFill>
                  <a:latin typeface="Times New Roman" pitchFamily="18" charset="0"/>
                </a:rPr>
                <a:t>   </a:t>
              </a:r>
              <a:r>
                <a:rPr lang="en-US" altLang="ru-RU" sz="3600" b="1">
                  <a:latin typeface="Arial Unicode MS" pitchFamily="34" charset="-128"/>
                </a:rPr>
                <a:t>9</a:t>
              </a:r>
              <a:r>
                <a:rPr lang="ru-RU" altLang="ru-RU" sz="3600" b="1">
                  <a:latin typeface="Arial Unicode MS" pitchFamily="34" charset="-128"/>
                </a:rPr>
                <a:t>дм</a:t>
              </a:r>
              <a:r>
                <a:rPr lang="en-US" altLang="ru-RU" sz="3600" b="1">
                  <a:latin typeface="Arial Unicode MS" pitchFamily="34" charset="-128"/>
                </a:rPr>
                <a:t>2</a:t>
              </a:r>
              <a:r>
                <a:rPr lang="ru-RU" altLang="ru-RU" sz="3600" b="1">
                  <a:latin typeface="Arial Unicode MS" pitchFamily="34" charset="-128"/>
                </a:rPr>
                <a:t>см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71550" y="2349500"/>
            <a:ext cx="1800225" cy="1512888"/>
            <a:chOff x="113" y="1026"/>
            <a:chExt cx="1733" cy="1180"/>
          </a:xfrm>
        </p:grpSpPr>
        <p:sp>
          <p:nvSpPr>
            <p:cNvPr id="7185" name="AutoShape 3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86" name="Text Box 4"/>
            <p:cNvSpPr txBox="1">
              <a:spLocks noChangeArrowheads="1"/>
            </p:cNvSpPr>
            <p:nvPr/>
          </p:nvSpPr>
          <p:spPr bwMode="auto">
            <a:xfrm>
              <a:off x="431" y="1389"/>
              <a:ext cx="1415" cy="53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12км</a:t>
              </a:r>
            </a:p>
          </p:txBody>
        </p:sp>
      </p:grpSp>
      <p:sp>
        <p:nvSpPr>
          <p:cNvPr id="7171" name="AutoShape 5"/>
          <p:cNvSpPr>
            <a:spLocks noChangeArrowheads="1"/>
          </p:cNvSpPr>
          <p:nvPr/>
        </p:nvSpPr>
        <p:spPr bwMode="auto">
          <a:xfrm>
            <a:off x="684213" y="0"/>
            <a:ext cx="7127875" cy="1989138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ru-RU" sz="3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0" y="333375"/>
            <a:ext cx="84597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600"/>
              <a:t>Назовите величины в порядке возрастания: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2700338" y="4868863"/>
            <a:ext cx="2376487" cy="1585912"/>
            <a:chOff x="1292" y="1979"/>
            <a:chExt cx="1724" cy="1180"/>
          </a:xfrm>
        </p:grpSpPr>
        <p:sp>
          <p:nvSpPr>
            <p:cNvPr id="7183" name="AutoShape 8"/>
            <p:cNvSpPr>
              <a:spLocks noChangeArrowheads="1"/>
            </p:cNvSpPr>
            <p:nvPr/>
          </p:nvSpPr>
          <p:spPr bwMode="auto">
            <a:xfrm>
              <a:off x="1292" y="1979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84" name="Text Box 9"/>
            <p:cNvSpPr txBox="1">
              <a:spLocks noChangeArrowheads="1"/>
            </p:cNvSpPr>
            <p:nvPr/>
          </p:nvSpPr>
          <p:spPr bwMode="auto">
            <a:xfrm>
              <a:off x="1655" y="2340"/>
              <a:ext cx="1225" cy="50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8м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5795963" y="2420938"/>
            <a:ext cx="2447925" cy="1944687"/>
            <a:chOff x="2154" y="1026"/>
            <a:chExt cx="1724" cy="1180"/>
          </a:xfrm>
        </p:grpSpPr>
        <p:sp>
          <p:nvSpPr>
            <p:cNvPr id="7181" name="AutoShape 11"/>
            <p:cNvSpPr>
              <a:spLocks noChangeArrowheads="1"/>
            </p:cNvSpPr>
            <p:nvPr/>
          </p:nvSpPr>
          <p:spPr bwMode="auto">
            <a:xfrm>
              <a:off x="2154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82" name="Text Box 12"/>
            <p:cNvSpPr txBox="1">
              <a:spLocks noChangeArrowheads="1"/>
            </p:cNvSpPr>
            <p:nvPr/>
          </p:nvSpPr>
          <p:spPr bwMode="auto">
            <a:xfrm>
              <a:off x="2518" y="1389"/>
              <a:ext cx="1224" cy="41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30дм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6443663" y="4724400"/>
            <a:ext cx="2305050" cy="1585913"/>
            <a:chOff x="2880" y="2931"/>
            <a:chExt cx="1724" cy="1180"/>
          </a:xfrm>
        </p:grpSpPr>
        <p:sp>
          <p:nvSpPr>
            <p:cNvPr id="7179" name="AutoShape 14"/>
            <p:cNvSpPr>
              <a:spLocks noChangeArrowheads="1"/>
            </p:cNvSpPr>
            <p:nvPr/>
          </p:nvSpPr>
          <p:spPr bwMode="auto">
            <a:xfrm>
              <a:off x="2880" y="2931"/>
              <a:ext cx="1724" cy="1180"/>
            </a:xfrm>
            <a:prstGeom prst="irregularSeal1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80" name="Text Box 15"/>
            <p:cNvSpPr txBox="1">
              <a:spLocks noChangeArrowheads="1"/>
            </p:cNvSpPr>
            <p:nvPr/>
          </p:nvSpPr>
          <p:spPr bwMode="auto">
            <a:xfrm>
              <a:off x="3243" y="3294"/>
              <a:ext cx="1224" cy="50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57см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0" y="4508500"/>
            <a:ext cx="2233613" cy="1801813"/>
            <a:chOff x="2154" y="1026"/>
            <a:chExt cx="1724" cy="1180"/>
          </a:xfrm>
        </p:grpSpPr>
        <p:sp>
          <p:nvSpPr>
            <p:cNvPr id="7177" name="AutoShape 20"/>
            <p:cNvSpPr>
              <a:spLocks noChangeArrowheads="1"/>
            </p:cNvSpPr>
            <p:nvPr/>
          </p:nvSpPr>
          <p:spPr bwMode="auto">
            <a:xfrm>
              <a:off x="2154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7178" name="Text Box 21"/>
            <p:cNvSpPr txBox="1">
              <a:spLocks noChangeArrowheads="1"/>
            </p:cNvSpPr>
            <p:nvPr/>
          </p:nvSpPr>
          <p:spPr bwMode="auto">
            <a:xfrm>
              <a:off x="2517" y="1389"/>
              <a:ext cx="1225" cy="80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3600">
                  <a:solidFill>
                    <a:srgbClr val="0000FF"/>
                  </a:solidFill>
                  <a:latin typeface="Times New Roman" pitchFamily="18" charset="0"/>
                </a:rPr>
                <a:t>   </a:t>
              </a:r>
              <a:r>
                <a:rPr lang="ru-RU" altLang="ru-RU" sz="3600" b="1">
                  <a:latin typeface="Times New Roman" pitchFamily="18" charset="0"/>
                </a:rPr>
                <a:t>400мм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3169 L -0.66927 -0.136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7" y="-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45 -0.00509 L -0.40938 0.099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5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61 -0.03146 L 0.2481 -0.3356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-15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6697E-6 L 0.60243 -0.099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1" y="-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857250" y="5143500"/>
            <a:ext cx="74295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195" name="Group 229"/>
          <p:cNvGrpSpPr>
            <a:grpSpLocks/>
          </p:cNvGrpSpPr>
          <p:nvPr/>
        </p:nvGrpSpPr>
        <p:grpSpPr bwMode="auto">
          <a:xfrm>
            <a:off x="714375" y="3857625"/>
            <a:ext cx="1163638" cy="1365250"/>
            <a:chOff x="2658" y="1152"/>
            <a:chExt cx="487" cy="860"/>
          </a:xfrm>
        </p:grpSpPr>
        <p:grpSp>
          <p:nvGrpSpPr>
            <p:cNvPr id="8483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8486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487" name="Oval 232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488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8484" name="Freeform 234"/>
            <p:cNvSpPr>
              <a:spLocks/>
            </p:cNvSpPr>
            <p:nvPr/>
          </p:nvSpPr>
          <p:spPr bwMode="auto">
            <a:xfrm>
              <a:off x="2658" y="1152"/>
              <a:ext cx="487" cy="405"/>
            </a:xfrm>
            <a:custGeom>
              <a:avLst/>
              <a:gdLst>
                <a:gd name="T0" fmla="*/ 6 w 487"/>
                <a:gd name="T1" fmla="*/ 389 h 405"/>
                <a:gd name="T2" fmla="*/ 103 w 487"/>
                <a:gd name="T3" fmla="*/ 389 h 405"/>
                <a:gd name="T4" fmla="*/ 487 w 487"/>
                <a:gd name="T5" fmla="*/ 389 h 405"/>
                <a:gd name="T6" fmla="*/ 487 w 487"/>
                <a:gd name="T7" fmla="*/ 405 h 405"/>
                <a:gd name="T8" fmla="*/ 487 w 487"/>
                <a:gd name="T9" fmla="*/ 0 h 405"/>
                <a:gd name="T10" fmla="*/ 0 w 487"/>
                <a:gd name="T11" fmla="*/ 13 h 405"/>
                <a:gd name="T12" fmla="*/ 4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85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196" name="Group 229"/>
          <p:cNvGrpSpPr>
            <a:grpSpLocks/>
          </p:cNvGrpSpPr>
          <p:nvPr/>
        </p:nvGrpSpPr>
        <p:grpSpPr bwMode="auto">
          <a:xfrm>
            <a:off x="7643813" y="3857625"/>
            <a:ext cx="1225550" cy="1376363"/>
            <a:chOff x="2688" y="1152"/>
            <a:chExt cx="528" cy="860"/>
          </a:xfrm>
        </p:grpSpPr>
        <p:grpSp>
          <p:nvGrpSpPr>
            <p:cNvPr id="8477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8480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481" name="Oval 232"/>
              <p:cNvSpPr>
                <a:spLocks noChangeArrowheads="1"/>
              </p:cNvSpPr>
              <p:nvPr/>
            </p:nvSpPr>
            <p:spPr bwMode="auto">
              <a:xfrm>
                <a:off x="1840" y="4014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482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17" name="Text Box 235"/>
            <p:cNvSpPr txBox="1">
              <a:spLocks noChangeArrowheads="1"/>
            </p:cNvSpPr>
            <p:nvPr/>
          </p:nvSpPr>
          <p:spPr bwMode="auto">
            <a:xfrm>
              <a:off x="2688" y="1152"/>
              <a:ext cx="528" cy="629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ru-RU" sz="6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8479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197" name="TextBox 21"/>
          <p:cNvSpPr txBox="1">
            <a:spLocks noChangeArrowheads="1"/>
          </p:cNvSpPr>
          <p:nvPr/>
        </p:nvSpPr>
        <p:spPr bwMode="auto">
          <a:xfrm>
            <a:off x="3643313" y="5214938"/>
            <a:ext cx="1639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600" b="1"/>
              <a:t>204 км</a:t>
            </a:r>
          </a:p>
        </p:txBody>
      </p:sp>
      <p:grpSp>
        <p:nvGrpSpPr>
          <p:cNvPr id="7" name="Group 1875"/>
          <p:cNvGrpSpPr>
            <a:grpSpLocks/>
          </p:cNvGrpSpPr>
          <p:nvPr/>
        </p:nvGrpSpPr>
        <p:grpSpPr bwMode="auto">
          <a:xfrm>
            <a:off x="-5214938" y="3714750"/>
            <a:ext cx="5857876" cy="1428750"/>
            <a:chOff x="-192" y="2790"/>
            <a:chExt cx="4550" cy="1386"/>
          </a:xfrm>
        </p:grpSpPr>
        <p:grpSp>
          <p:nvGrpSpPr>
            <p:cNvPr id="8203" name="Group 1497"/>
            <p:cNvGrpSpPr>
              <a:grpSpLocks/>
            </p:cNvGrpSpPr>
            <p:nvPr/>
          </p:nvGrpSpPr>
          <p:grpSpPr bwMode="auto">
            <a:xfrm>
              <a:off x="1968" y="2790"/>
              <a:ext cx="2374" cy="1386"/>
              <a:chOff x="723" y="872"/>
              <a:chExt cx="2374" cy="1386"/>
            </a:xfrm>
          </p:grpSpPr>
          <p:grpSp>
            <p:nvGrpSpPr>
              <p:cNvPr id="8304" name="Group 149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8441" name="Group 149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467" name="Group 150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8471" name="Group 15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8475" name="Oval 15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476" name="Oval 15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8472" name="Group 15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8473" name="Oval 1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474" name="Oval 1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8468" name="Group 150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469" name="Freeform 150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470" name="Freeform 150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8442" name="Group 151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461" name="Group 151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8465" name="Oval 1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466" name="Oval 1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8462" name="Group 151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463" name="Oval 1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464" name="Oval 1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8443" name="Group 151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59" name="Freeform 151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460" name="Freeform 151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444" name="Group 152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457" name="Oval 152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58" name="Oval 152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45" name="Group 15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55" name="Oval 152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56" name="Oval 152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46" name="Group 152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453" name="Oval 152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54" name="Oval 152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47" name="Group 152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51" name="Oval 153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52" name="Oval 153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48" name="Group 153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49" name="Freeform 15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450" name="Freeform 153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8305" name="Group 153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8405" name="Group 153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431" name="Group 153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8435" name="Group 1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8439" name="Oval 15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440" name="Oval 15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8436" name="Group 15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8437" name="Oval 15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438" name="Oval 15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8432" name="Group 154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433" name="Freeform 15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434" name="Freeform 15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8406" name="Group 15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425" name="Group 154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8429" name="Oval 1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430" name="Oval 1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8426" name="Group 155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427" name="Oval 1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428" name="Oval 1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8407" name="Group 155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23" name="Freeform 155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424" name="Freeform 155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408" name="Group 155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421" name="Oval 155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22" name="Oval 155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09" name="Group 15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19" name="Oval 156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20" name="Oval 156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10" name="Group 156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417" name="Oval 15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18" name="Oval 156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11" name="Group 156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15" name="Oval 15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416" name="Oval 156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412" name="Group 15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413" name="Freeform 15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414" name="Freeform 157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8306" name="Group 1572"/>
              <p:cNvGrpSpPr>
                <a:grpSpLocks/>
              </p:cNvGrpSpPr>
              <p:nvPr/>
            </p:nvGrpSpPr>
            <p:grpSpPr bwMode="auto">
              <a:xfrm>
                <a:off x="2793" y="1608"/>
                <a:ext cx="304" cy="321"/>
                <a:chOff x="0" y="2496"/>
                <a:chExt cx="304" cy="285"/>
              </a:xfrm>
            </p:grpSpPr>
            <p:sp>
              <p:nvSpPr>
                <p:cNvPr id="8403" name="Line 157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404" name="Freeform 157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307" name="Group 157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8367" name="Group 157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8393" name="Group 157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8397" name="Group 15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8401" name="Oval 15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402" name="Oval 15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8398" name="Group 15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8399" name="Oval 15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400" name="Oval 15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8394" name="Group 158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8395" name="Freeform 158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396" name="Freeform 158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8368" name="Group 158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8387" name="Group 158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8391" name="Oval 1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392" name="Oval 1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8388" name="Group 159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8389" name="Oval 1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390" name="Oval 1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8369" name="Group 159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8385" name="Freeform 159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386" name="Freeform 159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370" name="Group 159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8383" name="Oval 159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84" name="Oval 159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71" name="Group 160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8381" name="Oval 160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82" name="Oval 160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72" name="Group 160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8379" name="Oval 160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80" name="Oval 160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73" name="Group 160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8377" name="Oval 160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78" name="Oval 160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74" name="Group 160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8375" name="Freeform 161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376" name="Freeform 161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8308" name="Group 161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8331" name="Group 16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357" name="Group 16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8361" name="Group 16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8365" name="Oval 1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366" name="Oval 1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8362" name="Group 16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8363" name="Oval 1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8364" name="Oval 16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8358" name="Group 16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359" name="Freeform 16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360" name="Freeform 16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8332" name="Group 16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8351" name="Group 16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8355" name="Oval 1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356" name="Oval 1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8352" name="Group 16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353" name="Oval 16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354" name="Oval 1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8333" name="Group 16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349" name="Freeform 16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350" name="Freeform 16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334" name="Group 16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347" name="Oval 16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48" name="Oval 16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35" name="Group 16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345" name="Oval 16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46" name="Oval 16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36" name="Group 16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8343" name="Oval 16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44" name="Oval 16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37" name="Group 16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341" name="Oval 16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342" name="Oval 16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338" name="Group 16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8339" name="Freeform 16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340" name="Freeform 16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8309" name="Freeform 164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074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310" name="Group 1650"/>
              <p:cNvGrpSpPr>
                <a:grpSpLocks/>
              </p:cNvGrpSpPr>
              <p:nvPr/>
            </p:nvGrpSpPr>
            <p:grpSpPr bwMode="auto">
              <a:xfrm>
                <a:off x="723" y="1608"/>
                <a:ext cx="304" cy="321"/>
                <a:chOff x="0" y="2496"/>
                <a:chExt cx="304" cy="285"/>
              </a:xfrm>
            </p:grpSpPr>
            <p:sp>
              <p:nvSpPr>
                <p:cNvPr id="8329" name="Line 165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330" name="Freeform 165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311" name="Freeform 1653"/>
              <p:cNvSpPr>
                <a:spLocks/>
              </p:cNvSpPr>
              <p:nvPr/>
            </p:nvSpPr>
            <p:spPr bwMode="auto">
              <a:xfrm>
                <a:off x="992" y="1095"/>
                <a:ext cx="2088" cy="890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1 h 891"/>
                  <a:gd name="T10" fmla="*/ 2072 w 2088"/>
                  <a:gd name="T11" fmla="*/ 879 h 891"/>
                  <a:gd name="T12" fmla="*/ 1771 w 2088"/>
                  <a:gd name="T13" fmla="*/ 889 h 891"/>
                  <a:gd name="T14" fmla="*/ 110 w 2088"/>
                  <a:gd name="T15" fmla="*/ 889 h 891"/>
                  <a:gd name="T16" fmla="*/ 6 w 2088"/>
                  <a:gd name="T17" fmla="*/ 790 h 891"/>
                  <a:gd name="T18" fmla="*/ 8 w 2088"/>
                  <a:gd name="T19" fmla="*/ 131 h 89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12" name="Rectangle 165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313" name="Rectangle 165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314" name="Rectangle 165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grpSp>
            <p:nvGrpSpPr>
              <p:cNvPr id="8315" name="Group 165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8327" name="Oval 165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328" name="Freeform 165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316" name="Freeform 166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344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17" name="Freeform 166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414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318" name="Group 1662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8325" name="Oval 16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326" name="Freeform 16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319" name="Freeform 166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51 h 31"/>
                  <a:gd name="T2" fmla="*/ 33 w 16"/>
                  <a:gd name="T3" fmla="*/ 0 h 31"/>
                  <a:gd name="T4" fmla="*/ 0 w 16"/>
                  <a:gd name="T5" fmla="*/ 15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20" name="Freeform 166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10 w 214"/>
                  <a:gd name="T1" fmla="*/ 2439 h 528"/>
                  <a:gd name="T2" fmla="*/ 410 w 214"/>
                  <a:gd name="T3" fmla="*/ 0 h 528"/>
                  <a:gd name="T4" fmla="*/ 0 w 214"/>
                  <a:gd name="T5" fmla="*/ 2 h 528"/>
                  <a:gd name="T6" fmla="*/ 0 w 214"/>
                  <a:gd name="T7" fmla="*/ 2437 h 528"/>
                  <a:gd name="T8" fmla="*/ 410 w 214"/>
                  <a:gd name="T9" fmla="*/ 2439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21" name="Freeform 166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rgbClr val="CCFFFF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22" name="Rectangle 166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8323" name="Freeform 1669"/>
              <p:cNvSpPr>
                <a:spLocks/>
              </p:cNvSpPr>
              <p:nvPr/>
            </p:nvSpPr>
            <p:spPr bwMode="auto">
              <a:xfrm>
                <a:off x="1830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24" name="Rectangle 167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grpSp>
          <p:nvGrpSpPr>
            <p:cNvPr id="8204" name="Group 1672"/>
            <p:cNvGrpSpPr>
              <a:grpSpLocks/>
            </p:cNvGrpSpPr>
            <p:nvPr/>
          </p:nvGrpSpPr>
          <p:grpSpPr bwMode="auto">
            <a:xfrm>
              <a:off x="2037" y="3576"/>
              <a:ext cx="203" cy="321"/>
              <a:chOff x="0" y="2496"/>
              <a:chExt cx="304" cy="285"/>
            </a:xfrm>
          </p:grpSpPr>
          <p:sp>
            <p:nvSpPr>
              <p:cNvPr id="8302" name="Line 1673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03" name="Freeform 1674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8106 w 190"/>
                  <a:gd name="T3" fmla="*/ 0 h 18"/>
                  <a:gd name="T4" fmla="*/ 8106 w 190"/>
                  <a:gd name="T5" fmla="*/ 6198251 h 18"/>
                  <a:gd name="T6" fmla="*/ 0 w 190"/>
                  <a:gd name="T7" fmla="*/ 6198251 h 18"/>
                  <a:gd name="T8" fmla="*/ 0 w 190"/>
                  <a:gd name="T9" fmla="*/ 0 h 18"/>
                  <a:gd name="T10" fmla="*/ 16376 w 190"/>
                  <a:gd name="T11" fmla="*/ 0 h 18"/>
                  <a:gd name="T12" fmla="*/ 24325 w 190"/>
                  <a:gd name="T13" fmla="*/ 0 h 18"/>
                  <a:gd name="T14" fmla="*/ 24325 w 190"/>
                  <a:gd name="T15" fmla="*/ 6198251 h 18"/>
                  <a:gd name="T16" fmla="*/ 16376 w 190"/>
                  <a:gd name="T17" fmla="*/ 6198251 h 18"/>
                  <a:gd name="T18" fmla="*/ 16376 w 190"/>
                  <a:gd name="T19" fmla="*/ 0 h 18"/>
                  <a:gd name="T20" fmla="*/ 32298 w 190"/>
                  <a:gd name="T21" fmla="*/ 0 h 18"/>
                  <a:gd name="T22" fmla="*/ 40456 w 190"/>
                  <a:gd name="T23" fmla="*/ 0 h 18"/>
                  <a:gd name="T24" fmla="*/ 40456 w 190"/>
                  <a:gd name="T25" fmla="*/ 6198251 h 18"/>
                  <a:gd name="T26" fmla="*/ 32298 w 190"/>
                  <a:gd name="T27" fmla="*/ 6198251 h 18"/>
                  <a:gd name="T28" fmla="*/ 32298 w 190"/>
                  <a:gd name="T29" fmla="*/ 0 h 18"/>
                  <a:gd name="T30" fmla="*/ 48686 w 190"/>
                  <a:gd name="T31" fmla="*/ 0 h 18"/>
                  <a:gd name="T32" fmla="*/ 56819 w 190"/>
                  <a:gd name="T33" fmla="*/ 0 h 18"/>
                  <a:gd name="T34" fmla="*/ 56819 w 190"/>
                  <a:gd name="T35" fmla="*/ 6198251 h 18"/>
                  <a:gd name="T36" fmla="*/ 48686 w 190"/>
                  <a:gd name="T37" fmla="*/ 6198251 h 18"/>
                  <a:gd name="T38" fmla="*/ 48686 w 190"/>
                  <a:gd name="T39" fmla="*/ 0 h 18"/>
                  <a:gd name="T40" fmla="*/ 64730 w 190"/>
                  <a:gd name="T41" fmla="*/ 0 h 18"/>
                  <a:gd name="T42" fmla="*/ 72752 w 190"/>
                  <a:gd name="T43" fmla="*/ 0 h 18"/>
                  <a:gd name="T44" fmla="*/ 72752 w 190"/>
                  <a:gd name="T45" fmla="*/ 6198251 h 18"/>
                  <a:gd name="T46" fmla="*/ 64730 w 190"/>
                  <a:gd name="T47" fmla="*/ 6198251 h 18"/>
                  <a:gd name="T48" fmla="*/ 64730 w 190"/>
                  <a:gd name="T49" fmla="*/ 0 h 18"/>
                  <a:gd name="T50" fmla="*/ 81174 w 190"/>
                  <a:gd name="T51" fmla="*/ 0 h 18"/>
                  <a:gd name="T52" fmla="*/ 85546 w 190"/>
                  <a:gd name="T53" fmla="*/ 0 h 18"/>
                  <a:gd name="T54" fmla="*/ 85546 w 190"/>
                  <a:gd name="T55" fmla="*/ 6198251 h 18"/>
                  <a:gd name="T56" fmla="*/ 81174 w 190"/>
                  <a:gd name="T57" fmla="*/ 6198251 h 18"/>
                  <a:gd name="T58" fmla="*/ 81174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05" name="Group 1775"/>
            <p:cNvGrpSpPr>
              <a:grpSpLocks/>
            </p:cNvGrpSpPr>
            <p:nvPr/>
          </p:nvGrpSpPr>
          <p:grpSpPr bwMode="auto">
            <a:xfrm>
              <a:off x="-194" y="2880"/>
              <a:ext cx="2145" cy="1296"/>
              <a:chOff x="0" y="1920"/>
              <a:chExt cx="2038" cy="1152"/>
            </a:xfrm>
          </p:grpSpPr>
          <p:grpSp>
            <p:nvGrpSpPr>
              <p:cNvPr id="8206" name="Group 1776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8292" name="Group 1777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8296" name="Group 177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8300" name="Oval 1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301" name="Oval 1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8297" name="Group 178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8298" name="Oval 1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299" name="Oval 1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8293" name="Group 1784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8294" name="Freeform 178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295" name="Freeform 178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8207" name="Group 1787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8282" name="Group 1788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8286" name="Group 178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8290" name="Oval 1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291" name="Oval 1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8287" name="Group 179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8288" name="Oval 1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8289" name="Oval 1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8283" name="Group 1795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8284" name="Freeform 1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285" name="Freeform 179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8208" name="Group 179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8276" name="Group 1799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8280" name="Oval 180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281" name="Oval 180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277" name="Group 1802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8278" name="Oval 180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279" name="Oval 180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8209" name="Group 180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8274" name="Freeform 180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75" name="Freeform 180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210" name="Group 180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8272" name="Oval 1809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73" name="Oval 181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11" name="Group 1811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8270" name="Oval 1812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71" name="Oval 181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12" name="Group 181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8268" name="Oval 181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69" name="Oval 181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13" name="Group 181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8266" name="Oval 181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67" name="Oval 181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14" name="Group 182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8264" name="Freeform 182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65" name="Freeform 182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215" name="Group 182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8258" name="Group 1824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8262" name="Oval 182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263" name="Oval 18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8259" name="Group 1827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8260" name="Oval 182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8261" name="Oval 18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8216" name="Group 183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8256" name="Freeform 183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7" name="Freeform 183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8217" name="Group 183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8254" name="Oval 1834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55" name="Oval 183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18" name="Group 1836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8252" name="Oval 1837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53" name="Oval 183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19" name="Group 183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8250" name="Oval 184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51" name="Oval 184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20" name="Group 184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8248" name="Oval 184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8249" name="Oval 184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21" name="Group 184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8246" name="Freeform 184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7" name="Freeform 184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22" name="Freeform 1848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23" name="Group 1849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8244" name="Line 1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45" name="Freeform 1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24" name="Freeform 1852"/>
              <p:cNvSpPr>
                <a:spLocks/>
              </p:cNvSpPr>
              <p:nvPr/>
            </p:nvSpPr>
            <p:spPr bwMode="auto">
              <a:xfrm>
                <a:off x="256" y="2040"/>
                <a:ext cx="1782" cy="793"/>
              </a:xfrm>
              <a:custGeom>
                <a:avLst/>
                <a:gdLst>
                  <a:gd name="T0" fmla="*/ 0 w 1782"/>
                  <a:gd name="T1" fmla="*/ 127 h 792"/>
                  <a:gd name="T2" fmla="*/ 105 w 1782"/>
                  <a:gd name="T3" fmla="*/ 0 h 792"/>
                  <a:gd name="T4" fmla="*/ 1585 w 1782"/>
                  <a:gd name="T5" fmla="*/ 0 h 792"/>
                  <a:gd name="T6" fmla="*/ 1782 w 1782"/>
                  <a:gd name="T7" fmla="*/ 88 h 792"/>
                  <a:gd name="T8" fmla="*/ 1782 w 1782"/>
                  <a:gd name="T9" fmla="*/ 662 h 792"/>
                  <a:gd name="T10" fmla="*/ 1683 w 1782"/>
                  <a:gd name="T11" fmla="*/ 794 h 792"/>
                  <a:gd name="T12" fmla="*/ 105 w 1782"/>
                  <a:gd name="T13" fmla="*/ 794 h 792"/>
                  <a:gd name="T14" fmla="*/ 6 w 1782"/>
                  <a:gd name="T15" fmla="*/ 706 h 792"/>
                  <a:gd name="T16" fmla="*/ 8 w 1782"/>
                  <a:gd name="T17" fmla="*/ 116 h 7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25" name="Group 1853"/>
              <p:cNvGrpSpPr>
                <a:grpSpLocks/>
              </p:cNvGrpSpPr>
              <p:nvPr/>
            </p:nvGrpSpPr>
            <p:grpSpPr bwMode="auto">
              <a:xfrm>
                <a:off x="335" y="2280"/>
                <a:ext cx="1625" cy="235"/>
                <a:chOff x="1088" y="2880"/>
                <a:chExt cx="444" cy="64"/>
              </a:xfrm>
            </p:grpSpPr>
            <p:sp>
              <p:nvSpPr>
                <p:cNvPr id="8236" name="Rectangle 1854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37" name="Rectangle 1855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38" name="Rectangle 1856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39" name="Rectangle 1857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40" name="Rectangle 1858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41" name="Rectangle 1859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42" name="Rectangle 1860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43" name="Rectangle 1861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8226" name="Group 1862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8234" name="Oval 18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35" name="Freeform 18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27" name="Freeform 1865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8" name="Freeform 1866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29" name="Group 1867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8232" name="Oval 186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8233" name="Freeform 186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230" name="Freeform 1870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1" name="Freeform 1871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465" name="Text Box 297"/>
          <p:cNvSpPr txBox="1">
            <a:spLocks noChangeArrowheads="1"/>
          </p:cNvSpPr>
          <p:nvPr/>
        </p:nvSpPr>
        <p:spPr bwMode="auto">
          <a:xfrm>
            <a:off x="250825" y="1700213"/>
            <a:ext cx="8893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>
                <a:latin typeface="Calibri" pitchFamily="34" charset="0"/>
              </a:rPr>
              <a:t>Расстояние  - это путь, который надо преодолеть</a:t>
            </a:r>
          </a:p>
        </p:txBody>
      </p:sp>
      <p:sp>
        <p:nvSpPr>
          <p:cNvPr id="7467" name="Text Box 299"/>
          <p:cNvSpPr txBox="1">
            <a:spLocks noChangeArrowheads="1"/>
          </p:cNvSpPr>
          <p:nvPr/>
        </p:nvSpPr>
        <p:spPr bwMode="auto">
          <a:xfrm>
            <a:off x="5651500" y="5084763"/>
            <a:ext cx="8636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800" b="1">
                <a:latin typeface="Calibri" pitchFamily="34" charset="0"/>
              </a:rPr>
              <a:t>S</a:t>
            </a:r>
            <a:endParaRPr lang="ru-RU" altLang="ru-RU" sz="4800" b="1">
              <a:latin typeface="Calibri" pitchFamily="34" charset="0"/>
            </a:endParaRPr>
          </a:p>
        </p:txBody>
      </p:sp>
      <p:sp>
        <p:nvSpPr>
          <p:cNvPr id="8201" name="Freeform 234"/>
          <p:cNvSpPr>
            <a:spLocks/>
          </p:cNvSpPr>
          <p:nvPr/>
        </p:nvSpPr>
        <p:spPr bwMode="auto">
          <a:xfrm>
            <a:off x="6961188" y="3786188"/>
            <a:ext cx="2182812" cy="681037"/>
          </a:xfrm>
          <a:custGeom>
            <a:avLst/>
            <a:gdLst>
              <a:gd name="T0" fmla="*/ 2147483647 w 487"/>
              <a:gd name="T1" fmla="*/ 2147483647 h 405"/>
              <a:gd name="T2" fmla="*/ 2147483647 w 487"/>
              <a:gd name="T3" fmla="*/ 2147483647 h 405"/>
              <a:gd name="T4" fmla="*/ 2147483647 w 487"/>
              <a:gd name="T5" fmla="*/ 2147483647 h 405"/>
              <a:gd name="T6" fmla="*/ 2147483647 w 487"/>
              <a:gd name="T7" fmla="*/ 2147483647 h 405"/>
              <a:gd name="T8" fmla="*/ 2147483647 w 487"/>
              <a:gd name="T9" fmla="*/ 0 h 405"/>
              <a:gd name="T10" fmla="*/ 0 w 487"/>
              <a:gd name="T11" fmla="*/ 2147483647 h 405"/>
              <a:gd name="T12" fmla="*/ 2147483647 w 487"/>
              <a:gd name="T13" fmla="*/ 2147483647 h 4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87"/>
              <a:gd name="T22" fmla="*/ 0 h 405"/>
              <a:gd name="T23" fmla="*/ 487 w 487"/>
              <a:gd name="T24" fmla="*/ 405 h 40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87" h="405">
                <a:moveTo>
                  <a:pt x="6" y="389"/>
                </a:moveTo>
                <a:lnTo>
                  <a:pt x="103" y="389"/>
                </a:lnTo>
                <a:lnTo>
                  <a:pt x="487" y="389"/>
                </a:lnTo>
                <a:lnTo>
                  <a:pt x="487" y="405"/>
                </a:lnTo>
                <a:lnTo>
                  <a:pt x="487" y="0"/>
                </a:lnTo>
                <a:lnTo>
                  <a:pt x="0" y="13"/>
                </a:lnTo>
                <a:lnTo>
                  <a:pt x="4" y="389"/>
                </a:lnTo>
              </a:path>
            </a:pathLst>
          </a:cu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4000" b="1" i="1"/>
              <a:t>Тында</a:t>
            </a:r>
          </a:p>
        </p:txBody>
      </p:sp>
      <p:sp>
        <p:nvSpPr>
          <p:cNvPr id="8202" name="Freeform 234"/>
          <p:cNvSpPr>
            <a:spLocks/>
          </p:cNvSpPr>
          <p:nvPr/>
        </p:nvSpPr>
        <p:spPr bwMode="auto">
          <a:xfrm>
            <a:off x="642938" y="3857625"/>
            <a:ext cx="2624137" cy="642938"/>
          </a:xfrm>
          <a:custGeom>
            <a:avLst/>
            <a:gdLst>
              <a:gd name="T0" fmla="*/ 2147483647 w 487"/>
              <a:gd name="T1" fmla="*/ 2147483647 h 405"/>
              <a:gd name="T2" fmla="*/ 2147483647 w 487"/>
              <a:gd name="T3" fmla="*/ 2147483647 h 405"/>
              <a:gd name="T4" fmla="*/ 2147483647 w 487"/>
              <a:gd name="T5" fmla="*/ 2147483647 h 405"/>
              <a:gd name="T6" fmla="*/ 2147483647 w 487"/>
              <a:gd name="T7" fmla="*/ 2147483647 h 405"/>
              <a:gd name="T8" fmla="*/ 2147483647 w 487"/>
              <a:gd name="T9" fmla="*/ 0 h 405"/>
              <a:gd name="T10" fmla="*/ 0 w 487"/>
              <a:gd name="T11" fmla="*/ 2147483647 h 405"/>
              <a:gd name="T12" fmla="*/ 2147483647 w 487"/>
              <a:gd name="T13" fmla="*/ 2147483647 h 4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87"/>
              <a:gd name="T22" fmla="*/ 0 h 405"/>
              <a:gd name="T23" fmla="*/ 487 w 487"/>
              <a:gd name="T24" fmla="*/ 405 h 40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87" h="405">
                <a:moveTo>
                  <a:pt x="6" y="389"/>
                </a:moveTo>
                <a:lnTo>
                  <a:pt x="103" y="389"/>
                </a:lnTo>
                <a:lnTo>
                  <a:pt x="487" y="389"/>
                </a:lnTo>
                <a:lnTo>
                  <a:pt x="487" y="405"/>
                </a:lnTo>
                <a:lnTo>
                  <a:pt x="487" y="0"/>
                </a:lnTo>
                <a:lnTo>
                  <a:pt x="0" y="13"/>
                </a:lnTo>
                <a:lnTo>
                  <a:pt x="4" y="389"/>
                </a:lnTo>
              </a:path>
            </a:pathLst>
          </a:cu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altLang="ru-RU" sz="3600" b="1" i="1">
                <a:cs typeface="Arial" charset="0"/>
              </a:rPr>
              <a:t>Беркакит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1.44306 0.0011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314450" y="274638"/>
            <a:ext cx="7372350" cy="774700"/>
          </a:xfrm>
          <a:noFill/>
        </p:spPr>
        <p:txBody>
          <a:bodyPr/>
          <a:lstStyle/>
          <a:p>
            <a:pPr eaLnBrk="1" hangingPunct="1"/>
            <a:r>
              <a:rPr lang="ru-RU" altLang="ru-RU" sz="4000" smtClean="0">
                <a:solidFill>
                  <a:srgbClr val="0000FF"/>
                </a:solidFill>
              </a:rPr>
              <a:t>Назови в порядке возрастания  единицы …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55650" y="1773238"/>
            <a:ext cx="1512888" cy="61753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 b="1">
                <a:latin typeface="Calibri" pitchFamily="34" charset="0"/>
              </a:rPr>
              <a:t>сек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407150" y="1196975"/>
            <a:ext cx="2736850" cy="2305050"/>
            <a:chOff x="113" y="1026"/>
            <a:chExt cx="1724" cy="1180"/>
          </a:xfrm>
        </p:grpSpPr>
        <p:sp>
          <p:nvSpPr>
            <p:cNvPr id="9237" name="AutoShape 12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9238" name="Text Box 13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34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ч</a:t>
              </a:r>
            </a:p>
          </p:txBody>
        </p:sp>
      </p:grp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3851275" y="2060575"/>
            <a:ext cx="962025" cy="61753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>
                <a:latin typeface="Calibri" pitchFamily="34" charset="0"/>
              </a:rPr>
              <a:t>мин</a:t>
            </a: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3213100"/>
            <a:ext cx="2736850" cy="1873250"/>
            <a:chOff x="113" y="1026"/>
            <a:chExt cx="1724" cy="1180"/>
          </a:xfrm>
        </p:grpSpPr>
        <p:sp>
          <p:nvSpPr>
            <p:cNvPr id="9235" name="AutoShape 17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9236" name="Text Box 18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сутки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2771775" y="3141663"/>
            <a:ext cx="2736850" cy="1873250"/>
            <a:chOff x="113" y="1026"/>
            <a:chExt cx="1724" cy="1180"/>
          </a:xfrm>
        </p:grpSpPr>
        <p:sp>
          <p:nvSpPr>
            <p:cNvPr id="9233" name="AutoShape 20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9234" name="Text Box 21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неделя</a:t>
              </a:r>
            </a:p>
          </p:txBody>
        </p:sp>
      </p:grpSp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5867400" y="3355975"/>
            <a:ext cx="2449513" cy="1944688"/>
            <a:chOff x="113" y="1026"/>
            <a:chExt cx="1724" cy="1180"/>
          </a:xfrm>
        </p:grpSpPr>
        <p:sp>
          <p:nvSpPr>
            <p:cNvPr id="9231" name="AutoShape 23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altLang="ru-RU"/>
                <a:t>месяц</a:t>
              </a:r>
            </a:p>
          </p:txBody>
        </p:sp>
        <p:sp>
          <p:nvSpPr>
            <p:cNvPr id="9232" name="Text Box 24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41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месяц</a:t>
              </a:r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1908175" y="4984750"/>
            <a:ext cx="2736850" cy="1873250"/>
            <a:chOff x="113" y="1026"/>
            <a:chExt cx="1724" cy="1180"/>
          </a:xfrm>
        </p:grpSpPr>
        <p:sp>
          <p:nvSpPr>
            <p:cNvPr id="9229" name="AutoShape 26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9230" name="Text Box 27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год</a:t>
              </a:r>
            </a:p>
          </p:txBody>
        </p:sp>
      </p:grpSp>
      <p:grpSp>
        <p:nvGrpSpPr>
          <p:cNvPr id="9" name="Group 28"/>
          <p:cNvGrpSpPr>
            <a:grpSpLocks/>
          </p:cNvGrpSpPr>
          <p:nvPr/>
        </p:nvGrpSpPr>
        <p:grpSpPr bwMode="auto">
          <a:xfrm>
            <a:off x="5292725" y="4984750"/>
            <a:ext cx="2736850" cy="1873250"/>
            <a:chOff x="113" y="1026"/>
            <a:chExt cx="1724" cy="1180"/>
          </a:xfrm>
        </p:grpSpPr>
        <p:sp>
          <p:nvSpPr>
            <p:cNvPr id="9227" name="AutoShape 29"/>
            <p:cNvSpPr>
              <a:spLocks noChangeArrowheads="1"/>
            </p:cNvSpPr>
            <p:nvPr/>
          </p:nvSpPr>
          <p:spPr bwMode="auto">
            <a:xfrm>
              <a:off x="113" y="1026"/>
              <a:ext cx="1724" cy="1180"/>
            </a:xfrm>
            <a:prstGeom prst="irregularSeal1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ct val="50000"/>
                </a:spcBef>
              </a:pPr>
              <a:endParaRPr lang="ru-RU" altLang="ru-RU" sz="3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sp>
          <p:nvSpPr>
            <p:cNvPr id="9228" name="Text Box 30"/>
            <p:cNvSpPr txBox="1">
              <a:spLocks noChangeArrowheads="1"/>
            </p:cNvSpPr>
            <p:nvPr/>
          </p:nvSpPr>
          <p:spPr bwMode="auto">
            <a:xfrm>
              <a:off x="431" y="1389"/>
              <a:ext cx="1225" cy="42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sz="3600" b="1">
                  <a:latin typeface="Times New Roman" pitchFamily="18" charset="0"/>
                </a:rPr>
                <a:t>век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5" grpId="0" animBg="1"/>
      <p:bldP spid="3278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857250" y="5143500"/>
            <a:ext cx="74295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243" name="Group 229"/>
          <p:cNvGrpSpPr>
            <a:grpSpLocks/>
          </p:cNvGrpSpPr>
          <p:nvPr/>
        </p:nvGrpSpPr>
        <p:grpSpPr bwMode="auto">
          <a:xfrm>
            <a:off x="323850" y="3816350"/>
            <a:ext cx="3249613" cy="1406525"/>
            <a:chOff x="2592" y="1126"/>
            <a:chExt cx="1098" cy="886"/>
          </a:xfrm>
        </p:grpSpPr>
        <p:grpSp>
          <p:nvGrpSpPr>
            <p:cNvPr id="10538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10542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543" name="Oval 232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544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10539" name="Freeform 234"/>
            <p:cNvSpPr>
              <a:spLocks/>
            </p:cNvSpPr>
            <p:nvPr/>
          </p:nvSpPr>
          <p:spPr bwMode="auto">
            <a:xfrm>
              <a:off x="2658" y="1152"/>
              <a:ext cx="887" cy="405"/>
            </a:xfrm>
            <a:custGeom>
              <a:avLst/>
              <a:gdLst>
                <a:gd name="T0" fmla="*/ 120 w 487"/>
                <a:gd name="T1" fmla="*/ 389 h 405"/>
                <a:gd name="T2" fmla="*/ 2067 w 487"/>
                <a:gd name="T3" fmla="*/ 389 h 405"/>
                <a:gd name="T4" fmla="*/ 9762 w 487"/>
                <a:gd name="T5" fmla="*/ 389 h 405"/>
                <a:gd name="T6" fmla="*/ 9762 w 487"/>
                <a:gd name="T7" fmla="*/ 405 h 405"/>
                <a:gd name="T8" fmla="*/ 9762 w 487"/>
                <a:gd name="T9" fmla="*/ 0 h 405"/>
                <a:gd name="T10" fmla="*/ 0 w 487"/>
                <a:gd name="T11" fmla="*/ 13 h 405"/>
                <a:gd name="T12" fmla="*/ 80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0" name="Text Box 235"/>
            <p:cNvSpPr txBox="1">
              <a:spLocks noChangeArrowheads="1"/>
            </p:cNvSpPr>
            <p:nvPr/>
          </p:nvSpPr>
          <p:spPr bwMode="auto">
            <a:xfrm>
              <a:off x="2592" y="1126"/>
              <a:ext cx="1098" cy="446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altLang="ru-RU" sz="4000" b="1" i="1">
                  <a:cs typeface="Arial" charset="0"/>
                </a:rPr>
                <a:t>Беркакит</a:t>
              </a:r>
            </a:p>
          </p:txBody>
        </p:sp>
        <p:sp>
          <p:nvSpPr>
            <p:cNvPr id="10541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44" name="Group 229"/>
          <p:cNvGrpSpPr>
            <a:grpSpLocks/>
          </p:cNvGrpSpPr>
          <p:nvPr/>
        </p:nvGrpSpPr>
        <p:grpSpPr bwMode="auto">
          <a:xfrm>
            <a:off x="6643688" y="3789363"/>
            <a:ext cx="2500312" cy="1447800"/>
            <a:chOff x="2658" y="1152"/>
            <a:chExt cx="558" cy="860"/>
          </a:xfrm>
        </p:grpSpPr>
        <p:grpSp>
          <p:nvGrpSpPr>
            <p:cNvPr id="10531" name="Group 230"/>
            <p:cNvGrpSpPr>
              <a:grpSpLocks/>
            </p:cNvGrpSpPr>
            <p:nvPr/>
          </p:nvGrpSpPr>
          <p:grpSpPr bwMode="auto">
            <a:xfrm>
              <a:off x="2736" y="1870"/>
              <a:ext cx="336" cy="142"/>
              <a:chOff x="1792" y="4000"/>
              <a:chExt cx="352" cy="160"/>
            </a:xfrm>
          </p:grpSpPr>
          <p:sp>
            <p:nvSpPr>
              <p:cNvPr id="10535" name="Oval 231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536" name="Oval 232"/>
              <p:cNvSpPr>
                <a:spLocks noChangeArrowheads="1"/>
              </p:cNvSpPr>
              <p:nvPr/>
            </p:nvSpPr>
            <p:spPr bwMode="auto">
              <a:xfrm>
                <a:off x="1840" y="4014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537" name="Oval 233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10532" name="Freeform 234"/>
            <p:cNvSpPr>
              <a:spLocks/>
            </p:cNvSpPr>
            <p:nvPr/>
          </p:nvSpPr>
          <p:spPr bwMode="auto">
            <a:xfrm>
              <a:off x="2658" y="1152"/>
              <a:ext cx="487" cy="405"/>
            </a:xfrm>
            <a:custGeom>
              <a:avLst/>
              <a:gdLst>
                <a:gd name="T0" fmla="*/ 6 w 487"/>
                <a:gd name="T1" fmla="*/ 389 h 405"/>
                <a:gd name="T2" fmla="*/ 103 w 487"/>
                <a:gd name="T3" fmla="*/ 389 h 405"/>
                <a:gd name="T4" fmla="*/ 487 w 487"/>
                <a:gd name="T5" fmla="*/ 389 h 405"/>
                <a:gd name="T6" fmla="*/ 487 w 487"/>
                <a:gd name="T7" fmla="*/ 405 h 405"/>
                <a:gd name="T8" fmla="*/ 487 w 487"/>
                <a:gd name="T9" fmla="*/ 0 h 405"/>
                <a:gd name="T10" fmla="*/ 0 w 487"/>
                <a:gd name="T11" fmla="*/ 13 h 405"/>
                <a:gd name="T12" fmla="*/ 4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4000" b="1" i="1"/>
                <a:t>Тында</a:t>
              </a:r>
            </a:p>
          </p:txBody>
        </p:sp>
        <p:sp>
          <p:nvSpPr>
            <p:cNvPr id="17" name="Text Box 235"/>
            <p:cNvSpPr txBox="1">
              <a:spLocks noChangeArrowheads="1"/>
            </p:cNvSpPr>
            <p:nvPr/>
          </p:nvSpPr>
          <p:spPr bwMode="auto">
            <a:xfrm>
              <a:off x="2688" y="1152"/>
              <a:ext cx="528" cy="598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ru-RU" sz="6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0534" name="Freeform 236"/>
            <p:cNvSpPr>
              <a:spLocks/>
            </p:cNvSpPr>
            <p:nvPr/>
          </p:nvSpPr>
          <p:spPr bwMode="auto">
            <a:xfrm>
              <a:off x="2896" y="1536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5" name="TextBox 21"/>
          <p:cNvSpPr txBox="1">
            <a:spLocks noChangeArrowheads="1"/>
          </p:cNvSpPr>
          <p:nvPr/>
        </p:nvSpPr>
        <p:spPr bwMode="auto">
          <a:xfrm>
            <a:off x="3643313" y="5214938"/>
            <a:ext cx="1639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600" b="1"/>
              <a:t>204 км</a:t>
            </a:r>
          </a:p>
        </p:txBody>
      </p:sp>
      <p:grpSp>
        <p:nvGrpSpPr>
          <p:cNvPr id="7" name="Group 1875"/>
          <p:cNvGrpSpPr>
            <a:grpSpLocks/>
          </p:cNvGrpSpPr>
          <p:nvPr/>
        </p:nvGrpSpPr>
        <p:grpSpPr bwMode="auto">
          <a:xfrm>
            <a:off x="-5214938" y="3714750"/>
            <a:ext cx="5857876" cy="1428750"/>
            <a:chOff x="-192" y="2790"/>
            <a:chExt cx="4550" cy="1386"/>
          </a:xfrm>
        </p:grpSpPr>
        <p:grpSp>
          <p:nvGrpSpPr>
            <p:cNvPr id="10257" name="Group 1497"/>
            <p:cNvGrpSpPr>
              <a:grpSpLocks/>
            </p:cNvGrpSpPr>
            <p:nvPr/>
          </p:nvGrpSpPr>
          <p:grpSpPr bwMode="auto">
            <a:xfrm>
              <a:off x="1968" y="2790"/>
              <a:ext cx="2374" cy="1386"/>
              <a:chOff x="723" y="872"/>
              <a:chExt cx="2374" cy="1386"/>
            </a:xfrm>
          </p:grpSpPr>
          <p:grpSp>
            <p:nvGrpSpPr>
              <p:cNvPr id="10358" name="Group 1498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10495" name="Group 1499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0521" name="Group 1500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0525" name="Group 15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0529" name="Oval 15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530" name="Oval 15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10526" name="Group 15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0527" name="Oval 15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528" name="Oval 15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10522" name="Group 1507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523" name="Freeform 150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524" name="Freeform 150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496" name="Group 151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0515" name="Group 151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0519" name="Oval 15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520" name="Oval 1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10516" name="Group 151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517" name="Oval 15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518" name="Oval 15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10497" name="Group 151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513" name="Freeform 151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514" name="Freeform 151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498" name="Group 152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0511" name="Oval 152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512" name="Oval 152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99" name="Group 15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509" name="Oval 152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510" name="Oval 152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500" name="Group 152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0507" name="Oval 1527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508" name="Oval 152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501" name="Group 152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505" name="Oval 1530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506" name="Oval 153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502" name="Group 1532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503" name="Freeform 15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504" name="Freeform 153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359" name="Group 1535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10459" name="Group 153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0485" name="Group 153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0489" name="Group 15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0493" name="Oval 15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494" name="Oval 15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10490" name="Group 15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0491" name="Oval 15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492" name="Oval 15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10486" name="Group 154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487" name="Freeform 15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88" name="Freeform 15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460" name="Group 154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0479" name="Group 154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0483" name="Oval 1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484" name="Oval 1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10480" name="Group 155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481" name="Oval 1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482" name="Oval 1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10461" name="Group 155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477" name="Freeform 155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78" name="Freeform 155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462" name="Group 155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0475" name="Oval 155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76" name="Oval 155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63" name="Group 156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473" name="Oval 156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74" name="Oval 156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64" name="Group 156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0471" name="Oval 156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72" name="Oval 156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65" name="Group 156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469" name="Oval 156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70" name="Oval 156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66" name="Group 156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467" name="Freeform 157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68" name="Freeform 157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360" name="Group 1572"/>
              <p:cNvGrpSpPr>
                <a:grpSpLocks/>
              </p:cNvGrpSpPr>
              <p:nvPr/>
            </p:nvGrpSpPr>
            <p:grpSpPr bwMode="auto">
              <a:xfrm>
                <a:off x="2793" y="1608"/>
                <a:ext cx="304" cy="321"/>
                <a:chOff x="0" y="2496"/>
                <a:chExt cx="304" cy="285"/>
              </a:xfrm>
            </p:grpSpPr>
            <p:sp>
              <p:nvSpPr>
                <p:cNvPr id="10457" name="Line 1573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58" name="Freeform 1574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361" name="Group 1575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10421" name="Group 1576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0447" name="Group 1577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10451" name="Group 15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10455" name="Oval 15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456" name="Oval 15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10452" name="Group 15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10453" name="Oval 15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454" name="Oval 15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10448" name="Group 1584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0449" name="Freeform 158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50" name="Freeform 158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422" name="Group 158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10441" name="Group 158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0445" name="Oval 15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446" name="Oval 15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10442" name="Group 159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0443" name="Oval 15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444" name="Oval 15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10423" name="Group 1594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0439" name="Freeform 159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40" name="Freeform 159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424" name="Group 1597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0437" name="Oval 1598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38" name="Oval 1599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25" name="Group 1600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0435" name="Oval 1601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36" name="Oval 1602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26" name="Group 160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10433" name="Oval 1604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34" name="Oval 160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27" name="Group 160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0431" name="Oval 1607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32" name="Oval 160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428" name="Group 1609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10429" name="Freeform 1610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30" name="Freeform 1611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362" name="Group 1612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10385" name="Group 16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0411" name="Group 16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10415" name="Group 16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10419" name="Oval 16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420" name="Oval 16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  <p:grpSp>
                  <p:nvGrpSpPr>
                    <p:cNvPr id="10416" name="Group 16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10417" name="Oval 16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  <p:sp>
                    <p:nvSpPr>
                      <p:cNvPr id="10418" name="Oval 16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 altLang="ru-RU"/>
                      </a:p>
                    </p:txBody>
                  </p:sp>
                </p:grpSp>
              </p:grpSp>
              <p:grpSp>
                <p:nvGrpSpPr>
                  <p:cNvPr id="10412" name="Group 16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413" name="Freeform 16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0414" name="Freeform 16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123"/>
                        <a:gd name="T100" fmla="*/ 0 h 136"/>
                        <a:gd name="T101" fmla="*/ 123 w 123"/>
                        <a:gd name="T102" fmla="*/ 136 h 136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0386" name="Group 16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0405" name="Group 16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0409" name="Oval 16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410" name="Oval 16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10406" name="Group 16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407" name="Oval 16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408" name="Oval 16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10387" name="Group 16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403" name="Freeform 16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04" name="Freeform 16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388" name="Group 16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0401" name="Oval 16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02" name="Oval 16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389" name="Group 16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399" name="Oval 16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400" name="Oval 16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390" name="Group 16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0397" name="Oval 16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398" name="Oval 16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391" name="Group 16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395" name="Oval 16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396" name="Oval 16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392" name="Group 16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0393" name="Freeform 16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94" name="Freeform 16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0363" name="Freeform 1649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1074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364" name="Group 1650"/>
              <p:cNvGrpSpPr>
                <a:grpSpLocks/>
              </p:cNvGrpSpPr>
              <p:nvPr/>
            </p:nvGrpSpPr>
            <p:grpSpPr bwMode="auto">
              <a:xfrm>
                <a:off x="723" y="1608"/>
                <a:ext cx="304" cy="321"/>
                <a:chOff x="0" y="2496"/>
                <a:chExt cx="304" cy="285"/>
              </a:xfrm>
            </p:grpSpPr>
            <p:sp>
              <p:nvSpPr>
                <p:cNvPr id="10383" name="Line 1651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84" name="Freeform 1652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65" name="Freeform 1653"/>
              <p:cNvSpPr>
                <a:spLocks/>
              </p:cNvSpPr>
              <p:nvPr/>
            </p:nvSpPr>
            <p:spPr bwMode="auto">
              <a:xfrm>
                <a:off x="992" y="1095"/>
                <a:ext cx="2088" cy="890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1 h 891"/>
                  <a:gd name="T10" fmla="*/ 2072 w 2088"/>
                  <a:gd name="T11" fmla="*/ 879 h 891"/>
                  <a:gd name="T12" fmla="*/ 1771 w 2088"/>
                  <a:gd name="T13" fmla="*/ 889 h 891"/>
                  <a:gd name="T14" fmla="*/ 110 w 2088"/>
                  <a:gd name="T15" fmla="*/ 889 h 891"/>
                  <a:gd name="T16" fmla="*/ 6 w 2088"/>
                  <a:gd name="T17" fmla="*/ 790 h 891"/>
                  <a:gd name="T18" fmla="*/ 8 w 2088"/>
                  <a:gd name="T19" fmla="*/ 131 h 89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66" name="Rectangle 1654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367" name="Rectangle 1655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368" name="Rectangle 1656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grpSp>
            <p:nvGrpSpPr>
              <p:cNvPr id="10369" name="Group 1657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10381" name="Oval 165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382" name="Freeform 165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70" name="Freeform 1660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3344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1" name="Freeform 1661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3414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372" name="Group 1662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10379" name="Oval 16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380" name="Freeform 16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73" name="Freeform 1665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151 h 31"/>
                  <a:gd name="T2" fmla="*/ 33 w 16"/>
                  <a:gd name="T3" fmla="*/ 0 h 31"/>
                  <a:gd name="T4" fmla="*/ 0 w 16"/>
                  <a:gd name="T5" fmla="*/ 15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4" name="Freeform 1666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410 w 214"/>
                  <a:gd name="T1" fmla="*/ 2439 h 528"/>
                  <a:gd name="T2" fmla="*/ 410 w 214"/>
                  <a:gd name="T3" fmla="*/ 0 h 528"/>
                  <a:gd name="T4" fmla="*/ 0 w 214"/>
                  <a:gd name="T5" fmla="*/ 2 h 528"/>
                  <a:gd name="T6" fmla="*/ 0 w 214"/>
                  <a:gd name="T7" fmla="*/ 2437 h 528"/>
                  <a:gd name="T8" fmla="*/ 410 w 214"/>
                  <a:gd name="T9" fmla="*/ 2439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5" name="Freeform 1667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2"/>
                  <a:gd name="T16" fmla="*/ 0 h 520"/>
                  <a:gd name="T17" fmla="*/ 432 w 432"/>
                  <a:gd name="T18" fmla="*/ 520 h 5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rgbClr val="CCFFFF"/>
                  </a:gs>
                  <a:gs pos="100000">
                    <a:srgbClr val="00FFFF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6" name="Rectangle 1668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377" name="Freeform 1669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84"/>
                  <a:gd name="T13" fmla="*/ 0 h 328"/>
                  <a:gd name="T14" fmla="*/ 784 w 784"/>
                  <a:gd name="T15" fmla="*/ 328 h 3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78" name="Rectangle 1670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grpSp>
          <p:nvGrpSpPr>
            <p:cNvPr id="10258" name="Group 1672"/>
            <p:cNvGrpSpPr>
              <a:grpSpLocks/>
            </p:cNvGrpSpPr>
            <p:nvPr/>
          </p:nvGrpSpPr>
          <p:grpSpPr bwMode="auto">
            <a:xfrm>
              <a:off x="2037" y="3576"/>
              <a:ext cx="203" cy="321"/>
              <a:chOff x="0" y="2496"/>
              <a:chExt cx="304" cy="285"/>
            </a:xfrm>
          </p:grpSpPr>
          <p:sp>
            <p:nvSpPr>
              <p:cNvPr id="10356" name="Line 1673"/>
              <p:cNvSpPr>
                <a:spLocks noChangeShapeType="1"/>
              </p:cNvSpPr>
              <p:nvPr/>
            </p:nvSpPr>
            <p:spPr bwMode="auto">
              <a:xfrm>
                <a:off x="148" y="2496"/>
                <a:ext cx="3" cy="285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57" name="Freeform 1674"/>
              <p:cNvSpPr>
                <a:spLocks noEditPoints="1"/>
              </p:cNvSpPr>
              <p:nvPr/>
            </p:nvSpPr>
            <p:spPr bwMode="auto">
              <a:xfrm>
                <a:off x="0" y="2592"/>
                <a:ext cx="304" cy="48"/>
              </a:xfrm>
              <a:custGeom>
                <a:avLst/>
                <a:gdLst>
                  <a:gd name="T0" fmla="*/ 0 w 190"/>
                  <a:gd name="T1" fmla="*/ 0 h 18"/>
                  <a:gd name="T2" fmla="*/ 8106 w 190"/>
                  <a:gd name="T3" fmla="*/ 0 h 18"/>
                  <a:gd name="T4" fmla="*/ 8106 w 190"/>
                  <a:gd name="T5" fmla="*/ 6198251 h 18"/>
                  <a:gd name="T6" fmla="*/ 0 w 190"/>
                  <a:gd name="T7" fmla="*/ 6198251 h 18"/>
                  <a:gd name="T8" fmla="*/ 0 w 190"/>
                  <a:gd name="T9" fmla="*/ 0 h 18"/>
                  <a:gd name="T10" fmla="*/ 16376 w 190"/>
                  <a:gd name="T11" fmla="*/ 0 h 18"/>
                  <a:gd name="T12" fmla="*/ 24325 w 190"/>
                  <a:gd name="T13" fmla="*/ 0 h 18"/>
                  <a:gd name="T14" fmla="*/ 24325 w 190"/>
                  <a:gd name="T15" fmla="*/ 6198251 h 18"/>
                  <a:gd name="T16" fmla="*/ 16376 w 190"/>
                  <a:gd name="T17" fmla="*/ 6198251 h 18"/>
                  <a:gd name="T18" fmla="*/ 16376 w 190"/>
                  <a:gd name="T19" fmla="*/ 0 h 18"/>
                  <a:gd name="T20" fmla="*/ 32298 w 190"/>
                  <a:gd name="T21" fmla="*/ 0 h 18"/>
                  <a:gd name="T22" fmla="*/ 40456 w 190"/>
                  <a:gd name="T23" fmla="*/ 0 h 18"/>
                  <a:gd name="T24" fmla="*/ 40456 w 190"/>
                  <a:gd name="T25" fmla="*/ 6198251 h 18"/>
                  <a:gd name="T26" fmla="*/ 32298 w 190"/>
                  <a:gd name="T27" fmla="*/ 6198251 h 18"/>
                  <a:gd name="T28" fmla="*/ 32298 w 190"/>
                  <a:gd name="T29" fmla="*/ 0 h 18"/>
                  <a:gd name="T30" fmla="*/ 48686 w 190"/>
                  <a:gd name="T31" fmla="*/ 0 h 18"/>
                  <a:gd name="T32" fmla="*/ 56819 w 190"/>
                  <a:gd name="T33" fmla="*/ 0 h 18"/>
                  <a:gd name="T34" fmla="*/ 56819 w 190"/>
                  <a:gd name="T35" fmla="*/ 6198251 h 18"/>
                  <a:gd name="T36" fmla="*/ 48686 w 190"/>
                  <a:gd name="T37" fmla="*/ 6198251 h 18"/>
                  <a:gd name="T38" fmla="*/ 48686 w 190"/>
                  <a:gd name="T39" fmla="*/ 0 h 18"/>
                  <a:gd name="T40" fmla="*/ 64730 w 190"/>
                  <a:gd name="T41" fmla="*/ 0 h 18"/>
                  <a:gd name="T42" fmla="*/ 72752 w 190"/>
                  <a:gd name="T43" fmla="*/ 0 h 18"/>
                  <a:gd name="T44" fmla="*/ 72752 w 190"/>
                  <a:gd name="T45" fmla="*/ 6198251 h 18"/>
                  <a:gd name="T46" fmla="*/ 64730 w 190"/>
                  <a:gd name="T47" fmla="*/ 6198251 h 18"/>
                  <a:gd name="T48" fmla="*/ 64730 w 190"/>
                  <a:gd name="T49" fmla="*/ 0 h 18"/>
                  <a:gd name="T50" fmla="*/ 81174 w 190"/>
                  <a:gd name="T51" fmla="*/ 0 h 18"/>
                  <a:gd name="T52" fmla="*/ 85546 w 190"/>
                  <a:gd name="T53" fmla="*/ 0 h 18"/>
                  <a:gd name="T54" fmla="*/ 85546 w 190"/>
                  <a:gd name="T55" fmla="*/ 6198251 h 18"/>
                  <a:gd name="T56" fmla="*/ 81174 w 190"/>
                  <a:gd name="T57" fmla="*/ 6198251 h 18"/>
                  <a:gd name="T58" fmla="*/ 81174 w 190"/>
                  <a:gd name="T59" fmla="*/ 0 h 18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190"/>
                  <a:gd name="T91" fmla="*/ 0 h 18"/>
                  <a:gd name="T92" fmla="*/ 190 w 190"/>
                  <a:gd name="T93" fmla="*/ 18 h 18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190" h="18">
                    <a:moveTo>
                      <a:pt x="0" y="0"/>
                    </a:moveTo>
                    <a:lnTo>
                      <a:pt x="18" y="0"/>
                    </a:lnTo>
                    <a:lnTo>
                      <a:pt x="18" y="18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  <a:moveTo>
                      <a:pt x="36" y="0"/>
                    </a:moveTo>
                    <a:lnTo>
                      <a:pt x="54" y="0"/>
                    </a:lnTo>
                    <a:lnTo>
                      <a:pt x="54" y="18"/>
                    </a:lnTo>
                    <a:lnTo>
                      <a:pt x="36" y="18"/>
                    </a:lnTo>
                    <a:lnTo>
                      <a:pt x="36" y="0"/>
                    </a:lnTo>
                    <a:close/>
                    <a:moveTo>
                      <a:pt x="72" y="0"/>
                    </a:moveTo>
                    <a:lnTo>
                      <a:pt x="90" y="0"/>
                    </a:lnTo>
                    <a:lnTo>
                      <a:pt x="90" y="18"/>
                    </a:lnTo>
                    <a:lnTo>
                      <a:pt x="72" y="18"/>
                    </a:lnTo>
                    <a:lnTo>
                      <a:pt x="72" y="0"/>
                    </a:lnTo>
                    <a:close/>
                    <a:moveTo>
                      <a:pt x="108" y="0"/>
                    </a:moveTo>
                    <a:lnTo>
                      <a:pt x="126" y="0"/>
                    </a:lnTo>
                    <a:lnTo>
                      <a:pt x="126" y="18"/>
                    </a:lnTo>
                    <a:lnTo>
                      <a:pt x="108" y="18"/>
                    </a:lnTo>
                    <a:lnTo>
                      <a:pt x="108" y="0"/>
                    </a:lnTo>
                    <a:close/>
                    <a:moveTo>
                      <a:pt x="144" y="0"/>
                    </a:moveTo>
                    <a:lnTo>
                      <a:pt x="162" y="0"/>
                    </a:lnTo>
                    <a:lnTo>
                      <a:pt x="162" y="18"/>
                    </a:lnTo>
                    <a:lnTo>
                      <a:pt x="144" y="18"/>
                    </a:lnTo>
                    <a:lnTo>
                      <a:pt x="144" y="0"/>
                    </a:lnTo>
                    <a:close/>
                    <a:moveTo>
                      <a:pt x="180" y="0"/>
                    </a:moveTo>
                    <a:lnTo>
                      <a:pt x="190" y="0"/>
                    </a:lnTo>
                    <a:lnTo>
                      <a:pt x="190" y="18"/>
                    </a:lnTo>
                    <a:lnTo>
                      <a:pt x="180" y="18"/>
                    </a:ln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000000"/>
              </a:solidFill>
              <a:ln w="4763">
                <a:solidFill>
                  <a:srgbClr val="000000"/>
                </a:solidFill>
                <a:bevel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259" name="Group 1775"/>
            <p:cNvGrpSpPr>
              <a:grpSpLocks/>
            </p:cNvGrpSpPr>
            <p:nvPr/>
          </p:nvGrpSpPr>
          <p:grpSpPr bwMode="auto">
            <a:xfrm>
              <a:off x="-194" y="2880"/>
              <a:ext cx="2145" cy="1296"/>
              <a:chOff x="0" y="1920"/>
              <a:chExt cx="2038" cy="1152"/>
            </a:xfrm>
          </p:grpSpPr>
          <p:grpSp>
            <p:nvGrpSpPr>
              <p:cNvPr id="10260" name="Group 1776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10346" name="Group 1777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grpSp>
                <p:nvGrpSpPr>
                  <p:cNvPr id="10350" name="Group 1778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10354" name="Oval 17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355" name="Oval 178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10351" name="Group 178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10352" name="Oval 17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353" name="Oval 178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10347" name="Group 1784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10348" name="Freeform 1785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49" name="Freeform 1786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261" name="Group 1787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10336" name="Group 1788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grpSp>
                <p:nvGrpSpPr>
                  <p:cNvPr id="10340" name="Group 1789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0344" name="Oval 1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345" name="Oval 17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  <p:grpSp>
                <p:nvGrpSpPr>
                  <p:cNvPr id="10341" name="Group 1792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0342" name="Oval 1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  <p:sp>
                  <p:nvSpPr>
                    <p:cNvPr id="10343" name="Oval 179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 altLang="ru-RU"/>
                    </a:p>
                  </p:txBody>
                </p:sp>
              </p:grpSp>
            </p:grpSp>
            <p:grpSp>
              <p:nvGrpSpPr>
                <p:cNvPr id="10337" name="Group 1795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10338" name="Freeform 1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339" name="Freeform 179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w 123"/>
                      <a:gd name="T100" fmla="*/ 0 h 136"/>
                      <a:gd name="T101" fmla="*/ 123 w 123"/>
                      <a:gd name="T102" fmla="*/ 136 h 1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T99" t="T100" r="T101" b="T102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0262" name="Group 179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grpSp>
              <p:nvGrpSpPr>
                <p:cNvPr id="10330" name="Group 1799"/>
                <p:cNvGrpSpPr>
                  <a:grpSpLocks/>
                </p:cNvGrpSpPr>
                <p:nvPr/>
              </p:nvGrpSpPr>
              <p:grpSpPr bwMode="auto">
                <a:xfrm>
                  <a:off x="3973" y="2756"/>
                  <a:ext cx="148" cy="164"/>
                  <a:chOff x="3973" y="2756"/>
                  <a:chExt cx="148" cy="164"/>
                </a:xfrm>
              </p:grpSpPr>
              <p:sp>
                <p:nvSpPr>
                  <p:cNvPr id="10334" name="Oval 1800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335" name="Oval 180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331" name="Group 1802"/>
                <p:cNvGrpSpPr>
                  <a:grpSpLocks/>
                </p:cNvGrpSpPr>
                <p:nvPr/>
              </p:nvGrpSpPr>
              <p:grpSpPr bwMode="auto">
                <a:xfrm>
                  <a:off x="3985" y="2770"/>
                  <a:ext cx="123" cy="136"/>
                  <a:chOff x="3985" y="2770"/>
                  <a:chExt cx="123" cy="136"/>
                </a:xfrm>
              </p:grpSpPr>
              <p:sp>
                <p:nvSpPr>
                  <p:cNvPr id="10332" name="Oval 1803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333" name="Oval 180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10263" name="Group 1805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0328" name="Freeform 1806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29" name="Freeform 1807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264" name="Group 1808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10326" name="Oval 1809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27" name="Oval 1810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65" name="Group 1811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0324" name="Oval 1812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25" name="Oval 1813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66" name="Group 1814"/>
              <p:cNvGrpSpPr>
                <a:grpSpLocks/>
              </p:cNvGrpSpPr>
              <p:nvPr/>
            </p:nvGrpSpPr>
            <p:grpSpPr bwMode="auto">
              <a:xfrm>
                <a:off x="432" y="2686"/>
                <a:ext cx="385" cy="386"/>
                <a:chOff x="3973" y="2756"/>
                <a:chExt cx="148" cy="164"/>
              </a:xfrm>
            </p:grpSpPr>
            <p:sp>
              <p:nvSpPr>
                <p:cNvPr id="10322" name="Oval 1815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23" name="Oval 1816"/>
                <p:cNvSpPr>
                  <a:spLocks noChangeArrowheads="1"/>
                </p:cNvSpPr>
                <p:nvPr/>
              </p:nvSpPr>
              <p:spPr bwMode="auto">
                <a:xfrm>
                  <a:off x="3973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67" name="Group 1817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0320" name="Oval 1818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21" name="Oval 1819"/>
                <p:cNvSpPr>
                  <a:spLocks noChangeArrowheads="1"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68" name="Group 1820"/>
              <p:cNvGrpSpPr>
                <a:grpSpLocks/>
              </p:cNvGrpSpPr>
              <p:nvPr/>
            </p:nvGrpSpPr>
            <p:grpSpPr bwMode="auto">
              <a:xfrm>
                <a:off x="463" y="2720"/>
                <a:ext cx="320" cy="318"/>
                <a:chOff x="3985" y="2770"/>
                <a:chExt cx="123" cy="136"/>
              </a:xfrm>
            </p:grpSpPr>
            <p:sp>
              <p:nvSpPr>
                <p:cNvPr id="10318" name="Freeform 1821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19" name="Freeform 1822"/>
                <p:cNvSpPr>
                  <a:spLocks/>
                </p:cNvSpPr>
                <p:nvPr/>
              </p:nvSpPr>
              <p:spPr bwMode="auto">
                <a:xfrm>
                  <a:off x="3985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59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59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59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59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269" name="Group 182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grpSp>
              <p:nvGrpSpPr>
                <p:cNvPr id="10312" name="Group 1824"/>
                <p:cNvGrpSpPr>
                  <a:grpSpLocks/>
                </p:cNvGrpSpPr>
                <p:nvPr/>
              </p:nvGrpSpPr>
              <p:grpSpPr bwMode="auto">
                <a:xfrm>
                  <a:off x="4381" y="2756"/>
                  <a:ext cx="148" cy="164"/>
                  <a:chOff x="4381" y="2756"/>
                  <a:chExt cx="148" cy="164"/>
                </a:xfrm>
              </p:grpSpPr>
              <p:sp>
                <p:nvSpPr>
                  <p:cNvPr id="10316" name="Oval 182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317" name="Oval 182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  <p:grpSp>
              <p:nvGrpSpPr>
                <p:cNvPr id="10313" name="Group 1827"/>
                <p:cNvGrpSpPr>
                  <a:grpSpLocks/>
                </p:cNvGrpSpPr>
                <p:nvPr/>
              </p:nvGrpSpPr>
              <p:grpSpPr bwMode="auto">
                <a:xfrm>
                  <a:off x="4393" y="2770"/>
                  <a:ext cx="123" cy="136"/>
                  <a:chOff x="4393" y="2770"/>
                  <a:chExt cx="123" cy="136"/>
                </a:xfrm>
              </p:grpSpPr>
              <p:sp>
                <p:nvSpPr>
                  <p:cNvPr id="10314" name="Oval 182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  <p:sp>
                <p:nvSpPr>
                  <p:cNvPr id="10315" name="Oval 182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altLang="ru-RU"/>
                  </a:p>
                </p:txBody>
              </p:sp>
            </p:grpSp>
          </p:grpSp>
          <p:grpSp>
            <p:nvGrpSpPr>
              <p:cNvPr id="10270" name="Group 1830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0310" name="Freeform 1831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11" name="Freeform 1832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271" name="Group 1833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10308" name="Oval 1834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09" name="Oval 1835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72" name="Group 1836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0306" name="Oval 1837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07" name="Oval 1838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73" name="Group 1839"/>
              <p:cNvGrpSpPr>
                <a:grpSpLocks/>
              </p:cNvGrpSpPr>
              <p:nvPr/>
            </p:nvGrpSpPr>
            <p:grpSpPr bwMode="auto">
              <a:xfrm>
                <a:off x="1497" y="2686"/>
                <a:ext cx="389" cy="386"/>
                <a:chOff x="4381" y="2756"/>
                <a:chExt cx="148" cy="164"/>
              </a:xfrm>
            </p:grpSpPr>
            <p:sp>
              <p:nvSpPr>
                <p:cNvPr id="10304" name="Oval 1840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solidFill>
                  <a:srgbClr val="CC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05" name="Oval 1841"/>
                <p:cNvSpPr>
                  <a:spLocks noChangeArrowheads="1"/>
                </p:cNvSpPr>
                <p:nvPr/>
              </p:nvSpPr>
              <p:spPr bwMode="auto">
                <a:xfrm>
                  <a:off x="4381" y="2756"/>
                  <a:ext cx="148" cy="164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74" name="Group 1842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0302" name="Oval 1843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  <p:sp>
              <p:nvSpPr>
                <p:cNvPr id="10303" name="Oval 1844"/>
                <p:cNvSpPr>
                  <a:spLocks noChangeArrowheads="1"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prstGeom prst="ellipse">
                  <a:avLst/>
                </a:pr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75" name="Group 1845"/>
              <p:cNvGrpSpPr>
                <a:grpSpLocks/>
              </p:cNvGrpSpPr>
              <p:nvPr/>
            </p:nvGrpSpPr>
            <p:grpSpPr bwMode="auto">
              <a:xfrm>
                <a:off x="1528" y="2720"/>
                <a:ext cx="323" cy="318"/>
                <a:chOff x="4393" y="2770"/>
                <a:chExt cx="123" cy="136"/>
              </a:xfrm>
            </p:grpSpPr>
            <p:sp>
              <p:nvSpPr>
                <p:cNvPr id="10300" name="Freeform 1846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01" name="Freeform 1847"/>
                <p:cNvSpPr>
                  <a:spLocks/>
                </p:cNvSpPr>
                <p:nvPr/>
              </p:nvSpPr>
              <p:spPr bwMode="auto">
                <a:xfrm>
                  <a:off x="4393" y="2770"/>
                  <a:ext cx="123" cy="136"/>
                </a:xfrm>
                <a:custGeom>
                  <a:avLst/>
                  <a:gdLst>
                    <a:gd name="T0" fmla="*/ 123 w 123"/>
                    <a:gd name="T1" fmla="*/ 68 h 136"/>
                    <a:gd name="T2" fmla="*/ 72 w 123"/>
                    <a:gd name="T3" fmla="*/ 66 h 136"/>
                    <a:gd name="T4" fmla="*/ 118 w 123"/>
                    <a:gd name="T5" fmla="*/ 42 h 136"/>
                    <a:gd name="T6" fmla="*/ 71 w 123"/>
                    <a:gd name="T7" fmla="*/ 62 h 136"/>
                    <a:gd name="T8" fmla="*/ 105 w 123"/>
                    <a:gd name="T9" fmla="*/ 20 h 136"/>
                    <a:gd name="T10" fmla="*/ 68 w 123"/>
                    <a:gd name="T11" fmla="*/ 58 h 136"/>
                    <a:gd name="T12" fmla="*/ 85 w 123"/>
                    <a:gd name="T13" fmla="*/ 5 h 136"/>
                    <a:gd name="T14" fmla="*/ 64 w 123"/>
                    <a:gd name="T15" fmla="*/ 56 h 136"/>
                    <a:gd name="T16" fmla="*/ 62 w 123"/>
                    <a:gd name="T17" fmla="*/ 0 h 136"/>
                    <a:gd name="T18" fmla="*/ 60 w 123"/>
                    <a:gd name="T19" fmla="*/ 56 h 136"/>
                    <a:gd name="T20" fmla="*/ 38 w 123"/>
                    <a:gd name="T21" fmla="*/ 5 h 136"/>
                    <a:gd name="T22" fmla="*/ 56 w 123"/>
                    <a:gd name="T23" fmla="*/ 58 h 136"/>
                    <a:gd name="T24" fmla="*/ 18 w 123"/>
                    <a:gd name="T25" fmla="*/ 20 h 136"/>
                    <a:gd name="T26" fmla="*/ 53 w 123"/>
                    <a:gd name="T27" fmla="*/ 62 h 136"/>
                    <a:gd name="T28" fmla="*/ 5 w 123"/>
                    <a:gd name="T29" fmla="*/ 42 h 136"/>
                    <a:gd name="T30" fmla="*/ 51 w 123"/>
                    <a:gd name="T31" fmla="*/ 66 h 136"/>
                    <a:gd name="T32" fmla="*/ 0 w 123"/>
                    <a:gd name="T33" fmla="*/ 68 h 136"/>
                    <a:gd name="T34" fmla="*/ 51 w 123"/>
                    <a:gd name="T35" fmla="*/ 71 h 136"/>
                    <a:gd name="T36" fmla="*/ 5 w 123"/>
                    <a:gd name="T37" fmla="*/ 94 h 136"/>
                    <a:gd name="T38" fmla="*/ 53 w 123"/>
                    <a:gd name="T39" fmla="*/ 75 h 136"/>
                    <a:gd name="T40" fmla="*/ 18 w 123"/>
                    <a:gd name="T41" fmla="*/ 116 h 136"/>
                    <a:gd name="T42" fmla="*/ 56 w 123"/>
                    <a:gd name="T43" fmla="*/ 78 h 136"/>
                    <a:gd name="T44" fmla="*/ 38 w 123"/>
                    <a:gd name="T45" fmla="*/ 131 h 136"/>
                    <a:gd name="T46" fmla="*/ 60 w 123"/>
                    <a:gd name="T47" fmla="*/ 80 h 136"/>
                    <a:gd name="T48" fmla="*/ 62 w 123"/>
                    <a:gd name="T49" fmla="*/ 136 h 136"/>
                    <a:gd name="T50" fmla="*/ 64 w 123"/>
                    <a:gd name="T51" fmla="*/ 80 h 136"/>
                    <a:gd name="T52" fmla="*/ 85 w 123"/>
                    <a:gd name="T53" fmla="*/ 131 h 136"/>
                    <a:gd name="T54" fmla="*/ 68 w 123"/>
                    <a:gd name="T55" fmla="*/ 78 h 136"/>
                    <a:gd name="T56" fmla="*/ 105 w 123"/>
                    <a:gd name="T57" fmla="*/ 116 h 136"/>
                    <a:gd name="T58" fmla="*/ 71 w 123"/>
                    <a:gd name="T59" fmla="*/ 75 h 136"/>
                    <a:gd name="T60" fmla="*/ 118 w 123"/>
                    <a:gd name="T61" fmla="*/ 94 h 136"/>
                    <a:gd name="T62" fmla="*/ 72 w 123"/>
                    <a:gd name="T63" fmla="*/ 71 h 136"/>
                    <a:gd name="T64" fmla="*/ 123 w 123"/>
                    <a:gd name="T65" fmla="*/ 68 h 1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3"/>
                    <a:gd name="T100" fmla="*/ 0 h 136"/>
                    <a:gd name="T101" fmla="*/ 123 w 123"/>
                    <a:gd name="T102" fmla="*/ 136 h 1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3" h="136">
                      <a:moveTo>
                        <a:pt x="123" y="68"/>
                      </a:moveTo>
                      <a:lnTo>
                        <a:pt x="72" y="66"/>
                      </a:lnTo>
                      <a:lnTo>
                        <a:pt x="118" y="42"/>
                      </a:lnTo>
                      <a:lnTo>
                        <a:pt x="71" y="62"/>
                      </a:lnTo>
                      <a:lnTo>
                        <a:pt x="105" y="20"/>
                      </a:lnTo>
                      <a:lnTo>
                        <a:pt x="68" y="58"/>
                      </a:lnTo>
                      <a:lnTo>
                        <a:pt x="85" y="5"/>
                      </a:lnTo>
                      <a:lnTo>
                        <a:pt x="64" y="56"/>
                      </a:lnTo>
                      <a:lnTo>
                        <a:pt x="62" y="0"/>
                      </a:lnTo>
                      <a:lnTo>
                        <a:pt x="60" y="56"/>
                      </a:lnTo>
                      <a:lnTo>
                        <a:pt x="38" y="5"/>
                      </a:lnTo>
                      <a:lnTo>
                        <a:pt x="56" y="58"/>
                      </a:lnTo>
                      <a:lnTo>
                        <a:pt x="18" y="20"/>
                      </a:lnTo>
                      <a:lnTo>
                        <a:pt x="53" y="62"/>
                      </a:lnTo>
                      <a:lnTo>
                        <a:pt x="5" y="42"/>
                      </a:lnTo>
                      <a:lnTo>
                        <a:pt x="51" y="66"/>
                      </a:lnTo>
                      <a:lnTo>
                        <a:pt x="0" y="68"/>
                      </a:lnTo>
                      <a:lnTo>
                        <a:pt x="51" y="71"/>
                      </a:lnTo>
                      <a:lnTo>
                        <a:pt x="5" y="94"/>
                      </a:lnTo>
                      <a:lnTo>
                        <a:pt x="53" y="75"/>
                      </a:lnTo>
                      <a:lnTo>
                        <a:pt x="18" y="116"/>
                      </a:lnTo>
                      <a:lnTo>
                        <a:pt x="56" y="78"/>
                      </a:lnTo>
                      <a:lnTo>
                        <a:pt x="38" y="131"/>
                      </a:lnTo>
                      <a:lnTo>
                        <a:pt x="60" y="80"/>
                      </a:lnTo>
                      <a:lnTo>
                        <a:pt x="62" y="136"/>
                      </a:lnTo>
                      <a:lnTo>
                        <a:pt x="64" y="80"/>
                      </a:lnTo>
                      <a:lnTo>
                        <a:pt x="85" y="131"/>
                      </a:lnTo>
                      <a:lnTo>
                        <a:pt x="68" y="78"/>
                      </a:lnTo>
                      <a:lnTo>
                        <a:pt x="105" y="116"/>
                      </a:lnTo>
                      <a:lnTo>
                        <a:pt x="71" y="75"/>
                      </a:lnTo>
                      <a:lnTo>
                        <a:pt x="118" y="94"/>
                      </a:lnTo>
                      <a:lnTo>
                        <a:pt x="72" y="71"/>
                      </a:lnTo>
                      <a:lnTo>
                        <a:pt x="123" y="68"/>
                      </a:lnTo>
                      <a:close/>
                    </a:path>
                  </a:pathLst>
                </a:custGeom>
                <a:noFill/>
                <a:ln w="9525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76" name="Freeform 1848"/>
              <p:cNvSpPr>
                <a:spLocks/>
              </p:cNvSpPr>
              <p:nvPr/>
            </p:nvSpPr>
            <p:spPr bwMode="auto">
              <a:xfrm>
                <a:off x="148" y="2496"/>
                <a:ext cx="4" cy="232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  <a:gd name="T4" fmla="*/ 0 60000 65536"/>
                  <a:gd name="T5" fmla="*/ 0 60000 65536"/>
                  <a:gd name="T6" fmla="*/ 0 w 4"/>
                  <a:gd name="T7" fmla="*/ 0 h 232"/>
                  <a:gd name="T8" fmla="*/ 4 w 4"/>
                  <a:gd name="T9" fmla="*/ 232 h 2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277" name="Group 1849"/>
              <p:cNvGrpSpPr>
                <a:grpSpLocks/>
              </p:cNvGrpSpPr>
              <p:nvPr/>
            </p:nvGrpSpPr>
            <p:grpSpPr bwMode="auto">
              <a:xfrm>
                <a:off x="0" y="2496"/>
                <a:ext cx="304" cy="285"/>
                <a:chOff x="0" y="2496"/>
                <a:chExt cx="304" cy="285"/>
              </a:xfrm>
            </p:grpSpPr>
            <p:sp>
              <p:nvSpPr>
                <p:cNvPr id="10298" name="Line 1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99" name="Freeform 1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8106 w 190"/>
                    <a:gd name="T3" fmla="*/ 0 h 18"/>
                    <a:gd name="T4" fmla="*/ 8106 w 190"/>
                    <a:gd name="T5" fmla="*/ 6198251 h 18"/>
                    <a:gd name="T6" fmla="*/ 0 w 190"/>
                    <a:gd name="T7" fmla="*/ 6198251 h 18"/>
                    <a:gd name="T8" fmla="*/ 0 w 190"/>
                    <a:gd name="T9" fmla="*/ 0 h 18"/>
                    <a:gd name="T10" fmla="*/ 16376 w 190"/>
                    <a:gd name="T11" fmla="*/ 0 h 18"/>
                    <a:gd name="T12" fmla="*/ 24325 w 190"/>
                    <a:gd name="T13" fmla="*/ 0 h 18"/>
                    <a:gd name="T14" fmla="*/ 24325 w 190"/>
                    <a:gd name="T15" fmla="*/ 6198251 h 18"/>
                    <a:gd name="T16" fmla="*/ 16376 w 190"/>
                    <a:gd name="T17" fmla="*/ 6198251 h 18"/>
                    <a:gd name="T18" fmla="*/ 16376 w 190"/>
                    <a:gd name="T19" fmla="*/ 0 h 18"/>
                    <a:gd name="T20" fmla="*/ 32298 w 190"/>
                    <a:gd name="T21" fmla="*/ 0 h 18"/>
                    <a:gd name="T22" fmla="*/ 40456 w 190"/>
                    <a:gd name="T23" fmla="*/ 0 h 18"/>
                    <a:gd name="T24" fmla="*/ 40456 w 190"/>
                    <a:gd name="T25" fmla="*/ 6198251 h 18"/>
                    <a:gd name="T26" fmla="*/ 32298 w 190"/>
                    <a:gd name="T27" fmla="*/ 6198251 h 18"/>
                    <a:gd name="T28" fmla="*/ 32298 w 190"/>
                    <a:gd name="T29" fmla="*/ 0 h 18"/>
                    <a:gd name="T30" fmla="*/ 48686 w 190"/>
                    <a:gd name="T31" fmla="*/ 0 h 18"/>
                    <a:gd name="T32" fmla="*/ 56819 w 190"/>
                    <a:gd name="T33" fmla="*/ 0 h 18"/>
                    <a:gd name="T34" fmla="*/ 56819 w 190"/>
                    <a:gd name="T35" fmla="*/ 6198251 h 18"/>
                    <a:gd name="T36" fmla="*/ 48686 w 190"/>
                    <a:gd name="T37" fmla="*/ 6198251 h 18"/>
                    <a:gd name="T38" fmla="*/ 48686 w 190"/>
                    <a:gd name="T39" fmla="*/ 0 h 18"/>
                    <a:gd name="T40" fmla="*/ 64730 w 190"/>
                    <a:gd name="T41" fmla="*/ 0 h 18"/>
                    <a:gd name="T42" fmla="*/ 72752 w 190"/>
                    <a:gd name="T43" fmla="*/ 0 h 18"/>
                    <a:gd name="T44" fmla="*/ 72752 w 190"/>
                    <a:gd name="T45" fmla="*/ 6198251 h 18"/>
                    <a:gd name="T46" fmla="*/ 64730 w 190"/>
                    <a:gd name="T47" fmla="*/ 6198251 h 18"/>
                    <a:gd name="T48" fmla="*/ 64730 w 190"/>
                    <a:gd name="T49" fmla="*/ 0 h 18"/>
                    <a:gd name="T50" fmla="*/ 81174 w 190"/>
                    <a:gd name="T51" fmla="*/ 0 h 18"/>
                    <a:gd name="T52" fmla="*/ 85546 w 190"/>
                    <a:gd name="T53" fmla="*/ 0 h 18"/>
                    <a:gd name="T54" fmla="*/ 85546 w 190"/>
                    <a:gd name="T55" fmla="*/ 6198251 h 18"/>
                    <a:gd name="T56" fmla="*/ 81174 w 190"/>
                    <a:gd name="T57" fmla="*/ 6198251 h 18"/>
                    <a:gd name="T58" fmla="*/ 81174 w 190"/>
                    <a:gd name="T59" fmla="*/ 0 h 18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190"/>
                    <a:gd name="T91" fmla="*/ 0 h 18"/>
                    <a:gd name="T92" fmla="*/ 190 w 190"/>
                    <a:gd name="T93" fmla="*/ 18 h 18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>
                  <a:solidFill>
                    <a:srgbClr val="000000"/>
                  </a:solidFill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78" name="Freeform 1852"/>
              <p:cNvSpPr>
                <a:spLocks/>
              </p:cNvSpPr>
              <p:nvPr/>
            </p:nvSpPr>
            <p:spPr bwMode="auto">
              <a:xfrm>
                <a:off x="256" y="2040"/>
                <a:ext cx="1782" cy="793"/>
              </a:xfrm>
              <a:custGeom>
                <a:avLst/>
                <a:gdLst>
                  <a:gd name="T0" fmla="*/ 0 w 1782"/>
                  <a:gd name="T1" fmla="*/ 127 h 792"/>
                  <a:gd name="T2" fmla="*/ 105 w 1782"/>
                  <a:gd name="T3" fmla="*/ 0 h 792"/>
                  <a:gd name="T4" fmla="*/ 1585 w 1782"/>
                  <a:gd name="T5" fmla="*/ 0 h 792"/>
                  <a:gd name="T6" fmla="*/ 1782 w 1782"/>
                  <a:gd name="T7" fmla="*/ 88 h 792"/>
                  <a:gd name="T8" fmla="*/ 1782 w 1782"/>
                  <a:gd name="T9" fmla="*/ 662 h 792"/>
                  <a:gd name="T10" fmla="*/ 1683 w 1782"/>
                  <a:gd name="T11" fmla="*/ 794 h 792"/>
                  <a:gd name="T12" fmla="*/ 105 w 1782"/>
                  <a:gd name="T13" fmla="*/ 794 h 792"/>
                  <a:gd name="T14" fmla="*/ 6 w 1782"/>
                  <a:gd name="T15" fmla="*/ 706 h 792"/>
                  <a:gd name="T16" fmla="*/ 8 w 1782"/>
                  <a:gd name="T17" fmla="*/ 116 h 7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782" h="792">
                    <a:moveTo>
                      <a:pt x="0" y="127"/>
                    </a:moveTo>
                    <a:lnTo>
                      <a:pt x="105" y="0"/>
                    </a:lnTo>
                    <a:lnTo>
                      <a:pt x="1585" y="0"/>
                    </a:lnTo>
                    <a:lnTo>
                      <a:pt x="1782" y="88"/>
                    </a:lnTo>
                    <a:lnTo>
                      <a:pt x="1782" y="660"/>
                    </a:lnTo>
                    <a:lnTo>
                      <a:pt x="1683" y="792"/>
                    </a:lnTo>
                    <a:lnTo>
                      <a:pt x="105" y="792"/>
                    </a:lnTo>
                    <a:lnTo>
                      <a:pt x="6" y="704"/>
                    </a:lnTo>
                    <a:lnTo>
                      <a:pt x="8" y="116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279" name="Group 1853"/>
              <p:cNvGrpSpPr>
                <a:grpSpLocks/>
              </p:cNvGrpSpPr>
              <p:nvPr/>
            </p:nvGrpSpPr>
            <p:grpSpPr bwMode="auto">
              <a:xfrm>
                <a:off x="335" y="2280"/>
                <a:ext cx="1625" cy="235"/>
                <a:chOff x="1088" y="2880"/>
                <a:chExt cx="444" cy="64"/>
              </a:xfrm>
            </p:grpSpPr>
            <p:sp>
              <p:nvSpPr>
                <p:cNvPr id="10290" name="Rectangle 1854"/>
                <p:cNvSpPr>
                  <a:spLocks noChangeArrowheads="1"/>
                </p:cNvSpPr>
                <p:nvPr/>
              </p:nvSpPr>
              <p:spPr bwMode="auto">
                <a:xfrm>
                  <a:off x="108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1" name="Rectangle 1855"/>
                <p:cNvSpPr>
                  <a:spLocks noChangeArrowheads="1"/>
                </p:cNvSpPr>
                <p:nvPr/>
              </p:nvSpPr>
              <p:spPr bwMode="auto">
                <a:xfrm>
                  <a:off x="114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2" name="Rectangle 1856"/>
                <p:cNvSpPr>
                  <a:spLocks noChangeArrowheads="1"/>
                </p:cNvSpPr>
                <p:nvPr/>
              </p:nvSpPr>
              <p:spPr bwMode="auto">
                <a:xfrm>
                  <a:off x="1200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3" name="Rectangle 1857"/>
                <p:cNvSpPr>
                  <a:spLocks noChangeArrowheads="1"/>
                </p:cNvSpPr>
                <p:nvPr/>
              </p:nvSpPr>
              <p:spPr bwMode="auto">
                <a:xfrm>
                  <a:off x="125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4" name="Rectangle 1858"/>
                <p:cNvSpPr>
                  <a:spLocks noChangeArrowheads="1"/>
                </p:cNvSpPr>
                <p:nvPr/>
              </p:nvSpPr>
              <p:spPr bwMode="auto">
                <a:xfrm>
                  <a:off x="1316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5" name="Rectangle 1859"/>
                <p:cNvSpPr>
                  <a:spLocks noChangeArrowheads="1"/>
                </p:cNvSpPr>
                <p:nvPr/>
              </p:nvSpPr>
              <p:spPr bwMode="auto">
                <a:xfrm>
                  <a:off x="1372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6" name="Rectangle 1860"/>
                <p:cNvSpPr>
                  <a:spLocks noChangeArrowheads="1"/>
                </p:cNvSpPr>
                <p:nvPr/>
              </p:nvSpPr>
              <p:spPr bwMode="auto">
                <a:xfrm>
                  <a:off x="1484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97" name="Rectangle 1861"/>
                <p:cNvSpPr>
                  <a:spLocks noChangeArrowheads="1"/>
                </p:cNvSpPr>
                <p:nvPr/>
              </p:nvSpPr>
              <p:spPr bwMode="auto">
                <a:xfrm>
                  <a:off x="1428" y="2880"/>
                  <a:ext cx="48" cy="64"/>
                </a:xfrm>
                <a:prstGeom prst="rect">
                  <a:avLst/>
                </a:prstGeom>
                <a:solidFill>
                  <a:srgbClr val="00FFFF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</p:grpSp>
          <p:grpSp>
            <p:nvGrpSpPr>
              <p:cNvPr id="10280" name="Group 1862"/>
              <p:cNvGrpSpPr>
                <a:grpSpLocks/>
              </p:cNvGrpSpPr>
              <p:nvPr/>
            </p:nvGrpSpPr>
            <p:grpSpPr bwMode="auto">
              <a:xfrm>
                <a:off x="592" y="1920"/>
                <a:ext cx="192" cy="171"/>
                <a:chOff x="5136" y="1968"/>
                <a:chExt cx="192" cy="171"/>
              </a:xfrm>
            </p:grpSpPr>
            <p:sp>
              <p:nvSpPr>
                <p:cNvPr id="10288" name="Oval 1863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89" name="Freeform 1864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81" name="Freeform 1865"/>
              <p:cNvSpPr>
                <a:spLocks/>
              </p:cNvSpPr>
              <p:nvPr/>
            </p:nvSpPr>
            <p:spPr bwMode="auto">
              <a:xfrm>
                <a:off x="304" y="2736"/>
                <a:ext cx="172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  <a:gd name="T4" fmla="*/ 0 60000 65536"/>
                  <a:gd name="T5" fmla="*/ 0 60000 65536"/>
                  <a:gd name="T6" fmla="*/ 0 w 1728"/>
                  <a:gd name="T7" fmla="*/ 0 h 1"/>
                  <a:gd name="T8" fmla="*/ 1728 w 172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2" name="Freeform 1866"/>
              <p:cNvSpPr>
                <a:spLocks/>
              </p:cNvSpPr>
              <p:nvPr/>
            </p:nvSpPr>
            <p:spPr bwMode="auto">
              <a:xfrm>
                <a:off x="270" y="2159"/>
                <a:ext cx="1762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  <a:gd name="T4" fmla="*/ 0 60000 65536"/>
                  <a:gd name="T5" fmla="*/ 0 60000 65536"/>
                  <a:gd name="T6" fmla="*/ 0 w 1762"/>
                  <a:gd name="T7" fmla="*/ 0 h 1"/>
                  <a:gd name="T8" fmla="*/ 1762 w 176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283" name="Group 1867"/>
              <p:cNvGrpSpPr>
                <a:grpSpLocks/>
              </p:cNvGrpSpPr>
              <p:nvPr/>
            </p:nvGrpSpPr>
            <p:grpSpPr bwMode="auto">
              <a:xfrm>
                <a:off x="1504" y="1920"/>
                <a:ext cx="192" cy="171"/>
                <a:chOff x="5136" y="1968"/>
                <a:chExt cx="192" cy="171"/>
              </a:xfrm>
            </p:grpSpPr>
            <p:sp>
              <p:nvSpPr>
                <p:cNvPr id="10286" name="Oval 1868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 altLang="ru-RU"/>
                </a:p>
              </p:txBody>
            </p:sp>
            <p:sp>
              <p:nvSpPr>
                <p:cNvPr id="10287" name="Freeform 1869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96"/>
                    <a:gd name="T16" fmla="*/ 0 h 171"/>
                    <a:gd name="T17" fmla="*/ 96 w 96"/>
                    <a:gd name="T18" fmla="*/ 171 h 17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84" name="Freeform 1870"/>
              <p:cNvSpPr>
                <a:spLocks/>
              </p:cNvSpPr>
              <p:nvPr/>
            </p:nvSpPr>
            <p:spPr bwMode="auto">
              <a:xfrm>
                <a:off x="496" y="2544"/>
                <a:ext cx="16" cy="31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  <a:gd name="T6" fmla="*/ 0 60000 65536"/>
                  <a:gd name="T7" fmla="*/ 0 60000 65536"/>
                  <a:gd name="T8" fmla="*/ 0 60000 65536"/>
                  <a:gd name="T9" fmla="*/ 0 w 16"/>
                  <a:gd name="T10" fmla="*/ 0 h 31"/>
                  <a:gd name="T11" fmla="*/ 16 w 16"/>
                  <a:gd name="T12" fmla="*/ 31 h 3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5" name="Freeform 1871"/>
              <p:cNvSpPr>
                <a:spLocks/>
              </p:cNvSpPr>
              <p:nvPr/>
            </p:nvSpPr>
            <p:spPr bwMode="auto">
              <a:xfrm>
                <a:off x="330" y="2208"/>
                <a:ext cx="214" cy="528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14"/>
                  <a:gd name="T16" fmla="*/ 0 h 528"/>
                  <a:gd name="T17" fmla="*/ 214 w 214"/>
                  <a:gd name="T18" fmla="*/ 528 h 52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465" name="Group 237"/>
          <p:cNvGrpSpPr>
            <a:grpSpLocks/>
          </p:cNvGrpSpPr>
          <p:nvPr/>
        </p:nvGrpSpPr>
        <p:grpSpPr bwMode="auto">
          <a:xfrm>
            <a:off x="3635375" y="2349500"/>
            <a:ext cx="2008188" cy="1655763"/>
            <a:chOff x="1155" y="3168"/>
            <a:chExt cx="1035" cy="860"/>
          </a:xfrm>
        </p:grpSpPr>
        <p:grpSp>
          <p:nvGrpSpPr>
            <p:cNvPr id="10250" name="Group 238"/>
            <p:cNvGrpSpPr>
              <a:grpSpLocks/>
            </p:cNvGrpSpPr>
            <p:nvPr/>
          </p:nvGrpSpPr>
          <p:grpSpPr bwMode="auto">
            <a:xfrm>
              <a:off x="1422" y="3886"/>
              <a:ext cx="336" cy="142"/>
              <a:chOff x="1792" y="4000"/>
              <a:chExt cx="352" cy="160"/>
            </a:xfrm>
          </p:grpSpPr>
          <p:sp>
            <p:nvSpPr>
              <p:cNvPr id="10254" name="Oval 239"/>
              <p:cNvSpPr>
                <a:spLocks noChangeArrowheads="1"/>
              </p:cNvSpPr>
              <p:nvPr/>
            </p:nvSpPr>
            <p:spPr bwMode="auto">
              <a:xfrm>
                <a:off x="1792" y="4032"/>
                <a:ext cx="352" cy="12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255" name="Oval 240"/>
              <p:cNvSpPr>
                <a:spLocks noChangeArrowheads="1"/>
              </p:cNvSpPr>
              <p:nvPr/>
            </p:nvSpPr>
            <p:spPr bwMode="auto">
              <a:xfrm>
                <a:off x="1840" y="4016"/>
                <a:ext cx="272" cy="96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  <p:sp>
            <p:nvSpPr>
              <p:cNvPr id="10256" name="Oval 241"/>
              <p:cNvSpPr>
                <a:spLocks noChangeArrowheads="1"/>
              </p:cNvSpPr>
              <p:nvPr/>
            </p:nvSpPr>
            <p:spPr bwMode="auto">
              <a:xfrm>
                <a:off x="1872" y="4000"/>
                <a:ext cx="192" cy="48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C0C0C0"/>
                  </a:gs>
                </a:gsLst>
                <a:path path="shape">
                  <a:fillToRect l="50000" t="50000" r="50000" b="50000"/>
                </a:path>
              </a:gra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altLang="ru-RU"/>
              </a:p>
            </p:txBody>
          </p:sp>
        </p:grpSp>
        <p:sp>
          <p:nvSpPr>
            <p:cNvPr id="10251" name="Freeform 242"/>
            <p:cNvSpPr>
              <a:spLocks/>
            </p:cNvSpPr>
            <p:nvPr/>
          </p:nvSpPr>
          <p:spPr bwMode="auto">
            <a:xfrm>
              <a:off x="1200" y="3168"/>
              <a:ext cx="816" cy="405"/>
            </a:xfrm>
            <a:custGeom>
              <a:avLst/>
              <a:gdLst>
                <a:gd name="T0" fmla="*/ 4888 w 487"/>
                <a:gd name="T1" fmla="*/ 389 h 405"/>
                <a:gd name="T2" fmla="*/ 84732 w 487"/>
                <a:gd name="T3" fmla="*/ 389 h 405"/>
                <a:gd name="T4" fmla="*/ 399403 w 487"/>
                <a:gd name="T5" fmla="*/ 389 h 405"/>
                <a:gd name="T6" fmla="*/ 399403 w 487"/>
                <a:gd name="T7" fmla="*/ 405 h 405"/>
                <a:gd name="T8" fmla="*/ 399403 w 487"/>
                <a:gd name="T9" fmla="*/ 0 h 405"/>
                <a:gd name="T10" fmla="*/ 0 w 487"/>
                <a:gd name="T11" fmla="*/ 13 h 405"/>
                <a:gd name="T12" fmla="*/ 3561 w 487"/>
                <a:gd name="T13" fmla="*/ 389 h 40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7"/>
                <a:gd name="T22" fmla="*/ 0 h 405"/>
                <a:gd name="T23" fmla="*/ 487 w 487"/>
                <a:gd name="T24" fmla="*/ 405 h 40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7" h="405">
                  <a:moveTo>
                    <a:pt x="6" y="389"/>
                  </a:moveTo>
                  <a:lnTo>
                    <a:pt x="103" y="389"/>
                  </a:lnTo>
                  <a:lnTo>
                    <a:pt x="487" y="389"/>
                  </a:lnTo>
                  <a:lnTo>
                    <a:pt x="487" y="405"/>
                  </a:lnTo>
                  <a:lnTo>
                    <a:pt x="487" y="0"/>
                  </a:lnTo>
                  <a:lnTo>
                    <a:pt x="0" y="13"/>
                  </a:lnTo>
                  <a:lnTo>
                    <a:pt x="4" y="389"/>
                  </a:lnTo>
                </a:path>
              </a:pathLst>
            </a:custGeom>
            <a:solidFill>
              <a:srgbClr val="FF0000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52" name="Text Box 243"/>
            <p:cNvSpPr txBox="1">
              <a:spLocks noChangeArrowheads="1"/>
            </p:cNvSpPr>
            <p:nvPr/>
          </p:nvSpPr>
          <p:spPr bwMode="auto">
            <a:xfrm>
              <a:off x="1155" y="3168"/>
              <a:ext cx="1035" cy="333"/>
            </a:xfrm>
            <a:prstGeom prst="rect">
              <a:avLst/>
            </a:prstGeom>
            <a:noFill/>
            <a:ln w="254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altLang="ru-RU" sz="3600" b="1">
                  <a:latin typeface="Times New Roman" pitchFamily="18" charset="0"/>
                </a:rPr>
                <a:t> 3 часа</a:t>
              </a:r>
            </a:p>
          </p:txBody>
        </p:sp>
        <p:sp>
          <p:nvSpPr>
            <p:cNvPr id="10253" name="Freeform 244"/>
            <p:cNvSpPr>
              <a:spLocks/>
            </p:cNvSpPr>
            <p:nvPr/>
          </p:nvSpPr>
          <p:spPr bwMode="auto">
            <a:xfrm>
              <a:off x="1582" y="3552"/>
              <a:ext cx="1" cy="410"/>
            </a:xfrm>
            <a:custGeom>
              <a:avLst/>
              <a:gdLst>
                <a:gd name="T0" fmla="*/ 0 w 1"/>
                <a:gd name="T1" fmla="*/ 0 h 410"/>
                <a:gd name="T2" fmla="*/ 0 w 1"/>
                <a:gd name="T3" fmla="*/ 410 h 410"/>
                <a:gd name="T4" fmla="*/ 0 60000 65536"/>
                <a:gd name="T5" fmla="*/ 0 60000 65536"/>
                <a:gd name="T6" fmla="*/ 0 w 1"/>
                <a:gd name="T7" fmla="*/ 0 h 410"/>
                <a:gd name="T8" fmla="*/ 1 w 1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10">
                  <a:moveTo>
                    <a:pt x="0" y="0"/>
                  </a:moveTo>
                  <a:lnTo>
                    <a:pt x="0" y="41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48" name="Text Box 305"/>
          <p:cNvSpPr txBox="1">
            <a:spLocks noChangeArrowheads="1"/>
          </p:cNvSpPr>
          <p:nvPr/>
        </p:nvSpPr>
        <p:spPr bwMode="auto">
          <a:xfrm>
            <a:off x="5508625" y="5084763"/>
            <a:ext cx="1655763" cy="823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800" b="1">
                <a:solidFill>
                  <a:srgbClr val="0000FF"/>
                </a:solidFill>
                <a:latin typeface="Calibri" pitchFamily="34" charset="0"/>
              </a:rPr>
              <a:t>S</a:t>
            </a:r>
            <a:endParaRPr lang="ru-RU" altLang="ru-RU" sz="4800" b="1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9522" name="Text Box 306"/>
          <p:cNvSpPr txBox="1">
            <a:spLocks noChangeArrowheads="1"/>
          </p:cNvSpPr>
          <p:nvPr/>
        </p:nvSpPr>
        <p:spPr bwMode="auto">
          <a:xfrm>
            <a:off x="5580063" y="2276475"/>
            <a:ext cx="936625" cy="823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800" b="1">
                <a:solidFill>
                  <a:srgbClr val="0000FF"/>
                </a:solidFill>
                <a:latin typeface="Calibri" pitchFamily="34" charset="0"/>
              </a:rPr>
              <a:t>t</a:t>
            </a:r>
            <a:endParaRPr lang="ru-RU" altLang="ru-RU" sz="4800" b="1">
              <a:solidFill>
                <a:srgbClr val="0000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1.44306 0.00116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640</Words>
  <Application>Microsoft Office PowerPoint</Application>
  <PresentationFormat>Экран (4:3)</PresentationFormat>
  <Paragraphs>222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Times New Roman</vt:lpstr>
      <vt:lpstr>Calibri</vt:lpstr>
      <vt:lpstr>Arial Unicode MS</vt:lpstr>
      <vt:lpstr>Georgia</vt:lpstr>
      <vt:lpstr>Тема Office</vt:lpstr>
      <vt:lpstr>Слайд 1</vt:lpstr>
      <vt:lpstr>ДЕВИЗ УРОКА: </vt:lpstr>
      <vt:lpstr>Математическая разминка </vt:lpstr>
      <vt:lpstr>Слайд 4</vt:lpstr>
      <vt:lpstr>Слайд 5</vt:lpstr>
      <vt:lpstr>Слайд 6</vt:lpstr>
      <vt:lpstr>Слайд 7</vt:lpstr>
      <vt:lpstr>Назови в порядке возрастания  единицы …</vt:lpstr>
      <vt:lpstr>Слайд 9</vt:lpstr>
      <vt:lpstr>Слайд 10</vt:lpstr>
      <vt:lpstr> Проблема          Длина  нашего класса  8 метров Данил прошёл за  8 сек, а  Полина  прошла за 10 сек. Кто из них прошёл быстрее? Почему?</vt:lpstr>
      <vt:lpstr>Слайд 12</vt:lpstr>
      <vt:lpstr>Слайд 13</vt:lpstr>
      <vt:lpstr> Решение           8 м = ?  см 800 см : 8 сек=  800 см :  10  сек=  </vt:lpstr>
      <vt:lpstr>Кто быстрее двигался?</vt:lpstr>
      <vt:lpstr>Слайд 16</vt:lpstr>
      <vt:lpstr>Слайд 17</vt:lpstr>
      <vt:lpstr>Слайд 18</vt:lpstr>
      <vt:lpstr>Слайд 19</vt:lpstr>
      <vt:lpstr>Слайд 20</vt:lpstr>
      <vt:lpstr>Слайд 21</vt:lpstr>
      <vt:lpstr>V=S:t</vt:lpstr>
      <vt:lpstr>Слайд 23</vt:lpstr>
      <vt:lpstr>Слайд 24</vt:lpstr>
      <vt:lpstr>Слайд 25</vt:lpstr>
      <vt:lpstr>Рефлексия деятельности</vt:lpstr>
      <vt:lpstr> </vt:lpstr>
      <vt:lpstr>Домашнее задание </vt:lpstr>
      <vt:lpstr>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Скорость  движения</dc:title>
  <dc:creator>Марина Л.И.  сош№22 Беркакит РС(Я)</dc:creator>
  <cp:lastModifiedBy>re</cp:lastModifiedBy>
  <cp:revision>168</cp:revision>
  <dcterms:modified xsi:type="dcterms:W3CDTF">2014-04-12T18:58:05Z</dcterms:modified>
</cp:coreProperties>
</file>