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7" r:id="rId4"/>
    <p:sldId id="259" r:id="rId5"/>
    <p:sldId id="261" r:id="rId6"/>
    <p:sldId id="262" r:id="rId7"/>
    <p:sldId id="263" r:id="rId8"/>
    <p:sldId id="264" r:id="rId9"/>
    <p:sldId id="271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669088" cy="98853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EF0F59-F039-4B1E-B681-7E5E867E2DDF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1FF9546-5C54-4CCA-91EF-5ECFD923DF8E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C00000"/>
              </a:solidFill>
              <a:latin typeface="Georgia" pitchFamily="18" charset="0"/>
            </a:rPr>
            <a:t>многоугольник</a:t>
          </a:r>
          <a:endParaRPr lang="ru-RU" sz="4000" b="1" dirty="0">
            <a:solidFill>
              <a:srgbClr val="C00000"/>
            </a:solidFill>
            <a:latin typeface="Georgia" pitchFamily="18" charset="0"/>
          </a:endParaRPr>
        </a:p>
      </dgm:t>
    </dgm:pt>
    <dgm:pt modelId="{A1A90E7A-9B80-4A7A-A161-4A17AAB51A33}" type="parTrans" cxnId="{342303B5-0BEF-46A3-902E-E865FE91B60B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510A01F8-3E27-4F21-BE34-5D9BF021DB3E}" type="sibTrans" cxnId="{342303B5-0BEF-46A3-902E-E865FE91B60B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8026866E-156A-49BD-9E59-2561FB59328B}">
      <dgm:prSet phldrT="[Текст]" custT="1"/>
      <dgm:spPr/>
      <dgm:t>
        <a:bodyPr/>
        <a:lstStyle/>
        <a:p>
          <a:r>
            <a:rPr lang="ru-RU" sz="4000" b="1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rPr>
            <a:t>четырехугольник</a:t>
          </a:r>
          <a:endParaRPr lang="ru-RU" sz="4000" b="1" dirty="0">
            <a:solidFill>
              <a:schemeClr val="accent6">
                <a:lumMod val="75000"/>
              </a:schemeClr>
            </a:solidFill>
            <a:latin typeface="Georgia" pitchFamily="18" charset="0"/>
          </a:endParaRPr>
        </a:p>
      </dgm:t>
    </dgm:pt>
    <dgm:pt modelId="{32BDC0F3-44A2-40CC-ABFC-08FC75101270}" type="parTrans" cxnId="{17E1D762-196A-402B-A22C-917AE1DF68F3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E104AEB1-BD85-40B6-AD00-418D9352EB2B}" type="sibTrans" cxnId="{17E1D762-196A-402B-A22C-917AE1DF68F3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0AC2CE96-7A6F-43C0-8EF6-6981C7D77B4F}">
      <dgm:prSet phldrT="[Текст]" custT="1"/>
      <dgm:spPr/>
      <dgm:t>
        <a:bodyPr/>
        <a:lstStyle/>
        <a:p>
          <a:r>
            <a:rPr lang="ru-RU" sz="4000" b="1" dirty="0" smtClean="0">
              <a:latin typeface="Georgia" pitchFamily="18" charset="0"/>
            </a:rPr>
            <a:t>прямоугольник</a:t>
          </a:r>
          <a:endParaRPr lang="ru-RU" sz="4000" b="1" dirty="0">
            <a:latin typeface="Georgia" pitchFamily="18" charset="0"/>
          </a:endParaRPr>
        </a:p>
      </dgm:t>
    </dgm:pt>
    <dgm:pt modelId="{5C11CA2B-D607-4D0C-8D47-2542D812B0B6}" type="parTrans" cxnId="{62FECB9B-6F03-4BC3-9762-2088728AF3E2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3DB6CAAF-81AA-46A8-B3F3-479F52626EC9}" type="sibTrans" cxnId="{62FECB9B-6F03-4BC3-9762-2088728AF3E2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9A0B9FC8-6375-4926-852B-000940A43323}">
      <dgm:prSet custT="1"/>
      <dgm:spPr/>
      <dgm:t>
        <a:bodyPr/>
        <a:lstStyle/>
        <a:p>
          <a:r>
            <a:rPr lang="ru-RU" sz="4000" b="1" dirty="0" smtClean="0">
              <a:latin typeface="Georgia" pitchFamily="18" charset="0"/>
            </a:rPr>
            <a:t>квадрат</a:t>
          </a:r>
          <a:endParaRPr lang="ru-RU" sz="4000" b="1" dirty="0">
            <a:latin typeface="Georgia" pitchFamily="18" charset="0"/>
          </a:endParaRPr>
        </a:p>
      </dgm:t>
    </dgm:pt>
    <dgm:pt modelId="{6758E26B-1ED1-4666-BB4A-1A1947AFE925}" type="parTrans" cxnId="{54E25EF9-2A02-4E3D-AFA7-99D140C0DA77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68F398A8-FF1C-4C38-B692-BB7B881139D3}" type="sibTrans" cxnId="{54E25EF9-2A02-4E3D-AFA7-99D140C0DA77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C837D27A-6A0E-4913-904A-DAAC0D376FBD}" type="pres">
      <dgm:prSet presAssocID="{CDEF0F59-F039-4B1E-B681-7E5E867E2D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4E3BB2-8B4F-4357-9CFB-FFE85952D885}" type="pres">
      <dgm:prSet presAssocID="{9A0B9FC8-6375-4926-852B-000940A43323}" presName="boxAndChildren" presStyleCnt="0"/>
      <dgm:spPr/>
    </dgm:pt>
    <dgm:pt modelId="{7200B479-4D6D-41AF-82E9-09D6FF236C8B}" type="pres">
      <dgm:prSet presAssocID="{9A0B9FC8-6375-4926-852B-000940A43323}" presName="parentTextBox" presStyleLbl="node1" presStyleIdx="0" presStyleCnt="4"/>
      <dgm:spPr/>
      <dgm:t>
        <a:bodyPr/>
        <a:lstStyle/>
        <a:p>
          <a:endParaRPr lang="ru-RU"/>
        </a:p>
      </dgm:t>
    </dgm:pt>
    <dgm:pt modelId="{8A7DDE8A-5499-4D5D-B0A1-BE63BCD299D4}" type="pres">
      <dgm:prSet presAssocID="{3DB6CAAF-81AA-46A8-B3F3-479F52626EC9}" presName="sp" presStyleCnt="0"/>
      <dgm:spPr/>
    </dgm:pt>
    <dgm:pt modelId="{C970C97A-EBCB-4B88-8D4D-22AFDE24B8E7}" type="pres">
      <dgm:prSet presAssocID="{0AC2CE96-7A6F-43C0-8EF6-6981C7D77B4F}" presName="arrowAndChildren" presStyleCnt="0"/>
      <dgm:spPr/>
    </dgm:pt>
    <dgm:pt modelId="{7CD60B93-DEC6-40E4-BD55-4EA02B61D2F3}" type="pres">
      <dgm:prSet presAssocID="{0AC2CE96-7A6F-43C0-8EF6-6981C7D77B4F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4619E6E4-E2CC-4F87-A27E-91F7FDC11757}" type="pres">
      <dgm:prSet presAssocID="{E104AEB1-BD85-40B6-AD00-418D9352EB2B}" presName="sp" presStyleCnt="0"/>
      <dgm:spPr/>
    </dgm:pt>
    <dgm:pt modelId="{BF9A1DAD-36DE-4206-B1E3-0E145A749D28}" type="pres">
      <dgm:prSet presAssocID="{8026866E-156A-49BD-9E59-2561FB59328B}" presName="arrowAndChildren" presStyleCnt="0"/>
      <dgm:spPr/>
    </dgm:pt>
    <dgm:pt modelId="{16FEECF5-17D5-4D24-B961-C1EB6E17CBB5}" type="pres">
      <dgm:prSet presAssocID="{8026866E-156A-49BD-9E59-2561FB59328B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B5D81282-22E0-45EF-A8A5-193BAA0DDC78}" type="pres">
      <dgm:prSet presAssocID="{510A01F8-3E27-4F21-BE34-5D9BF021DB3E}" presName="sp" presStyleCnt="0"/>
      <dgm:spPr/>
    </dgm:pt>
    <dgm:pt modelId="{29A7F2AC-0984-42A6-8FE1-F062AAB552A9}" type="pres">
      <dgm:prSet presAssocID="{D1FF9546-5C54-4CCA-91EF-5ECFD923DF8E}" presName="arrowAndChildren" presStyleCnt="0"/>
      <dgm:spPr/>
    </dgm:pt>
    <dgm:pt modelId="{593EA597-00F7-4373-834E-C5EEFD94629E}" type="pres">
      <dgm:prSet presAssocID="{D1FF9546-5C54-4CCA-91EF-5ECFD923DF8E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17E1D762-196A-402B-A22C-917AE1DF68F3}" srcId="{CDEF0F59-F039-4B1E-B681-7E5E867E2DDF}" destId="{8026866E-156A-49BD-9E59-2561FB59328B}" srcOrd="1" destOrd="0" parTransId="{32BDC0F3-44A2-40CC-ABFC-08FC75101270}" sibTransId="{E104AEB1-BD85-40B6-AD00-418D9352EB2B}"/>
    <dgm:cxn modelId="{54E25EF9-2A02-4E3D-AFA7-99D140C0DA77}" srcId="{CDEF0F59-F039-4B1E-B681-7E5E867E2DDF}" destId="{9A0B9FC8-6375-4926-852B-000940A43323}" srcOrd="3" destOrd="0" parTransId="{6758E26B-1ED1-4666-BB4A-1A1947AFE925}" sibTransId="{68F398A8-FF1C-4C38-B692-BB7B881139D3}"/>
    <dgm:cxn modelId="{50CF21EE-78C2-4F82-8F9D-93CF2C4FE582}" type="presOf" srcId="{D1FF9546-5C54-4CCA-91EF-5ECFD923DF8E}" destId="{593EA597-00F7-4373-834E-C5EEFD94629E}" srcOrd="0" destOrd="0" presId="urn:microsoft.com/office/officeart/2005/8/layout/process4"/>
    <dgm:cxn modelId="{875437F0-153B-46FB-A252-777E38B33614}" type="presOf" srcId="{8026866E-156A-49BD-9E59-2561FB59328B}" destId="{16FEECF5-17D5-4D24-B961-C1EB6E17CBB5}" srcOrd="0" destOrd="0" presId="urn:microsoft.com/office/officeart/2005/8/layout/process4"/>
    <dgm:cxn modelId="{BC5C4B0C-904F-484E-8FC3-DD1A73EAA014}" type="presOf" srcId="{CDEF0F59-F039-4B1E-B681-7E5E867E2DDF}" destId="{C837D27A-6A0E-4913-904A-DAAC0D376FBD}" srcOrd="0" destOrd="0" presId="urn:microsoft.com/office/officeart/2005/8/layout/process4"/>
    <dgm:cxn modelId="{CE850722-038F-44BF-BD56-00A49343F688}" type="presOf" srcId="{0AC2CE96-7A6F-43C0-8EF6-6981C7D77B4F}" destId="{7CD60B93-DEC6-40E4-BD55-4EA02B61D2F3}" srcOrd="0" destOrd="0" presId="urn:microsoft.com/office/officeart/2005/8/layout/process4"/>
    <dgm:cxn modelId="{342303B5-0BEF-46A3-902E-E865FE91B60B}" srcId="{CDEF0F59-F039-4B1E-B681-7E5E867E2DDF}" destId="{D1FF9546-5C54-4CCA-91EF-5ECFD923DF8E}" srcOrd="0" destOrd="0" parTransId="{A1A90E7A-9B80-4A7A-A161-4A17AAB51A33}" sibTransId="{510A01F8-3E27-4F21-BE34-5D9BF021DB3E}"/>
    <dgm:cxn modelId="{1DD82EA3-184B-4F42-871B-3A66CDAAE1E4}" type="presOf" srcId="{9A0B9FC8-6375-4926-852B-000940A43323}" destId="{7200B479-4D6D-41AF-82E9-09D6FF236C8B}" srcOrd="0" destOrd="0" presId="urn:microsoft.com/office/officeart/2005/8/layout/process4"/>
    <dgm:cxn modelId="{62FECB9B-6F03-4BC3-9762-2088728AF3E2}" srcId="{CDEF0F59-F039-4B1E-B681-7E5E867E2DDF}" destId="{0AC2CE96-7A6F-43C0-8EF6-6981C7D77B4F}" srcOrd="2" destOrd="0" parTransId="{5C11CA2B-D607-4D0C-8D47-2542D812B0B6}" sibTransId="{3DB6CAAF-81AA-46A8-B3F3-479F52626EC9}"/>
    <dgm:cxn modelId="{BECBC4F2-85B1-4831-B63C-681192422FD0}" type="presParOf" srcId="{C837D27A-6A0E-4913-904A-DAAC0D376FBD}" destId="{604E3BB2-8B4F-4357-9CFB-FFE85952D885}" srcOrd="0" destOrd="0" presId="urn:microsoft.com/office/officeart/2005/8/layout/process4"/>
    <dgm:cxn modelId="{C0DA8486-426C-4F7A-9C69-AA57B73E7749}" type="presParOf" srcId="{604E3BB2-8B4F-4357-9CFB-FFE85952D885}" destId="{7200B479-4D6D-41AF-82E9-09D6FF236C8B}" srcOrd="0" destOrd="0" presId="urn:microsoft.com/office/officeart/2005/8/layout/process4"/>
    <dgm:cxn modelId="{122F93DD-88E4-4591-8DC6-700A07A7DEEF}" type="presParOf" srcId="{C837D27A-6A0E-4913-904A-DAAC0D376FBD}" destId="{8A7DDE8A-5499-4D5D-B0A1-BE63BCD299D4}" srcOrd="1" destOrd="0" presId="urn:microsoft.com/office/officeart/2005/8/layout/process4"/>
    <dgm:cxn modelId="{FED149E5-728A-419F-A066-DD638C2C62A2}" type="presParOf" srcId="{C837D27A-6A0E-4913-904A-DAAC0D376FBD}" destId="{C970C97A-EBCB-4B88-8D4D-22AFDE24B8E7}" srcOrd="2" destOrd="0" presId="urn:microsoft.com/office/officeart/2005/8/layout/process4"/>
    <dgm:cxn modelId="{5C437D60-0027-4CA9-B8F3-7980CF4B2D2D}" type="presParOf" srcId="{C970C97A-EBCB-4B88-8D4D-22AFDE24B8E7}" destId="{7CD60B93-DEC6-40E4-BD55-4EA02B61D2F3}" srcOrd="0" destOrd="0" presId="urn:microsoft.com/office/officeart/2005/8/layout/process4"/>
    <dgm:cxn modelId="{53AB49DE-B09E-4185-8A5E-DBA84F37665F}" type="presParOf" srcId="{C837D27A-6A0E-4913-904A-DAAC0D376FBD}" destId="{4619E6E4-E2CC-4F87-A27E-91F7FDC11757}" srcOrd="3" destOrd="0" presId="urn:microsoft.com/office/officeart/2005/8/layout/process4"/>
    <dgm:cxn modelId="{003279DD-FFAB-4624-8062-325D1B1D7E59}" type="presParOf" srcId="{C837D27A-6A0E-4913-904A-DAAC0D376FBD}" destId="{BF9A1DAD-36DE-4206-B1E3-0E145A749D28}" srcOrd="4" destOrd="0" presId="urn:microsoft.com/office/officeart/2005/8/layout/process4"/>
    <dgm:cxn modelId="{6525B39C-DD14-48A8-9DC6-9076A5D20B31}" type="presParOf" srcId="{BF9A1DAD-36DE-4206-B1E3-0E145A749D28}" destId="{16FEECF5-17D5-4D24-B961-C1EB6E17CBB5}" srcOrd="0" destOrd="0" presId="urn:microsoft.com/office/officeart/2005/8/layout/process4"/>
    <dgm:cxn modelId="{3FEB961E-65A4-45C9-9887-577F44AA4C7B}" type="presParOf" srcId="{C837D27A-6A0E-4913-904A-DAAC0D376FBD}" destId="{B5D81282-22E0-45EF-A8A5-193BAA0DDC78}" srcOrd="5" destOrd="0" presId="urn:microsoft.com/office/officeart/2005/8/layout/process4"/>
    <dgm:cxn modelId="{641160A6-11FF-40A0-87CB-E73CA0604E2A}" type="presParOf" srcId="{C837D27A-6A0E-4913-904A-DAAC0D376FBD}" destId="{29A7F2AC-0984-42A6-8FE1-F062AAB552A9}" srcOrd="6" destOrd="0" presId="urn:microsoft.com/office/officeart/2005/8/layout/process4"/>
    <dgm:cxn modelId="{D644A9D4-E8F3-4FE2-A607-6E7D6CAF0B00}" type="presParOf" srcId="{29A7F2AC-0984-42A6-8FE1-F062AAB552A9}" destId="{593EA597-00F7-4373-834E-C5EEFD94629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EF0F59-F039-4B1E-B681-7E5E867E2DDF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1FF9546-5C54-4CCA-91EF-5ECFD923DF8E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C00000"/>
              </a:solidFill>
              <a:latin typeface="Georgia" pitchFamily="18" charset="0"/>
            </a:rPr>
            <a:t>многоугольник</a:t>
          </a:r>
          <a:endParaRPr lang="ru-RU" sz="4000" b="1" dirty="0">
            <a:solidFill>
              <a:srgbClr val="C00000"/>
            </a:solidFill>
            <a:latin typeface="Georgia" pitchFamily="18" charset="0"/>
          </a:endParaRPr>
        </a:p>
      </dgm:t>
    </dgm:pt>
    <dgm:pt modelId="{A1A90E7A-9B80-4A7A-A161-4A17AAB51A33}" type="parTrans" cxnId="{342303B5-0BEF-46A3-902E-E865FE91B60B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510A01F8-3E27-4F21-BE34-5D9BF021DB3E}" type="sibTrans" cxnId="{342303B5-0BEF-46A3-902E-E865FE91B60B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8026866E-156A-49BD-9E59-2561FB59328B}">
      <dgm:prSet phldrT="[Текст]" custT="1"/>
      <dgm:spPr/>
      <dgm:t>
        <a:bodyPr/>
        <a:lstStyle/>
        <a:p>
          <a:r>
            <a:rPr lang="ru-RU" sz="4000" b="1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rPr>
            <a:t>четырехугольник</a:t>
          </a:r>
          <a:endParaRPr lang="ru-RU" sz="4000" b="1" dirty="0">
            <a:solidFill>
              <a:schemeClr val="accent6">
                <a:lumMod val="75000"/>
              </a:schemeClr>
            </a:solidFill>
            <a:latin typeface="Georgia" pitchFamily="18" charset="0"/>
          </a:endParaRPr>
        </a:p>
      </dgm:t>
    </dgm:pt>
    <dgm:pt modelId="{32BDC0F3-44A2-40CC-ABFC-08FC75101270}" type="parTrans" cxnId="{17E1D762-196A-402B-A22C-917AE1DF68F3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E104AEB1-BD85-40B6-AD00-418D9352EB2B}" type="sibTrans" cxnId="{17E1D762-196A-402B-A22C-917AE1DF68F3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0AC2CE96-7A6F-43C0-8EF6-6981C7D77B4F}">
      <dgm:prSet phldrT="[Текст]" custT="1"/>
      <dgm:spPr/>
      <dgm:t>
        <a:bodyPr/>
        <a:lstStyle/>
        <a:p>
          <a:r>
            <a:rPr lang="ru-RU" sz="4000" b="1" dirty="0" smtClean="0">
              <a:latin typeface="Georgia" pitchFamily="18" charset="0"/>
            </a:rPr>
            <a:t>прямоугольник</a:t>
          </a:r>
          <a:endParaRPr lang="ru-RU" sz="4000" b="1" dirty="0">
            <a:latin typeface="Georgia" pitchFamily="18" charset="0"/>
          </a:endParaRPr>
        </a:p>
      </dgm:t>
    </dgm:pt>
    <dgm:pt modelId="{5C11CA2B-D607-4D0C-8D47-2542D812B0B6}" type="parTrans" cxnId="{62FECB9B-6F03-4BC3-9762-2088728AF3E2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3DB6CAAF-81AA-46A8-B3F3-479F52626EC9}" type="sibTrans" cxnId="{62FECB9B-6F03-4BC3-9762-2088728AF3E2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9A0B9FC8-6375-4926-852B-000940A43323}">
      <dgm:prSet custT="1"/>
      <dgm:spPr/>
      <dgm:t>
        <a:bodyPr/>
        <a:lstStyle/>
        <a:p>
          <a:r>
            <a:rPr lang="ru-RU" sz="4000" b="1" dirty="0" smtClean="0">
              <a:latin typeface="Georgia" pitchFamily="18" charset="0"/>
            </a:rPr>
            <a:t>квадрат</a:t>
          </a:r>
          <a:endParaRPr lang="ru-RU" sz="4000" b="1" dirty="0">
            <a:latin typeface="Georgia" pitchFamily="18" charset="0"/>
          </a:endParaRPr>
        </a:p>
      </dgm:t>
    </dgm:pt>
    <dgm:pt modelId="{6758E26B-1ED1-4666-BB4A-1A1947AFE925}" type="parTrans" cxnId="{54E25EF9-2A02-4E3D-AFA7-99D140C0DA77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68F398A8-FF1C-4C38-B692-BB7B881139D3}" type="sibTrans" cxnId="{54E25EF9-2A02-4E3D-AFA7-99D140C0DA77}">
      <dgm:prSet/>
      <dgm:spPr/>
      <dgm:t>
        <a:bodyPr/>
        <a:lstStyle/>
        <a:p>
          <a:endParaRPr lang="ru-RU" sz="3200" b="1">
            <a:latin typeface="Georgia" pitchFamily="18" charset="0"/>
          </a:endParaRPr>
        </a:p>
      </dgm:t>
    </dgm:pt>
    <dgm:pt modelId="{C837D27A-6A0E-4913-904A-DAAC0D376FBD}" type="pres">
      <dgm:prSet presAssocID="{CDEF0F59-F039-4B1E-B681-7E5E867E2D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4E3BB2-8B4F-4357-9CFB-FFE85952D885}" type="pres">
      <dgm:prSet presAssocID="{9A0B9FC8-6375-4926-852B-000940A43323}" presName="boxAndChildren" presStyleCnt="0"/>
      <dgm:spPr/>
    </dgm:pt>
    <dgm:pt modelId="{7200B479-4D6D-41AF-82E9-09D6FF236C8B}" type="pres">
      <dgm:prSet presAssocID="{9A0B9FC8-6375-4926-852B-000940A43323}" presName="parentTextBox" presStyleLbl="node1" presStyleIdx="0" presStyleCnt="4"/>
      <dgm:spPr/>
      <dgm:t>
        <a:bodyPr/>
        <a:lstStyle/>
        <a:p>
          <a:endParaRPr lang="ru-RU"/>
        </a:p>
      </dgm:t>
    </dgm:pt>
    <dgm:pt modelId="{8A7DDE8A-5499-4D5D-B0A1-BE63BCD299D4}" type="pres">
      <dgm:prSet presAssocID="{3DB6CAAF-81AA-46A8-B3F3-479F52626EC9}" presName="sp" presStyleCnt="0"/>
      <dgm:spPr/>
    </dgm:pt>
    <dgm:pt modelId="{C970C97A-EBCB-4B88-8D4D-22AFDE24B8E7}" type="pres">
      <dgm:prSet presAssocID="{0AC2CE96-7A6F-43C0-8EF6-6981C7D77B4F}" presName="arrowAndChildren" presStyleCnt="0"/>
      <dgm:spPr/>
    </dgm:pt>
    <dgm:pt modelId="{7CD60B93-DEC6-40E4-BD55-4EA02B61D2F3}" type="pres">
      <dgm:prSet presAssocID="{0AC2CE96-7A6F-43C0-8EF6-6981C7D77B4F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4619E6E4-E2CC-4F87-A27E-91F7FDC11757}" type="pres">
      <dgm:prSet presAssocID="{E104AEB1-BD85-40B6-AD00-418D9352EB2B}" presName="sp" presStyleCnt="0"/>
      <dgm:spPr/>
    </dgm:pt>
    <dgm:pt modelId="{BF9A1DAD-36DE-4206-B1E3-0E145A749D28}" type="pres">
      <dgm:prSet presAssocID="{8026866E-156A-49BD-9E59-2561FB59328B}" presName="arrowAndChildren" presStyleCnt="0"/>
      <dgm:spPr/>
    </dgm:pt>
    <dgm:pt modelId="{16FEECF5-17D5-4D24-B961-C1EB6E17CBB5}" type="pres">
      <dgm:prSet presAssocID="{8026866E-156A-49BD-9E59-2561FB59328B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B5D81282-22E0-45EF-A8A5-193BAA0DDC78}" type="pres">
      <dgm:prSet presAssocID="{510A01F8-3E27-4F21-BE34-5D9BF021DB3E}" presName="sp" presStyleCnt="0"/>
      <dgm:spPr/>
    </dgm:pt>
    <dgm:pt modelId="{29A7F2AC-0984-42A6-8FE1-F062AAB552A9}" type="pres">
      <dgm:prSet presAssocID="{D1FF9546-5C54-4CCA-91EF-5ECFD923DF8E}" presName="arrowAndChildren" presStyleCnt="0"/>
      <dgm:spPr/>
    </dgm:pt>
    <dgm:pt modelId="{593EA597-00F7-4373-834E-C5EEFD94629E}" type="pres">
      <dgm:prSet presAssocID="{D1FF9546-5C54-4CCA-91EF-5ECFD923DF8E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74BF9D80-179D-4A61-B4A0-B78C72EE3FA0}" type="presOf" srcId="{0AC2CE96-7A6F-43C0-8EF6-6981C7D77B4F}" destId="{7CD60B93-DEC6-40E4-BD55-4EA02B61D2F3}" srcOrd="0" destOrd="0" presId="urn:microsoft.com/office/officeart/2005/8/layout/process4"/>
    <dgm:cxn modelId="{08282C68-7EC5-4C92-B7E7-68D4FB501622}" type="presOf" srcId="{9A0B9FC8-6375-4926-852B-000940A43323}" destId="{7200B479-4D6D-41AF-82E9-09D6FF236C8B}" srcOrd="0" destOrd="0" presId="urn:microsoft.com/office/officeart/2005/8/layout/process4"/>
    <dgm:cxn modelId="{17E1D762-196A-402B-A22C-917AE1DF68F3}" srcId="{CDEF0F59-F039-4B1E-B681-7E5E867E2DDF}" destId="{8026866E-156A-49BD-9E59-2561FB59328B}" srcOrd="1" destOrd="0" parTransId="{32BDC0F3-44A2-40CC-ABFC-08FC75101270}" sibTransId="{E104AEB1-BD85-40B6-AD00-418D9352EB2B}"/>
    <dgm:cxn modelId="{54E25EF9-2A02-4E3D-AFA7-99D140C0DA77}" srcId="{CDEF0F59-F039-4B1E-B681-7E5E867E2DDF}" destId="{9A0B9FC8-6375-4926-852B-000940A43323}" srcOrd="3" destOrd="0" parTransId="{6758E26B-1ED1-4666-BB4A-1A1947AFE925}" sibTransId="{68F398A8-FF1C-4C38-B692-BB7B881139D3}"/>
    <dgm:cxn modelId="{D3A7543F-A2E7-4FEA-B4BB-AA371DF0B90C}" type="presOf" srcId="{D1FF9546-5C54-4CCA-91EF-5ECFD923DF8E}" destId="{593EA597-00F7-4373-834E-C5EEFD94629E}" srcOrd="0" destOrd="0" presId="urn:microsoft.com/office/officeart/2005/8/layout/process4"/>
    <dgm:cxn modelId="{342303B5-0BEF-46A3-902E-E865FE91B60B}" srcId="{CDEF0F59-F039-4B1E-B681-7E5E867E2DDF}" destId="{D1FF9546-5C54-4CCA-91EF-5ECFD923DF8E}" srcOrd="0" destOrd="0" parTransId="{A1A90E7A-9B80-4A7A-A161-4A17AAB51A33}" sibTransId="{510A01F8-3E27-4F21-BE34-5D9BF021DB3E}"/>
    <dgm:cxn modelId="{0DA54C6E-8953-40F8-9C4A-8AF9D50243DE}" type="presOf" srcId="{8026866E-156A-49BD-9E59-2561FB59328B}" destId="{16FEECF5-17D5-4D24-B961-C1EB6E17CBB5}" srcOrd="0" destOrd="0" presId="urn:microsoft.com/office/officeart/2005/8/layout/process4"/>
    <dgm:cxn modelId="{62FECB9B-6F03-4BC3-9762-2088728AF3E2}" srcId="{CDEF0F59-F039-4B1E-B681-7E5E867E2DDF}" destId="{0AC2CE96-7A6F-43C0-8EF6-6981C7D77B4F}" srcOrd="2" destOrd="0" parTransId="{5C11CA2B-D607-4D0C-8D47-2542D812B0B6}" sibTransId="{3DB6CAAF-81AA-46A8-B3F3-479F52626EC9}"/>
    <dgm:cxn modelId="{2B91BD1A-DF14-4319-ACD8-0629FEEEC315}" type="presOf" srcId="{CDEF0F59-F039-4B1E-B681-7E5E867E2DDF}" destId="{C837D27A-6A0E-4913-904A-DAAC0D376FBD}" srcOrd="0" destOrd="0" presId="urn:microsoft.com/office/officeart/2005/8/layout/process4"/>
    <dgm:cxn modelId="{F0AA179C-8D36-4815-BB86-28DC8A4406DB}" type="presParOf" srcId="{C837D27A-6A0E-4913-904A-DAAC0D376FBD}" destId="{604E3BB2-8B4F-4357-9CFB-FFE85952D885}" srcOrd="0" destOrd="0" presId="urn:microsoft.com/office/officeart/2005/8/layout/process4"/>
    <dgm:cxn modelId="{3DE4363D-1700-4C20-B683-6ABBD1C6D6EE}" type="presParOf" srcId="{604E3BB2-8B4F-4357-9CFB-FFE85952D885}" destId="{7200B479-4D6D-41AF-82E9-09D6FF236C8B}" srcOrd="0" destOrd="0" presId="urn:microsoft.com/office/officeart/2005/8/layout/process4"/>
    <dgm:cxn modelId="{DA1D33B6-DBEA-4C1A-BCBF-C0EAC79B8254}" type="presParOf" srcId="{C837D27A-6A0E-4913-904A-DAAC0D376FBD}" destId="{8A7DDE8A-5499-4D5D-B0A1-BE63BCD299D4}" srcOrd="1" destOrd="0" presId="urn:microsoft.com/office/officeart/2005/8/layout/process4"/>
    <dgm:cxn modelId="{8C70EFDF-89FC-4856-B83C-0A5C14844208}" type="presParOf" srcId="{C837D27A-6A0E-4913-904A-DAAC0D376FBD}" destId="{C970C97A-EBCB-4B88-8D4D-22AFDE24B8E7}" srcOrd="2" destOrd="0" presId="urn:microsoft.com/office/officeart/2005/8/layout/process4"/>
    <dgm:cxn modelId="{DD26039A-4255-4B6F-9E79-A3D8AD726FD1}" type="presParOf" srcId="{C970C97A-EBCB-4B88-8D4D-22AFDE24B8E7}" destId="{7CD60B93-DEC6-40E4-BD55-4EA02B61D2F3}" srcOrd="0" destOrd="0" presId="urn:microsoft.com/office/officeart/2005/8/layout/process4"/>
    <dgm:cxn modelId="{C03FAFD3-07E1-4820-92C1-23312CB0C613}" type="presParOf" srcId="{C837D27A-6A0E-4913-904A-DAAC0D376FBD}" destId="{4619E6E4-E2CC-4F87-A27E-91F7FDC11757}" srcOrd="3" destOrd="0" presId="urn:microsoft.com/office/officeart/2005/8/layout/process4"/>
    <dgm:cxn modelId="{12DCFDDC-5313-426F-90DA-2BD0614C32BB}" type="presParOf" srcId="{C837D27A-6A0E-4913-904A-DAAC0D376FBD}" destId="{BF9A1DAD-36DE-4206-B1E3-0E145A749D28}" srcOrd="4" destOrd="0" presId="urn:microsoft.com/office/officeart/2005/8/layout/process4"/>
    <dgm:cxn modelId="{BD647432-6852-418D-A031-14E1AB88E4FE}" type="presParOf" srcId="{BF9A1DAD-36DE-4206-B1E3-0E145A749D28}" destId="{16FEECF5-17D5-4D24-B961-C1EB6E17CBB5}" srcOrd="0" destOrd="0" presId="urn:microsoft.com/office/officeart/2005/8/layout/process4"/>
    <dgm:cxn modelId="{49F64CDD-CAB6-4C08-B117-34739DA789A0}" type="presParOf" srcId="{C837D27A-6A0E-4913-904A-DAAC0D376FBD}" destId="{B5D81282-22E0-45EF-A8A5-193BAA0DDC78}" srcOrd="5" destOrd="0" presId="urn:microsoft.com/office/officeart/2005/8/layout/process4"/>
    <dgm:cxn modelId="{6E2EC4A4-4E49-4C06-8A57-8BC6749EF534}" type="presParOf" srcId="{C837D27A-6A0E-4913-904A-DAAC0D376FBD}" destId="{29A7F2AC-0984-42A6-8FE1-F062AAB552A9}" srcOrd="6" destOrd="0" presId="urn:microsoft.com/office/officeart/2005/8/layout/process4"/>
    <dgm:cxn modelId="{6E31545C-099C-4CC3-8AE0-FFD5F24996CC}" type="presParOf" srcId="{29A7F2AC-0984-42A6-8FE1-F062AAB552A9}" destId="{593EA597-00F7-4373-834E-C5EEFD94629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0B479-4D6D-41AF-82E9-09D6FF236C8B}">
      <dsp:nvSpPr>
        <dsp:cNvPr id="0" name=""/>
        <dsp:cNvSpPr/>
      </dsp:nvSpPr>
      <dsp:spPr>
        <a:xfrm>
          <a:off x="0" y="3333360"/>
          <a:ext cx="6096000" cy="7292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Georgia" pitchFamily="18" charset="0"/>
            </a:rPr>
            <a:t>квадрат</a:t>
          </a:r>
          <a:endParaRPr lang="ru-RU" sz="4000" b="1" kern="1200" dirty="0">
            <a:latin typeface="Georgia" pitchFamily="18" charset="0"/>
          </a:endParaRPr>
        </a:p>
      </dsp:txBody>
      <dsp:txXfrm>
        <a:off x="0" y="3333360"/>
        <a:ext cx="6096000" cy="729257"/>
      </dsp:txXfrm>
    </dsp:sp>
    <dsp:sp modelId="{7CD60B93-DEC6-40E4-BD55-4EA02B61D2F3}">
      <dsp:nvSpPr>
        <dsp:cNvPr id="0" name=""/>
        <dsp:cNvSpPr/>
      </dsp:nvSpPr>
      <dsp:spPr>
        <a:xfrm rot="10800000">
          <a:off x="0" y="2222700"/>
          <a:ext cx="6096000" cy="1121598"/>
        </a:xfrm>
        <a:prstGeom prst="upArrowCallout">
          <a:avLst/>
        </a:prstGeom>
        <a:solidFill>
          <a:schemeClr val="accent2">
            <a:hueOff val="-4800000"/>
            <a:satOff val="-16668"/>
            <a:lumOff val="20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Georgia" pitchFamily="18" charset="0"/>
            </a:rPr>
            <a:t>прямоугольник</a:t>
          </a:r>
          <a:endParaRPr lang="ru-RU" sz="4000" b="1" kern="1200" dirty="0">
            <a:latin typeface="Georgia" pitchFamily="18" charset="0"/>
          </a:endParaRPr>
        </a:p>
      </dsp:txBody>
      <dsp:txXfrm rot="10800000">
        <a:off x="0" y="2222700"/>
        <a:ext cx="6096000" cy="728781"/>
      </dsp:txXfrm>
    </dsp:sp>
    <dsp:sp modelId="{16FEECF5-17D5-4D24-B961-C1EB6E17CBB5}">
      <dsp:nvSpPr>
        <dsp:cNvPr id="0" name=""/>
        <dsp:cNvSpPr/>
      </dsp:nvSpPr>
      <dsp:spPr>
        <a:xfrm rot="10800000">
          <a:off x="0" y="1112041"/>
          <a:ext cx="6096000" cy="1121598"/>
        </a:xfrm>
        <a:prstGeom prst="upArrowCallout">
          <a:avLst/>
        </a:prstGeom>
        <a:solidFill>
          <a:schemeClr val="accent2">
            <a:hueOff val="-9600000"/>
            <a:satOff val="-33335"/>
            <a:lumOff val="4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rPr>
            <a:t>четырехугольник</a:t>
          </a:r>
          <a:endParaRPr lang="ru-RU" sz="4000" b="1" kern="1200" dirty="0">
            <a:solidFill>
              <a:schemeClr val="accent6">
                <a:lumMod val="75000"/>
              </a:schemeClr>
            </a:solidFill>
            <a:latin typeface="Georgia" pitchFamily="18" charset="0"/>
          </a:endParaRPr>
        </a:p>
      </dsp:txBody>
      <dsp:txXfrm rot="10800000">
        <a:off x="0" y="1112041"/>
        <a:ext cx="6096000" cy="728781"/>
      </dsp:txXfrm>
    </dsp:sp>
    <dsp:sp modelId="{593EA597-00F7-4373-834E-C5EEFD94629E}">
      <dsp:nvSpPr>
        <dsp:cNvPr id="0" name=""/>
        <dsp:cNvSpPr/>
      </dsp:nvSpPr>
      <dsp:spPr>
        <a:xfrm rot="10800000">
          <a:off x="0" y="1381"/>
          <a:ext cx="6096000" cy="1121598"/>
        </a:xfrm>
        <a:prstGeom prst="upArrowCallout">
          <a:avLst/>
        </a:prstGeom>
        <a:solidFill>
          <a:schemeClr val="accent2">
            <a:hueOff val="-14400000"/>
            <a:satOff val="-50003"/>
            <a:lumOff val="6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C00000"/>
              </a:solidFill>
              <a:latin typeface="Georgia" pitchFamily="18" charset="0"/>
            </a:rPr>
            <a:t>многоугольник</a:t>
          </a:r>
          <a:endParaRPr lang="ru-RU" sz="4000" b="1" kern="1200" dirty="0">
            <a:solidFill>
              <a:srgbClr val="C00000"/>
            </a:solidFill>
            <a:latin typeface="Georgia" pitchFamily="18" charset="0"/>
          </a:endParaRPr>
        </a:p>
      </dsp:txBody>
      <dsp:txXfrm rot="10800000">
        <a:off x="0" y="1381"/>
        <a:ext cx="6096000" cy="728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0B479-4D6D-41AF-82E9-09D6FF236C8B}">
      <dsp:nvSpPr>
        <dsp:cNvPr id="0" name=""/>
        <dsp:cNvSpPr/>
      </dsp:nvSpPr>
      <dsp:spPr>
        <a:xfrm>
          <a:off x="0" y="3333360"/>
          <a:ext cx="6096000" cy="7292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Georgia" pitchFamily="18" charset="0"/>
            </a:rPr>
            <a:t>квадрат</a:t>
          </a:r>
          <a:endParaRPr lang="ru-RU" sz="4000" b="1" kern="1200" dirty="0">
            <a:latin typeface="Georgia" pitchFamily="18" charset="0"/>
          </a:endParaRPr>
        </a:p>
      </dsp:txBody>
      <dsp:txXfrm>
        <a:off x="0" y="3333360"/>
        <a:ext cx="6096000" cy="729257"/>
      </dsp:txXfrm>
    </dsp:sp>
    <dsp:sp modelId="{7CD60B93-DEC6-40E4-BD55-4EA02B61D2F3}">
      <dsp:nvSpPr>
        <dsp:cNvPr id="0" name=""/>
        <dsp:cNvSpPr/>
      </dsp:nvSpPr>
      <dsp:spPr>
        <a:xfrm rot="10800000">
          <a:off x="0" y="2222700"/>
          <a:ext cx="6096000" cy="1121598"/>
        </a:xfrm>
        <a:prstGeom prst="upArrowCallout">
          <a:avLst/>
        </a:prstGeom>
        <a:solidFill>
          <a:schemeClr val="accent2">
            <a:hueOff val="-4800000"/>
            <a:satOff val="-16668"/>
            <a:lumOff val="20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Georgia" pitchFamily="18" charset="0"/>
            </a:rPr>
            <a:t>прямоугольник</a:t>
          </a:r>
          <a:endParaRPr lang="ru-RU" sz="4000" b="1" kern="1200" dirty="0">
            <a:latin typeface="Georgia" pitchFamily="18" charset="0"/>
          </a:endParaRPr>
        </a:p>
      </dsp:txBody>
      <dsp:txXfrm rot="10800000">
        <a:off x="0" y="2222700"/>
        <a:ext cx="6096000" cy="728781"/>
      </dsp:txXfrm>
    </dsp:sp>
    <dsp:sp modelId="{16FEECF5-17D5-4D24-B961-C1EB6E17CBB5}">
      <dsp:nvSpPr>
        <dsp:cNvPr id="0" name=""/>
        <dsp:cNvSpPr/>
      </dsp:nvSpPr>
      <dsp:spPr>
        <a:xfrm rot="10800000">
          <a:off x="0" y="1112041"/>
          <a:ext cx="6096000" cy="1121598"/>
        </a:xfrm>
        <a:prstGeom prst="upArrowCallout">
          <a:avLst/>
        </a:prstGeom>
        <a:solidFill>
          <a:schemeClr val="accent2">
            <a:hueOff val="-9600000"/>
            <a:satOff val="-33335"/>
            <a:lumOff val="4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accent6">
                  <a:lumMod val="75000"/>
                </a:schemeClr>
              </a:solidFill>
              <a:latin typeface="Georgia" pitchFamily="18" charset="0"/>
            </a:rPr>
            <a:t>четырехугольник</a:t>
          </a:r>
          <a:endParaRPr lang="ru-RU" sz="4000" b="1" kern="1200" dirty="0">
            <a:solidFill>
              <a:schemeClr val="accent6">
                <a:lumMod val="75000"/>
              </a:schemeClr>
            </a:solidFill>
            <a:latin typeface="Georgia" pitchFamily="18" charset="0"/>
          </a:endParaRPr>
        </a:p>
      </dsp:txBody>
      <dsp:txXfrm rot="10800000">
        <a:off x="0" y="1112041"/>
        <a:ext cx="6096000" cy="728781"/>
      </dsp:txXfrm>
    </dsp:sp>
    <dsp:sp modelId="{593EA597-00F7-4373-834E-C5EEFD94629E}">
      <dsp:nvSpPr>
        <dsp:cNvPr id="0" name=""/>
        <dsp:cNvSpPr/>
      </dsp:nvSpPr>
      <dsp:spPr>
        <a:xfrm rot="10800000">
          <a:off x="0" y="1381"/>
          <a:ext cx="6096000" cy="1121598"/>
        </a:xfrm>
        <a:prstGeom prst="upArrowCallout">
          <a:avLst/>
        </a:prstGeom>
        <a:solidFill>
          <a:schemeClr val="accent2">
            <a:hueOff val="-14400000"/>
            <a:satOff val="-50003"/>
            <a:lumOff val="60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C00000"/>
              </a:solidFill>
              <a:latin typeface="Georgia" pitchFamily="18" charset="0"/>
            </a:rPr>
            <a:t>многоугольник</a:t>
          </a:r>
          <a:endParaRPr lang="ru-RU" sz="4000" b="1" kern="1200" dirty="0">
            <a:solidFill>
              <a:srgbClr val="C00000"/>
            </a:solidFill>
            <a:latin typeface="Georgia" pitchFamily="18" charset="0"/>
          </a:endParaRPr>
        </a:p>
      </dsp:txBody>
      <dsp:txXfrm rot="10800000">
        <a:off x="0" y="1381"/>
        <a:ext cx="6096000" cy="728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DF923-7C02-4AC3-B6D0-F48714B6EC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8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89EC6-A014-4EEE-B3EA-0EF13F215B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73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11DD-CAFE-4DF8-A339-59962CCCF0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14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A5A14-1203-4857-B37B-FE05655B2B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14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9F1F8-A742-4E6D-96D2-CEE34D4359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32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E3C2F-6AC2-460E-95EC-890CB81585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54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01F67-02FC-4793-B620-C0EEDDDEB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59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A2B93-E306-4087-9F13-BA54550DBD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58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1F17B-9508-482C-8C3F-4642F586D7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747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9B58D-30D9-4A20-A5F5-0AD95A0064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5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17942-E45B-4D4F-B71F-1C5B2A7E9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31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C5FEA59-BBEF-4FB9-834B-E42BB990DC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836613"/>
            <a:ext cx="7200900" cy="2376487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dirty="0" smtClean="0">
                <a:solidFill>
                  <a:srgbClr val="B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Урок математики</a:t>
            </a:r>
            <a:br>
              <a:rPr lang="ru-RU" sz="5400" dirty="0" smtClean="0">
                <a:solidFill>
                  <a:srgbClr val="B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5400" dirty="0" smtClean="0">
                <a:solidFill>
                  <a:srgbClr val="B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 2 классе </a:t>
            </a:r>
            <a:br>
              <a:rPr lang="ru-RU" sz="5400" dirty="0" smtClean="0">
                <a:solidFill>
                  <a:srgbClr val="B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5400" dirty="0" smtClean="0">
                <a:solidFill>
                  <a:srgbClr val="B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теме:</a:t>
            </a:r>
            <a:br>
              <a:rPr lang="ru-RU" sz="5400" dirty="0" smtClean="0">
                <a:solidFill>
                  <a:srgbClr val="B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5400" dirty="0" smtClean="0">
                <a:solidFill>
                  <a:srgbClr val="B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«Прямоугольник»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4508500"/>
            <a:ext cx="7200900" cy="1728788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  <a:defRPr/>
            </a:pP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Выполнила:</a:t>
            </a:r>
          </a:p>
          <a:p>
            <a:pPr algn="r" eaLnBrk="1" hangingPunct="1">
              <a:lnSpc>
                <a:spcPct val="80000"/>
              </a:lnSpc>
              <a:defRPr/>
            </a:pP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учитель начальных классов </a:t>
            </a:r>
          </a:p>
          <a:p>
            <a:pPr algn="r" eaLnBrk="1" hangingPunct="1">
              <a:lnSpc>
                <a:spcPct val="80000"/>
              </a:lnSpc>
              <a:defRPr/>
            </a:pP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МОУ СОШ № 43 г. Твери</a:t>
            </a:r>
          </a:p>
          <a:p>
            <a:pPr algn="r" eaLnBrk="1" hangingPunct="1">
              <a:lnSpc>
                <a:spcPct val="80000"/>
              </a:lnSpc>
              <a:defRPr/>
            </a:pP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i="1" dirty="0" err="1" smtClean="0">
                <a:solidFill>
                  <a:schemeClr val="accent6">
                    <a:lumMod val="50000"/>
                  </a:schemeClr>
                </a:solidFill>
              </a:rPr>
              <a:t>Мясникова</a:t>
            </a:r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 Елена Николаевна</a:t>
            </a:r>
          </a:p>
          <a:p>
            <a:pPr algn="r"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51275" y="5949950"/>
            <a:ext cx="3024188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«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Школа России»</a:t>
            </a:r>
            <a:endParaRPr lang="ru-RU" dirty="0">
              <a:solidFill>
                <a:schemeClr val="bg2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2555875" y="2276475"/>
            <a:ext cx="863600" cy="6477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Виды углов</a:t>
            </a:r>
            <a:endParaRPr lang="ru-RU" sz="3600" b="1" dirty="0">
              <a:solidFill>
                <a:schemeClr val="accent5">
                  <a:lumMod val="25000"/>
                </a:schemeClr>
              </a:solidFill>
              <a:latin typeface="Georgia" pitchFamily="18" charset="0"/>
            </a:endParaRPr>
          </a:p>
        </p:txBody>
      </p:sp>
      <p:cxnSp>
        <p:nvCxnSpPr>
          <p:cNvPr id="7" name="Соединительная линия уступом 6"/>
          <p:cNvCxnSpPr/>
          <p:nvPr/>
        </p:nvCxnSpPr>
        <p:spPr>
          <a:xfrm>
            <a:off x="2555875" y="1557338"/>
            <a:ext cx="1728788" cy="1366837"/>
          </a:xfrm>
          <a:prstGeom prst="bentConnector3">
            <a:avLst>
              <a:gd name="adj1" fmla="val 449"/>
            </a:avLst>
          </a:prstGeom>
          <a:ln>
            <a:solidFill>
              <a:srgbClr val="00206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Равнобедренный треугольник 15"/>
          <p:cNvSpPr/>
          <p:nvPr/>
        </p:nvSpPr>
        <p:spPr>
          <a:xfrm>
            <a:off x="6227763" y="1989138"/>
            <a:ext cx="865187" cy="863600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8" name="Прямая соединительная линия 17"/>
          <p:cNvCxnSpPr>
            <a:stCxn id="16" idx="2"/>
          </p:cNvCxnSpPr>
          <p:nvPr/>
        </p:nvCxnSpPr>
        <p:spPr>
          <a:xfrm flipV="1">
            <a:off x="6227763" y="1196975"/>
            <a:ext cx="792162" cy="165576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6" idx="2"/>
          </p:cNvCxnSpPr>
          <p:nvPr/>
        </p:nvCxnSpPr>
        <p:spPr>
          <a:xfrm>
            <a:off x="6227763" y="2852738"/>
            <a:ext cx="1800225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" name="Блок-схема: решение 21"/>
          <p:cNvSpPr/>
          <p:nvPr/>
        </p:nvSpPr>
        <p:spPr>
          <a:xfrm rot="1909770">
            <a:off x="3995738" y="4019550"/>
            <a:ext cx="1871662" cy="1079500"/>
          </a:xfrm>
          <a:prstGeom prst="flowChartDecisi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4" name="Прямая соединительная линия 23"/>
          <p:cNvCxnSpPr>
            <a:stCxn id="22" idx="2"/>
          </p:cNvCxnSpPr>
          <p:nvPr/>
        </p:nvCxnSpPr>
        <p:spPr>
          <a:xfrm>
            <a:off x="4646613" y="5018088"/>
            <a:ext cx="2228850" cy="6667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22" idx="2"/>
          </p:cNvCxnSpPr>
          <p:nvPr/>
        </p:nvCxnSpPr>
        <p:spPr>
          <a:xfrm flipH="1" flipV="1">
            <a:off x="3851275" y="3500438"/>
            <a:ext cx="795338" cy="151765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250" y="274638"/>
            <a:ext cx="7067550" cy="2001837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Определите количество прямых углов.</a:t>
            </a:r>
            <a:endParaRPr lang="ru-RU" b="1" dirty="0">
              <a:solidFill>
                <a:schemeClr val="accent5">
                  <a:lumMod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938" y="2781300"/>
            <a:ext cx="2520950" cy="10795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4211638" y="4581525"/>
            <a:ext cx="1584325" cy="1584325"/>
          </a:xfrm>
          <a:prstGeom prst="parallelogram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1835150" y="4508500"/>
            <a:ext cx="1873250" cy="1728788"/>
          </a:xfrm>
          <a:prstGeom prst="trapezoid">
            <a:avLst>
              <a:gd name="adj" fmla="val 30039"/>
            </a:avLst>
          </a:prstGeom>
          <a:solidFill>
            <a:srgbClr val="B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лок-схема: ручной ввод 10"/>
          <p:cNvSpPr/>
          <p:nvPr/>
        </p:nvSpPr>
        <p:spPr>
          <a:xfrm rot="16200000" flipH="1">
            <a:off x="6445251" y="4437062"/>
            <a:ext cx="1511300" cy="1800225"/>
          </a:xfrm>
          <a:prstGeom prst="flowChartManualInp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оловина рамки 9"/>
          <p:cNvSpPr/>
          <p:nvPr/>
        </p:nvSpPr>
        <p:spPr>
          <a:xfrm rot="16200000">
            <a:off x="1331912" y="836613"/>
            <a:ext cx="1584325" cy="863600"/>
          </a:xfrm>
          <a:prstGeom prst="halfFram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оловина рамки 11"/>
          <p:cNvSpPr/>
          <p:nvPr/>
        </p:nvSpPr>
        <p:spPr>
          <a:xfrm rot="5400000" flipH="1">
            <a:off x="7380287" y="836613"/>
            <a:ext cx="1584325" cy="863600"/>
          </a:xfrm>
          <a:prstGeom prst="halfFram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оловина рамки 13"/>
          <p:cNvSpPr/>
          <p:nvPr/>
        </p:nvSpPr>
        <p:spPr>
          <a:xfrm rot="5400000" flipH="1">
            <a:off x="7380287" y="836613"/>
            <a:ext cx="1584325" cy="863600"/>
          </a:xfrm>
          <a:prstGeom prst="halfFram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22 0.11538 L 0.0158 0.608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24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41 0.13642 L -0.34653 0.5979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65" y="230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42 0.09434 L -0.05521 0.5872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0" y="24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Прямоугольник</a:t>
            </a:r>
            <a:endParaRPr lang="ru-RU" sz="3600" b="1" dirty="0">
              <a:solidFill>
                <a:schemeClr val="accent5">
                  <a:lumMod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16238" y="2565400"/>
            <a:ext cx="4464050" cy="14398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916238" y="2565400"/>
            <a:ext cx="4464050" cy="0"/>
          </a:xfrm>
          <a:prstGeom prst="line">
            <a:avLst/>
          </a:prstGeom>
          <a:ln w="76200">
            <a:solidFill>
              <a:srgbClr val="B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916238" y="4005263"/>
            <a:ext cx="4464050" cy="0"/>
          </a:xfrm>
          <a:prstGeom prst="line">
            <a:avLst/>
          </a:prstGeom>
          <a:ln w="76200">
            <a:solidFill>
              <a:srgbClr val="B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380288" y="2565400"/>
            <a:ext cx="0" cy="1439863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16238" y="2565400"/>
            <a:ext cx="0" cy="1439863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484438" y="1989138"/>
            <a:ext cx="6477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accent4">
                    <a:lumMod val="95000"/>
                    <a:lumOff val="5000"/>
                  </a:schemeClr>
                </a:solidFill>
                <a:latin typeface="Georgia" pitchFamily="18" charset="0"/>
              </a:rPr>
              <a:t>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64388" y="1916113"/>
            <a:ext cx="720725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dirty="0">
                <a:solidFill>
                  <a:schemeClr val="accent4">
                    <a:lumMod val="95000"/>
                    <a:lumOff val="5000"/>
                  </a:schemeClr>
                </a:solidFill>
                <a:latin typeface="Georgia" pitchFamily="18" charset="0"/>
              </a:rPr>
              <a:t>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875" y="4076700"/>
            <a:ext cx="10795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accent4">
                    <a:lumMod val="95000"/>
                    <a:lumOff val="5000"/>
                  </a:schemeClr>
                </a:solidFill>
                <a:latin typeface="Georgia" pitchFamily="18" charset="0"/>
              </a:rPr>
              <a:t>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08850" y="4076700"/>
            <a:ext cx="1150938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  <a:latin typeface="Georgia" pitchFamily="18" charset="0"/>
              </a:rPr>
              <a:t>D</a:t>
            </a:r>
            <a:endParaRPr lang="ru-RU" sz="3200" dirty="0">
              <a:solidFill>
                <a:schemeClr val="accent4">
                  <a:lumMod val="95000"/>
                  <a:lumOff val="5000"/>
                </a:schemeClr>
              </a:solidFill>
              <a:latin typeface="Georgia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067175" y="4941888"/>
            <a:ext cx="23050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ru-RU" sz="3200">
                <a:latin typeface="Georgia" pitchFamily="18" charset="0"/>
              </a:rPr>
              <a:t>AB = CD</a:t>
            </a:r>
          </a:p>
          <a:p>
            <a:pPr eaLnBrk="1" hangingPunct="1"/>
            <a:r>
              <a:rPr lang="en-US" altLang="ru-RU" sz="3200">
                <a:latin typeface="Georgia" pitchFamily="18" charset="0"/>
              </a:rPr>
              <a:t>AC = BD</a:t>
            </a:r>
            <a:endParaRPr lang="ru-RU" altLang="ru-RU" sz="3200">
              <a:latin typeface="Georgia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4787900" y="2349500"/>
            <a:ext cx="647700" cy="431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859338" y="3789363"/>
            <a:ext cx="649287" cy="431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555875" y="2924175"/>
            <a:ext cx="647700" cy="4333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627313" y="3141663"/>
            <a:ext cx="649287" cy="431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7019925" y="2924175"/>
            <a:ext cx="647700" cy="4333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7019925" y="3141663"/>
            <a:ext cx="647700" cy="4318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932363" y="1700213"/>
            <a:ext cx="1079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ru-RU" altLang="ru-RU" sz="3600" b="1" i="1">
                <a:solidFill>
                  <a:srgbClr val="C00000"/>
                </a:solidFill>
                <a:latin typeface="Georgia" pitchFamily="18" charset="0"/>
              </a:rPr>
              <a:t>а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596188" y="2924175"/>
            <a:ext cx="1079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ru-RU" altLang="ru-RU" sz="3600" b="1" i="1">
                <a:solidFill>
                  <a:srgbClr val="C00000"/>
                </a:solidFill>
                <a:latin typeface="Georgia" pitchFamily="18" charset="0"/>
              </a:rPr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smtClean="0">
                <a:solidFill>
                  <a:srgbClr val="C00000"/>
                </a:solidFill>
                <a:latin typeface="Georgia" pitchFamily="18" charset="0"/>
              </a:rPr>
              <a:t>Квадрат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250" y="1600200"/>
            <a:ext cx="7067550" cy="2692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Ни овал Я, и не круг,</a:t>
            </a:r>
          </a:p>
          <a:p>
            <a:pPr>
              <a:buFontTx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Треугольнику не друг,</a:t>
            </a:r>
          </a:p>
          <a:p>
            <a:pPr>
              <a:buFontTx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Прямоугольнику Я брат,</a:t>
            </a:r>
          </a:p>
          <a:p>
            <a:pPr>
              <a:buFontTx/>
              <a:buNone/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А зовут меня Квадрат!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84888" y="4149725"/>
            <a:ext cx="2016125" cy="18716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altLang="ru-RU" b="1" smtClean="0">
                <a:solidFill>
                  <a:srgbClr val="C00000"/>
                </a:solidFill>
                <a:latin typeface="Georgia" pitchFamily="18" charset="0"/>
              </a:rPr>
              <a:t>Сравните: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979613" y="1628775"/>
          <a:ext cx="6096000" cy="240665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048000"/>
                <a:gridCol w="3048000"/>
              </a:tblGrid>
              <a:tr h="10800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Сходство</a:t>
                      </a:r>
                    </a:p>
                    <a:p>
                      <a:endParaRPr lang="ru-RU" sz="3200" dirty="0"/>
                    </a:p>
                  </a:txBody>
                  <a:tcPr marT="45718" marB="45718" anchor="ctr">
                    <a:lnL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Различие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 marT="45718" marB="45718" anchor="ctr">
                    <a:lnL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326577"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T="45718" marB="45718" anchor="ctr">
                    <a:lnL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marT="45718" marB="45718" anchor="ctr">
                    <a:lnL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627313" y="4437063"/>
            <a:ext cx="1728787" cy="151288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859338" y="4437063"/>
            <a:ext cx="2808287" cy="1512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979613" y="2924175"/>
            <a:ext cx="3024187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количество прямых углов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2725" y="2708275"/>
            <a:ext cx="2663825" cy="1385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разные длины сторон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123728" y="11967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>
                <a:solidFill>
                  <a:srgbClr val="800000"/>
                </a:solidFill>
                <a:latin typeface="Georgia" pitchFamily="18" charset="0"/>
              </a:rPr>
              <a:t>Геометрия</a:t>
            </a:r>
          </a:p>
        </p:txBody>
      </p:sp>
      <p:sp>
        <p:nvSpPr>
          <p:cNvPr id="3075" name="Содержимое 4"/>
          <p:cNvSpPr>
            <a:spLocks noGrp="1"/>
          </p:cNvSpPr>
          <p:nvPr>
            <p:ph sz="half" idx="1"/>
          </p:nvPr>
        </p:nvSpPr>
        <p:spPr>
          <a:xfrm>
            <a:off x="1547813" y="1700213"/>
            <a:ext cx="5183187" cy="416560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3200" i="1" smtClean="0">
                <a:solidFill>
                  <a:srgbClr val="002060"/>
                </a:solidFill>
                <a:latin typeface="Georgia" pitchFamily="18" charset="0"/>
              </a:rPr>
              <a:t>В той стране живут</a:t>
            </a:r>
          </a:p>
          <a:p>
            <a:pPr algn="r">
              <a:buFontTx/>
              <a:buNone/>
            </a:pPr>
            <a:r>
              <a:rPr lang="ru-RU" altLang="ru-RU" sz="3200" i="1" smtClean="0">
                <a:solidFill>
                  <a:srgbClr val="002060"/>
                </a:solidFill>
                <a:latin typeface="Georgia" pitchFamily="18" charset="0"/>
              </a:rPr>
              <a:t> фигуры,</a:t>
            </a:r>
            <a:endParaRPr lang="ru-RU" altLang="ru-RU" sz="3200" smtClean="0">
              <a:solidFill>
                <a:srgbClr val="00206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altLang="ru-RU" sz="3200" i="1" smtClean="0">
                <a:solidFill>
                  <a:srgbClr val="002060"/>
                </a:solidFill>
                <a:latin typeface="Georgia" pitchFamily="18" charset="0"/>
              </a:rPr>
              <a:t>Линии, точки и тела.</a:t>
            </a:r>
            <a:endParaRPr lang="ru-RU" altLang="ru-RU" sz="3200" smtClean="0">
              <a:solidFill>
                <a:srgbClr val="00206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altLang="ru-RU" sz="3200" i="1" smtClean="0">
                <a:solidFill>
                  <a:srgbClr val="002060"/>
                </a:solidFill>
                <a:latin typeface="Georgia" pitchFamily="18" charset="0"/>
              </a:rPr>
              <a:t>Треугольники, квадраты.</a:t>
            </a:r>
            <a:endParaRPr lang="ru-RU" altLang="ru-RU" sz="3200" smtClean="0">
              <a:solidFill>
                <a:srgbClr val="002060"/>
              </a:solidFill>
              <a:latin typeface="Georgia" pitchFamily="18" charset="0"/>
            </a:endParaRPr>
          </a:p>
          <a:p>
            <a:pPr>
              <a:buFontTx/>
              <a:buNone/>
            </a:pPr>
            <a:r>
              <a:rPr lang="ru-RU" altLang="ru-RU" sz="3200" i="1" smtClean="0">
                <a:solidFill>
                  <a:srgbClr val="002060"/>
                </a:solidFill>
                <a:latin typeface="Georgia" pitchFamily="18" charset="0"/>
              </a:rPr>
              <a:t>Вот такие, брат, дела!</a:t>
            </a:r>
            <a:endParaRPr lang="ru-RU" altLang="ru-RU" sz="3200" smtClean="0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3078" name="Picture 6" descr="http://3.bp.blogspot.com/-iXDkEBK8Yfc/TY9hp1Js8nI/AAAAAAAAG2U/T4d3vMeOxWg/s200/%25D0%25A0%25D0%25B0%25D0%25B7%25D1%2580%25D0%25B5%25D0%25B7%25D0%25B0%25D1%2582%25D1%258C+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842846" y="2518194"/>
            <a:ext cx="3723006" cy="1656186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B00000"/>
                </a:solidFill>
                <a:latin typeface="Georgia" pitchFamily="18" charset="0"/>
              </a:rPr>
              <a:t>Карандаш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90488"/>
            <a:ext cx="2619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altLang="ru-RU" sz="1200"/>
              <a:t>. </a:t>
            </a:r>
            <a:endParaRPr lang="ru-RU" altLang="ru-RU"/>
          </a:p>
        </p:txBody>
      </p:sp>
      <p:sp>
        <p:nvSpPr>
          <p:cNvPr id="4100" name="Прямоугольник 4"/>
          <p:cNvSpPr>
            <a:spLocks noChangeArrowheads="1"/>
          </p:cNvSpPr>
          <p:nvPr/>
        </p:nvSpPr>
        <p:spPr bwMode="auto">
          <a:xfrm>
            <a:off x="1692275" y="1341438"/>
            <a:ext cx="5976938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Палочка волшебная есть </a:t>
            </a:r>
            <a:endParaRPr lang="ru-RU" altLang="ru-RU" sz="2800" b="1">
              <a:solidFill>
                <a:srgbClr val="224B50"/>
              </a:solidFill>
              <a:latin typeface="Georgia" pitchFamily="18" charset="0"/>
            </a:endParaRP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У меня, друзья.</a:t>
            </a:r>
            <a:endParaRPr lang="ru-RU" altLang="ru-RU" sz="2800" b="1">
              <a:solidFill>
                <a:srgbClr val="224B50"/>
              </a:solidFill>
              <a:latin typeface="Georgia" pitchFamily="18" charset="0"/>
            </a:endParaRP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Палочкой этой могу построить я </a:t>
            </a:r>
            <a:endParaRPr lang="ru-RU" altLang="ru-RU" sz="2800" b="1">
              <a:solidFill>
                <a:srgbClr val="224B50"/>
              </a:solidFill>
              <a:latin typeface="Georgia" pitchFamily="18" charset="0"/>
            </a:endParaRP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Башню, дом и самолет</a:t>
            </a: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И большущий пароход.</a:t>
            </a:r>
            <a:r>
              <a:rPr lang="ru-RU" altLang="ru-RU" sz="2800" b="1">
                <a:solidFill>
                  <a:srgbClr val="224B50"/>
                </a:solidFill>
                <a:latin typeface="Georgia" pitchFamily="18" charset="0"/>
              </a:rPr>
              <a:t> </a:t>
            </a:r>
            <a:endParaRPr lang="ru-RU" altLang="ru-RU" sz="4400" b="1">
              <a:solidFill>
                <a:srgbClr val="224B50"/>
              </a:solidFill>
              <a:latin typeface="Georgia" pitchFamily="18" charset="0"/>
            </a:endParaRPr>
          </a:p>
        </p:txBody>
      </p:sp>
      <p:pic>
        <p:nvPicPr>
          <p:cNvPr id="4102" name="Picture 6" descr="ручка, карандаш, маркер, фломастер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149080"/>
            <a:ext cx="2476500" cy="24765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908175" y="1196975"/>
            <a:ext cx="62642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В тетради я бываю</a:t>
            </a:r>
            <a:endParaRPr lang="ru-RU" altLang="ru-RU" sz="2800" b="1">
              <a:solidFill>
                <a:srgbClr val="224B50"/>
              </a:solidFill>
              <a:latin typeface="Georgia" pitchFamily="18" charset="0"/>
            </a:endParaRP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Косая и прямая,</a:t>
            </a:r>
            <a:endParaRPr lang="ru-RU" altLang="ru-RU" sz="2800" b="1">
              <a:solidFill>
                <a:srgbClr val="224B50"/>
              </a:solidFill>
              <a:latin typeface="Georgia" pitchFamily="18" charset="0"/>
            </a:endParaRP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В другом совсем значении</a:t>
            </a:r>
            <a:endParaRPr lang="ru-RU" altLang="ru-RU" sz="2800" b="1">
              <a:solidFill>
                <a:srgbClr val="224B50"/>
              </a:solidFill>
              <a:latin typeface="Georgia" pitchFamily="18" charset="0"/>
            </a:endParaRP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Я планка для черчения.</a:t>
            </a:r>
            <a:endParaRPr lang="ru-RU" altLang="ru-RU" sz="2800" b="1">
              <a:solidFill>
                <a:srgbClr val="224B50"/>
              </a:solidFill>
              <a:latin typeface="Georgia" pitchFamily="18" charset="0"/>
            </a:endParaRP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И наконец, порою</a:t>
            </a:r>
          </a:p>
          <a:p>
            <a:r>
              <a:rPr lang="ru-RU" altLang="ru-RU" sz="3200" b="1">
                <a:solidFill>
                  <a:srgbClr val="224B50"/>
                </a:solidFill>
                <a:latin typeface="Georgia" pitchFamily="18" charset="0"/>
              </a:rPr>
              <a:t>В шеренгу Вас построю.</a:t>
            </a:r>
            <a:r>
              <a:rPr lang="ru-RU" altLang="ru-RU" sz="2800" b="1">
                <a:solidFill>
                  <a:srgbClr val="224B50"/>
                </a:solidFill>
                <a:latin typeface="Georgia" pitchFamily="18" charset="0"/>
              </a:rPr>
              <a:t> </a:t>
            </a:r>
            <a:endParaRPr lang="ru-RU" altLang="ru-RU" sz="4400" b="1">
              <a:solidFill>
                <a:srgbClr val="224B50"/>
              </a:solidFill>
              <a:latin typeface="Georgia" pitchFamily="18" charset="0"/>
            </a:endParaRPr>
          </a:p>
        </p:txBody>
      </p:sp>
      <p:pic>
        <p:nvPicPr>
          <p:cNvPr id="5" name="Picture 5" descr="lineyk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365104"/>
            <a:ext cx="4783427" cy="19888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43213" y="333375"/>
            <a:ext cx="3600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3600" b="1">
                <a:solidFill>
                  <a:srgbClr val="FF0000"/>
                </a:solidFill>
                <a:latin typeface="Georgia" pitchFamily="18" charset="0"/>
              </a:rPr>
              <a:t>Линейка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smtClean="0">
                <a:solidFill>
                  <a:srgbClr val="C00000"/>
                </a:solidFill>
                <a:latin typeface="Georgia" pitchFamily="18" charset="0"/>
              </a:rPr>
              <a:t>Циркуль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250" y="1600200"/>
            <a:ext cx="7067550" cy="2116138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Сговорились две ноги,</a:t>
            </a:r>
          </a:p>
          <a:p>
            <a:pPr>
              <a:buFontTx/>
              <a:buNone/>
              <a:defRPr/>
            </a:pPr>
            <a:r>
              <a:rPr lang="ru-RU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Делать дуги и круги.</a:t>
            </a:r>
            <a:endParaRPr lang="ru-RU" b="1" dirty="0">
              <a:solidFill>
                <a:schemeClr val="accent5">
                  <a:lumMod val="25000"/>
                </a:schemeClr>
              </a:solidFill>
              <a:latin typeface="Georgia" pitchFamily="18" charset="0"/>
            </a:endParaRPr>
          </a:p>
        </p:txBody>
      </p:sp>
      <p:pic>
        <p:nvPicPr>
          <p:cNvPr id="6151" name="Picture 7" descr="&amp;TScy;&amp;icy;&amp;rcy;&amp;kcy;&amp;ucy;&amp;lcy;&amp;icy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722" b="41411"/>
          <a:stretch>
            <a:fillRect/>
          </a:stretch>
        </p:blipFill>
        <p:spPr bwMode="auto">
          <a:xfrm>
            <a:off x="5868144" y="2708920"/>
            <a:ext cx="1800200" cy="348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smtClean="0">
                <a:solidFill>
                  <a:srgbClr val="C00000"/>
                </a:solidFill>
                <a:latin typeface="Georgia" pitchFamily="18" charset="0"/>
              </a:rPr>
              <a:t>Ножницы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250" y="1600200"/>
            <a:ext cx="7067550" cy="1684338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Два конца, два кольца,</a:t>
            </a:r>
          </a:p>
          <a:p>
            <a:pPr>
              <a:buFontTx/>
              <a:buNone/>
              <a:defRPr/>
            </a:pPr>
            <a:r>
              <a:rPr lang="ru-RU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посередине гвоздик.</a:t>
            </a:r>
            <a:endParaRPr lang="ru-RU" b="1" dirty="0">
              <a:solidFill>
                <a:schemeClr val="accent5">
                  <a:lumMod val="25000"/>
                </a:schemeClr>
              </a:solidFill>
              <a:latin typeface="Georgia" pitchFamily="18" charset="0"/>
            </a:endParaRPr>
          </a:p>
        </p:txBody>
      </p:sp>
      <p:pic>
        <p:nvPicPr>
          <p:cNvPr id="7173" name="Picture 5" descr="&amp;Ncy;&amp;ocy;&amp;zhcy;&amp;ncy;&amp;icy;&amp;tscy;&amp;ycy; Fiskars &amp;dcy;&amp;lcy;&amp;yacy; &amp;vcy;&amp;ycy;&amp;shcy;&amp;icy;&amp;vcy;&amp;acy;&amp;ncy;&amp;icy;&amp;yacy;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803442"/>
            <a:ext cx="4518670" cy="23497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150" y="274638"/>
            <a:ext cx="6851650" cy="114300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Georgia" pitchFamily="18" charset="0"/>
              </a:rPr>
              <a:t>«Черепаха»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8195" name="Picture 5" descr="http://bebiklad.ru/wp-content/uploads/CHerepaha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844675"/>
            <a:ext cx="526415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547813" y="274638"/>
            <a:ext cx="7138987" cy="1143000"/>
          </a:xfrm>
        </p:spPr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chemeClr val="accent5">
                    <a:lumMod val="25000"/>
                  </a:schemeClr>
                </a:solidFill>
                <a:latin typeface="Georgia" pitchFamily="18" charset="0"/>
              </a:rPr>
              <a:t>Найди лишнюю фигуру:</a:t>
            </a:r>
          </a:p>
        </p:txBody>
      </p:sp>
      <p:sp>
        <p:nvSpPr>
          <p:cNvPr id="9" name="Овал 8"/>
          <p:cNvSpPr/>
          <p:nvPr/>
        </p:nvSpPr>
        <p:spPr>
          <a:xfrm>
            <a:off x="4140200" y="4868863"/>
            <a:ext cx="1728788" cy="158432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795963" y="1700213"/>
            <a:ext cx="2520950" cy="10795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835150" y="1557338"/>
            <a:ext cx="1152525" cy="1871662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авильный пятиугольник 11"/>
          <p:cNvSpPr/>
          <p:nvPr/>
        </p:nvSpPr>
        <p:spPr>
          <a:xfrm>
            <a:off x="3492500" y="2636838"/>
            <a:ext cx="1800225" cy="1800225"/>
          </a:xfrm>
          <a:prstGeom prst="pent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948488" y="4941888"/>
            <a:ext cx="1511300" cy="13668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Трапеция 12"/>
          <p:cNvSpPr/>
          <p:nvPr/>
        </p:nvSpPr>
        <p:spPr>
          <a:xfrm>
            <a:off x="2195513" y="4437063"/>
            <a:ext cx="1368425" cy="1295400"/>
          </a:xfrm>
          <a:prstGeom prst="trapezoid">
            <a:avLst>
              <a:gd name="adj" fmla="val 36670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Ромб 13"/>
          <p:cNvSpPr/>
          <p:nvPr/>
        </p:nvSpPr>
        <p:spPr>
          <a:xfrm>
            <a:off x="5724525" y="3213100"/>
            <a:ext cx="2879725" cy="1295400"/>
          </a:xfrm>
          <a:prstGeom prst="diamond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135 -0.00508 L -0.39774 -0.0050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19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-0.15468 L -0.04322 -0.4769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-1611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13873E-6 L -0.11806 0.16786 " pathEditMode="relative" ptsTypes="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7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123728" y="11967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186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Times New Roman</vt:lpstr>
      <vt:lpstr>Arial</vt:lpstr>
      <vt:lpstr>Calibri</vt:lpstr>
      <vt:lpstr>Georgia</vt:lpstr>
      <vt:lpstr>Оформление по умолчанию</vt:lpstr>
      <vt:lpstr>Урок математики во 2 классе  по теме:  «Прямоугольник»</vt:lpstr>
      <vt:lpstr>Геометрия</vt:lpstr>
      <vt:lpstr>Карандаш</vt:lpstr>
      <vt:lpstr>Презентация PowerPoint</vt:lpstr>
      <vt:lpstr>Циркуль</vt:lpstr>
      <vt:lpstr>Ножницы</vt:lpstr>
      <vt:lpstr>«Черепаха»</vt:lpstr>
      <vt:lpstr>Найди лишнюю фигуру:</vt:lpstr>
      <vt:lpstr>Презентация PowerPoint</vt:lpstr>
      <vt:lpstr>Виды углов</vt:lpstr>
      <vt:lpstr>Определите количество прямых углов.</vt:lpstr>
      <vt:lpstr>Прямоугольник</vt:lpstr>
      <vt:lpstr>Квадрат</vt:lpstr>
      <vt:lpstr>Сравните: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Анастасия Черепнева</cp:lastModifiedBy>
  <cp:revision>71</cp:revision>
  <dcterms:created xsi:type="dcterms:W3CDTF">2012-08-12T16:04:58Z</dcterms:created>
  <dcterms:modified xsi:type="dcterms:W3CDTF">2014-12-09T12:09:28Z</dcterms:modified>
</cp:coreProperties>
</file>