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legacyDocTextInfo.bin" ContentType="application/vnd.ms-office.legacyDocTextInfo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ms-office.legacyDiagramText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notesMasterIdLst>
    <p:notesMasterId r:id="rId14"/>
  </p:notesMasterIdLst>
  <p:sldIdLst>
    <p:sldId id="256" r:id="rId2"/>
    <p:sldId id="258" r:id="rId3"/>
    <p:sldId id="270" r:id="rId4"/>
    <p:sldId id="261" r:id="rId5"/>
    <p:sldId id="300" r:id="rId6"/>
    <p:sldId id="274" r:id="rId7"/>
    <p:sldId id="275" r:id="rId8"/>
    <p:sldId id="276" r:id="rId9"/>
    <p:sldId id="263" r:id="rId10"/>
    <p:sldId id="298" r:id="rId11"/>
    <p:sldId id="301" r:id="rId12"/>
    <p:sldId id="302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CAB306"/>
    <a:srgbClr val="B31DAC"/>
    <a:srgbClr val="009900"/>
    <a:srgbClr val="7C813F"/>
    <a:srgbClr val="4D6263"/>
    <a:srgbClr val="FFCC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9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06/relationships/legacyDocTextInfo" Target="legacyDocTextInfo.bin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8" Type="http://schemas.microsoft.com/office/2006/relationships/legacyDiagramText" Target="legacyDiagramText8.bin"/><Relationship Id="rId3" Type="http://schemas.microsoft.com/office/2006/relationships/legacyDiagramText" Target="legacyDiagramText3.bin"/><Relationship Id="rId7" Type="http://schemas.microsoft.com/office/2006/relationships/legacyDiagramText" Target="legacyDiagramText7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Relationship Id="rId6" Type="http://schemas.microsoft.com/office/2006/relationships/legacyDiagramText" Target="legacyDiagramText6.bin"/><Relationship Id="rId5" Type="http://schemas.microsoft.com/office/2006/relationships/legacyDiagramText" Target="legacyDiagramText5.bin"/><Relationship Id="rId4" Type="http://schemas.microsoft.com/office/2006/relationships/legacyDiagramText" Target="legacyDiagramText4.bin"/><Relationship Id="rId9" Type="http://schemas.microsoft.com/office/2006/relationships/legacyDiagramText" Target="legacyDiagramText9.bin"/></Relationships>
</file>

<file path=ppt/drawings/_rels/vmlDrawing2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12.bin"/><Relationship Id="rId2" Type="http://schemas.microsoft.com/office/2006/relationships/legacyDiagramText" Target="legacyDiagramText11.bin"/><Relationship Id="rId1" Type="http://schemas.microsoft.com/office/2006/relationships/legacyDiagramText" Target="legacyDiagramText10.bin"/><Relationship Id="rId6" Type="http://schemas.microsoft.com/office/2006/relationships/legacyDiagramText" Target="legacyDiagramText15.bin"/><Relationship Id="rId5" Type="http://schemas.microsoft.com/office/2006/relationships/legacyDiagramText" Target="legacyDiagramText14.bin"/><Relationship Id="rId4" Type="http://schemas.microsoft.com/office/2006/relationships/legacyDiagramText" Target="legacyDiagramText13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B648BE8-BBC0-497E-9640-F7B56D69AD87}" type="datetimeFigureOut">
              <a:rPr lang="ru-RU"/>
              <a:pPr>
                <a:defRPr/>
              </a:pPr>
              <a:t>10.05.2014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11D96B40-56EE-4991-8F13-E9DD2D6BF8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5B89A57-2F85-43B7-8D42-40CA6ABC2A59}" type="slidenum">
              <a:rPr lang="ru-RU" smtClean="0"/>
              <a:pPr/>
              <a:t>1</a:t>
            </a:fld>
            <a:endParaRPr lang="ru-RU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970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6173DDF-B3EC-49FB-8A70-652B000FAE57}" type="slidenum">
              <a:rPr lang="ru-RU" smtClean="0"/>
              <a:pPr/>
              <a:t>10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048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3DC0E55-B6CF-4D6C-9F4A-98C02E4C9AD2}" type="slidenum">
              <a:rPr lang="ru-RU" smtClean="0"/>
              <a:pPr/>
              <a:t>2</a:t>
            </a:fld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253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0AB1F26-D5C9-4FAD-B1BA-B4111D90B2DB}" type="slidenum">
              <a:rPr lang="ru-RU" smtClean="0"/>
              <a:pPr/>
              <a:t>3</a:t>
            </a:fld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355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6C78312-C673-4CE8-A6D5-A00B0DAD1C55}" type="slidenum">
              <a:rPr lang="ru-RU" smtClean="0"/>
              <a:pPr/>
              <a:t>4</a:t>
            </a:fld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458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063A034-05F9-4F81-9C58-637D1DA4FAAF}" type="slidenum">
              <a:rPr lang="ru-RU" smtClean="0"/>
              <a:pPr/>
              <a:t>5</a:t>
            </a:fld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560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81AB47-DAEF-41D4-9DDA-F4F00B25D8BC}" type="slidenum">
              <a:rPr lang="ru-RU" smtClean="0"/>
              <a:pPr/>
              <a:t>6</a:t>
            </a:fld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662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A862ECB-5365-4EBB-81E0-201417DA2887}" type="slidenum">
              <a:rPr lang="ru-RU" smtClean="0"/>
              <a:pPr/>
              <a:t>7</a:t>
            </a:fld>
            <a:endParaRPr 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765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36BEEE6-FD6B-46BF-BE89-858439E11EFE}" type="slidenum">
              <a:rPr lang="ru-RU" smtClean="0"/>
              <a:pPr/>
              <a:t>8</a:t>
            </a:fld>
            <a:endParaRPr lang="ru-R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867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798BA3F-5BD2-420C-A586-4C9E4807C73D}" type="slidenum">
              <a:rPr lang="ru-RU" smtClean="0"/>
              <a:pPr/>
              <a:t>9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32784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2785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A6ACBA-74D7-47B2-999B-CB752722B3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C8C73C-3A5B-495C-8436-13328377F3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789B67-64D4-4F6E-9E98-3A42F3D38C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14319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1066800" y="1981200"/>
            <a:ext cx="7543800" cy="41148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2397F1-6F76-4BCC-BC6A-3BF308F9FB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14319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914900" y="1981200"/>
            <a:ext cx="36957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914900" y="4114800"/>
            <a:ext cx="36957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302643F-5E8D-4149-B4A3-818F7EC4DE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C55837-8DC7-42E7-AB89-8750901FB8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B62A4B-63F7-4210-A279-36D4239331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58FE12-CCF4-4CCC-B09E-CDCBD4E3E4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033E96-43A0-4D6E-A0C8-3319C308A4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DC2A79-F790-4A15-B56A-9FC8C1716C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85C535-8BD5-4FEF-985F-6336895024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E21B5F-CAF2-4161-944C-B796AA5ADD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5A960F-D872-4353-A23A-11D2E43941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31747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748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2058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31750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1751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1752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1753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1754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1755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1756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1757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1758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31759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1760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1761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1762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1763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1016251B-CDEB-417F-BBBD-E11B4878AE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10" r:id="rId1"/>
    <p:sldLayoutId id="2147483808" r:id="rId2"/>
    <p:sldLayoutId id="2147483807" r:id="rId3"/>
    <p:sldLayoutId id="2147483806" r:id="rId4"/>
    <p:sldLayoutId id="2147483805" r:id="rId5"/>
    <p:sldLayoutId id="2147483804" r:id="rId6"/>
    <p:sldLayoutId id="2147483803" r:id="rId7"/>
    <p:sldLayoutId id="2147483802" r:id="rId8"/>
    <p:sldLayoutId id="2147483801" r:id="rId9"/>
    <p:sldLayoutId id="2147483800" r:id="rId10"/>
    <p:sldLayoutId id="2147483799" r:id="rId11"/>
    <p:sldLayoutId id="2147483798" r:id="rId12"/>
    <p:sldLayoutId id="2147483809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4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42988" y="188913"/>
            <a:ext cx="7850187" cy="1511300"/>
          </a:xfrm>
        </p:spPr>
        <p:txBody>
          <a:bodyPr/>
          <a:lstStyle/>
          <a:p>
            <a:pPr eaLnBrk="1" hangingPunct="1"/>
            <a:r>
              <a:rPr lang="ru-RU" sz="2400" b="0" smtClean="0">
                <a:solidFill>
                  <a:srgbClr val="FFFF00"/>
                </a:solidFill>
              </a:rPr>
              <a:t>Муниципальное общеобразовательное учреждение гимназия №5 Ворошиловского района г. Волгограда</a:t>
            </a:r>
            <a:r>
              <a:rPr lang="ru-RU" smtClean="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2133600"/>
            <a:ext cx="7681913" cy="4535488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</a:pPr>
            <a:endParaRPr lang="ru-RU" b="1" smtClean="0">
              <a:solidFill>
                <a:srgbClr val="FFCC00"/>
              </a:solidFill>
            </a:endParaRPr>
          </a:p>
          <a:p>
            <a:pPr algn="ctr" eaLnBrk="1" hangingPunct="1">
              <a:lnSpc>
                <a:spcPct val="90000"/>
              </a:lnSpc>
            </a:pPr>
            <a:r>
              <a:rPr lang="ru-RU" sz="4800" b="1" smtClean="0">
                <a:solidFill>
                  <a:srgbClr val="FFFF00"/>
                </a:solidFill>
                <a:latin typeface="Monotype Corsiva" pitchFamily="66" charset="0"/>
              </a:rPr>
              <a:t>«</a:t>
            </a:r>
            <a:r>
              <a:rPr lang="ru-RU" sz="4400" b="1" smtClean="0">
                <a:solidFill>
                  <a:srgbClr val="FFFF00"/>
                </a:solidFill>
                <a:latin typeface="Monotype Corsiva" pitchFamily="66" charset="0"/>
              </a:rPr>
              <a:t>Аморфные и кристаллические вещества. Типы кристаллических решёток</a:t>
            </a:r>
            <a:r>
              <a:rPr lang="ru-RU" sz="4800" b="1" smtClean="0">
                <a:solidFill>
                  <a:srgbClr val="FFFF00"/>
                </a:solidFill>
                <a:latin typeface="Monotype Corsiva" pitchFamily="66" charset="0"/>
              </a:rPr>
              <a:t>»</a:t>
            </a:r>
            <a:r>
              <a:rPr lang="ru-RU" smtClean="0">
                <a:solidFill>
                  <a:srgbClr val="FFFF00"/>
                </a:solidFill>
              </a:rPr>
              <a:t> </a:t>
            </a:r>
          </a:p>
          <a:p>
            <a:pPr algn="ctr" eaLnBrk="1" hangingPunct="1">
              <a:lnSpc>
                <a:spcPct val="90000"/>
              </a:lnSpc>
            </a:pPr>
            <a:endParaRPr lang="ru-RU" smtClean="0">
              <a:solidFill>
                <a:srgbClr val="FFFF00"/>
              </a:solidFill>
            </a:endParaRPr>
          </a:p>
          <a:p>
            <a:pPr algn="ctr" eaLnBrk="1" hangingPunct="1">
              <a:lnSpc>
                <a:spcPct val="90000"/>
              </a:lnSpc>
            </a:pPr>
            <a:endParaRPr lang="ru-RU" smtClean="0">
              <a:solidFill>
                <a:srgbClr val="FFCC00"/>
              </a:solidFill>
            </a:endParaRPr>
          </a:p>
          <a:p>
            <a:pPr algn="ctr" eaLnBrk="1" hangingPunct="1">
              <a:lnSpc>
                <a:spcPct val="90000"/>
              </a:lnSpc>
            </a:pPr>
            <a:r>
              <a:rPr lang="ru-RU" sz="2400" smtClean="0">
                <a:solidFill>
                  <a:srgbClr val="FFFF00"/>
                </a:solidFill>
              </a:rPr>
              <a:t>Штепа Лариса Ивановна  </a:t>
            </a:r>
          </a:p>
          <a:p>
            <a:pPr algn="ctr" eaLnBrk="1" hangingPunct="1">
              <a:lnSpc>
                <a:spcPct val="90000"/>
              </a:lnSpc>
            </a:pPr>
            <a:r>
              <a:rPr lang="ru-RU" sz="2400" smtClean="0">
                <a:solidFill>
                  <a:srgbClr val="FFFF00"/>
                </a:solidFill>
              </a:rPr>
              <a:t>Волгоград, 2014.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mtClean="0">
                <a:solidFill>
                  <a:srgbClr val="FFFF00"/>
                </a:solidFill>
                <a:latin typeface="Monotype Corsiva" pitchFamily="66" charset="0"/>
              </a:rPr>
              <a:t>Кристаллические решётки, </a:t>
            </a:r>
            <a:br>
              <a:rPr lang="ru-RU" smtClean="0">
                <a:solidFill>
                  <a:srgbClr val="FFFF00"/>
                </a:solidFill>
                <a:latin typeface="Monotype Corsiva" pitchFamily="66" charset="0"/>
              </a:rPr>
            </a:br>
            <a:r>
              <a:rPr lang="ru-RU" smtClean="0">
                <a:solidFill>
                  <a:srgbClr val="FFFF00"/>
                </a:solidFill>
                <a:latin typeface="Monotype Corsiva" pitchFamily="66" charset="0"/>
              </a:rPr>
              <a:t>вид связи и свойства веществ</a:t>
            </a:r>
          </a:p>
        </p:txBody>
      </p:sp>
      <p:graphicFrame>
        <p:nvGraphicFramePr>
          <p:cNvPr id="1160" name="Group 136"/>
          <p:cNvGraphicFramePr>
            <a:graphicFrameLocks noGrp="1"/>
          </p:cNvGraphicFramePr>
          <p:nvPr/>
        </p:nvGraphicFramePr>
        <p:xfrm>
          <a:off x="0" y="1916113"/>
          <a:ext cx="9144000" cy="4897438"/>
        </p:xfrm>
        <a:graphic>
          <a:graphicData uri="http://schemas.openxmlformats.org/drawingml/2006/table">
            <a:tbl>
              <a:tblPr/>
              <a:tblGrid>
                <a:gridCol w="1476375"/>
                <a:gridCol w="1079500"/>
                <a:gridCol w="1674813"/>
                <a:gridCol w="2409825"/>
                <a:gridCol w="2503487"/>
              </a:tblGrid>
              <a:tr h="9350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Тип кристаллической решетки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Вид частиц в узлах кристаллических решёток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Связи, удерживающие частицы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Физические свойства веществ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Примеры веществ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88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1" u="sng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Ионная</a:t>
                      </a:r>
                      <a:endParaRPr kumimoji="0" lang="ru-RU" sz="1400" b="1" i="1" u="sng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Ионы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Ионная (прочная связь)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Твердые, тугоплавкие, нелетучие, растворимые, прочные, хрупкие,  растворы и расплавы проводят электрический ток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Соли (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NaCl</a:t>
                      </a: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),основания, некоторые оксиды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62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1" u="sng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Атомная</a:t>
                      </a:r>
                      <a:endParaRPr kumimoji="0" lang="ru-RU" sz="1400" b="1" i="1" u="sng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Атомы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Ковалентная связь очень прочная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Твердые, очень высокая температура плавления, нерастворимые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Алмаз(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),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графит(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), песок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(SiO</a:t>
                      </a:r>
                      <a:r>
                        <a:rPr kumimoji="0" lang="ru-RU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42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1" u="sng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Молекулярная</a:t>
                      </a:r>
                      <a:endParaRPr kumimoji="0" lang="ru-RU" sz="1400" b="1" i="1" u="sng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Молекулы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Ковалентная связь в молекулах; между молекулами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слабые силы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 межмоле-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лярного взаимодействия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Твёрдые, жидкие, газообразные, малая твёрдость, низкая температура плавления, летучие, нерастворимые или малорастворимые в в воде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Вода, йод, сера, углекислый газ, сахар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366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1" u="sng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Металлическая</a:t>
                      </a:r>
                      <a:endParaRPr kumimoji="0" lang="ru-RU" sz="1400" b="1" i="1" u="sng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Положи-тельные ионы (атом-ион)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Металлическая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Твёрдые, кроме ртути, высокая температура плавления, кипения, металлический блеск, электропроводны, пластичны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Металлы и сплавы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0"/>
            <a:ext cx="7543800" cy="1431925"/>
          </a:xfrm>
          <a:noFill/>
          <a:ln/>
        </p:spPr>
        <p:txBody>
          <a:bodyPr/>
          <a:lstStyle/>
          <a:p>
            <a:pPr algn="ctr"/>
            <a:r>
              <a:rPr lang="ru-RU" sz="3600" i="1" smtClean="0">
                <a:solidFill>
                  <a:srgbClr val="FFFF00"/>
                </a:solidFill>
                <a:latin typeface="Monotype Corsiva" pitchFamily="66" charset="0"/>
              </a:rPr>
              <a:t>Задание.</a:t>
            </a:r>
            <a:br>
              <a:rPr lang="ru-RU" sz="3600" i="1" smtClean="0">
                <a:solidFill>
                  <a:srgbClr val="FFFF00"/>
                </a:solidFill>
                <a:latin typeface="Monotype Corsiva" pitchFamily="66" charset="0"/>
              </a:rPr>
            </a:br>
            <a:r>
              <a:rPr lang="ru-RU" sz="3600" i="1" smtClean="0">
                <a:solidFill>
                  <a:srgbClr val="FFFF00"/>
                </a:solidFill>
                <a:latin typeface="Monotype Corsiva" pitchFamily="66" charset="0"/>
              </a:rPr>
              <a:t>Определите типы кристаллических решёток в веществах:</a:t>
            </a:r>
          </a:p>
        </p:txBody>
      </p:sp>
      <p:pic>
        <p:nvPicPr>
          <p:cNvPr id="49157" name="Picture 5" descr="img--i-208327-w-640"/>
          <p:cNvPicPr>
            <a:picLocks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971550" y="1628775"/>
            <a:ext cx="2232025" cy="1935163"/>
          </a:xfrm>
        </p:spPr>
      </p:pic>
      <p:pic>
        <p:nvPicPr>
          <p:cNvPr id="49161" name="Picture 9" descr="p29482"/>
          <p:cNvPicPr>
            <a:picLocks noChangeAspect="1" noChangeArrowheads="1"/>
          </p:cNvPicPr>
          <p:nvPr>
            <p:ph sz="quarter" idx="2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971550" y="3644900"/>
            <a:ext cx="2232025" cy="1674813"/>
          </a:xfrm>
        </p:spPr>
      </p:pic>
      <p:sp>
        <p:nvSpPr>
          <p:cNvPr id="49159" name="Rectangle 7"/>
          <p:cNvSpPr>
            <a:spLocks noChangeArrowheads="1"/>
          </p:cNvSpPr>
          <p:nvPr/>
        </p:nvSpPr>
        <p:spPr bwMode="auto">
          <a:xfrm>
            <a:off x="3492500" y="1844675"/>
            <a:ext cx="532765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>
                <a:solidFill>
                  <a:srgbClr val="FFFF00"/>
                </a:solidFill>
                <a:latin typeface="Times New Roman" pitchFamily="18" charset="0"/>
              </a:rPr>
              <a:t>1</a:t>
            </a:r>
            <a:r>
              <a:rPr lang="ru-RU" b="1">
                <a:solidFill>
                  <a:srgbClr val="FFFF00"/>
                </a:solidFill>
                <a:latin typeface="Times New Roman" pitchFamily="18" charset="0"/>
              </a:rPr>
              <a:t>. Карборунд </a:t>
            </a:r>
            <a:r>
              <a:rPr lang="en-US" b="1">
                <a:solidFill>
                  <a:srgbClr val="FFFF00"/>
                </a:solidFill>
                <a:latin typeface="Times New Roman" pitchFamily="18" charset="0"/>
              </a:rPr>
              <a:t>SiC </a:t>
            </a:r>
            <a:r>
              <a:rPr lang="ru-RU" b="1">
                <a:solidFill>
                  <a:srgbClr val="FFFF00"/>
                </a:solidFill>
                <a:latin typeface="Times New Roman" pitchFamily="18" charset="0"/>
              </a:rPr>
              <a:t>– очень прочное вещество, нерастворимое в воде, не проводит электрический ток, имеет очень высокую температуру плавления (2830С)</a:t>
            </a:r>
          </a:p>
        </p:txBody>
      </p:sp>
      <p:sp>
        <p:nvSpPr>
          <p:cNvPr id="49163" name="Rectangle 11"/>
          <p:cNvSpPr>
            <a:spLocks noChangeArrowheads="1"/>
          </p:cNvSpPr>
          <p:nvPr/>
        </p:nvSpPr>
        <p:spPr bwMode="auto">
          <a:xfrm rot="10799700" flipV="1">
            <a:off x="3563938" y="3716338"/>
            <a:ext cx="5184775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1">
                <a:solidFill>
                  <a:srgbClr val="FFFF00"/>
                </a:solidFill>
                <a:latin typeface="Times New Roman" pitchFamily="18" charset="0"/>
              </a:rPr>
              <a:t>2. Сахар – белое кристаллическое вещество, температура плавления 185С, хорошо растворяется в воде, его раствор не проводит электрический ток</a:t>
            </a:r>
          </a:p>
        </p:txBody>
      </p:sp>
      <p:pic>
        <p:nvPicPr>
          <p:cNvPr id="49165" name="Picture 13" descr="20116123485849413"/>
          <p:cNvPicPr>
            <a:picLocks noChangeAspect="1" noChangeArrowheads="1"/>
          </p:cNvPicPr>
          <p:nvPr>
            <p:ph sz="quarter" idx="3"/>
          </p:nvPr>
        </p:nvPicPr>
        <p:blipFill>
          <a:blip r:embed="rId4" cstate="email"/>
          <a:srcRect/>
          <a:stretch>
            <a:fillRect/>
          </a:stretch>
        </p:blipFill>
        <p:spPr>
          <a:xfrm>
            <a:off x="971550" y="5373688"/>
            <a:ext cx="2232025" cy="1501775"/>
          </a:xfrm>
        </p:spPr>
      </p:pic>
      <p:sp>
        <p:nvSpPr>
          <p:cNvPr id="49167" name="Rectangle 15"/>
          <p:cNvSpPr>
            <a:spLocks noChangeArrowheads="1"/>
          </p:cNvSpPr>
          <p:nvPr/>
        </p:nvSpPr>
        <p:spPr bwMode="auto">
          <a:xfrm rot="10837584" flipV="1">
            <a:off x="3708400" y="5589588"/>
            <a:ext cx="4970463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1">
                <a:solidFill>
                  <a:srgbClr val="FFFF00"/>
                </a:solidFill>
                <a:latin typeface="Times New Roman" pitchFamily="18" charset="0"/>
              </a:rPr>
              <a:t>3. Карбонат натрия – белое кристаллическое вещество, температура плавления 851С, хорошо растворяется в воде, водный раствор проводит электрический ток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9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9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9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9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9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9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4" grpId="0"/>
      <p:bldP spid="49159" grpId="0"/>
      <p:bldP spid="49163" grpId="0"/>
      <p:bldP spid="4916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algn="ctr"/>
            <a:r>
              <a:rPr lang="ru-RU" u="sng" smtClean="0">
                <a:solidFill>
                  <a:srgbClr val="FFFF00"/>
                </a:solidFill>
                <a:effectLst/>
                <a:latin typeface="Monotype Corsiva" pitchFamily="66" charset="0"/>
              </a:rPr>
              <a:t>Домашнее задание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>
              <a:effectLst/>
            </a:endParaRPr>
          </a:p>
          <a:p>
            <a:pPr>
              <a:buFont typeface="Wingdings" pitchFamily="2" charset="2"/>
              <a:buNone/>
            </a:pPr>
            <a:endParaRPr lang="ru-RU" smtClean="0">
              <a:effectLst/>
            </a:endParaRPr>
          </a:p>
          <a:p>
            <a:pPr algn="ctr">
              <a:buFont typeface="Wingdings" pitchFamily="2" charset="2"/>
              <a:buNone/>
            </a:pPr>
            <a:r>
              <a:rPr lang="ru-RU" b="1" smtClean="0">
                <a:solidFill>
                  <a:srgbClr val="FFFF00"/>
                </a:solidFill>
                <a:latin typeface="Times New Roman" pitchFamily="18" charset="0"/>
              </a:rPr>
              <a:t>Параграф 22, вопросы 3, 4, 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6000" u="sng" dirty="0" smtClean="0">
                <a:solidFill>
                  <a:srgbClr val="FFFF00"/>
                </a:solidFill>
                <a:latin typeface="Monotype Corsiva" pitchFamily="66" charset="0"/>
              </a:rPr>
              <a:t>Цель:</a:t>
            </a:r>
            <a:endParaRPr lang="ru-RU" sz="6000" dirty="0" smtClean="0">
              <a:solidFill>
                <a:srgbClr val="FFFF00"/>
              </a:solidFill>
              <a:latin typeface="Monotype Corsiva" pitchFamily="66" charset="0"/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800" smtClean="0">
                <a:solidFill>
                  <a:srgbClr val="FFFF00"/>
                </a:solidFill>
              </a:rPr>
              <a:t>организовать деятельность учащихся для изучения аморфных и кристаллических веществ;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2800" smtClean="0">
              <a:solidFill>
                <a:srgbClr val="FFFF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ru-RU" sz="2800" smtClean="0">
                <a:solidFill>
                  <a:srgbClr val="FFFF00"/>
                </a:solidFill>
              </a:rPr>
              <a:t>создать условия для формирования общеучебных умений и навыков: анализа, синтеза, сравнения;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2800" smtClean="0">
              <a:solidFill>
                <a:srgbClr val="FFFF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ru-RU" sz="2800" smtClean="0">
                <a:solidFill>
                  <a:srgbClr val="FFFF00"/>
                </a:solidFill>
              </a:rPr>
              <a:t>способствовать развитию навыков самостоятельной познавательной деятельности.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/>
      <p:bldP spid="3584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4000" smtClean="0"/>
              <a:t>  </a:t>
            </a:r>
            <a:r>
              <a:rPr lang="ru-RU" smtClean="0">
                <a:solidFill>
                  <a:srgbClr val="FFFF00"/>
                </a:solidFill>
                <a:latin typeface="Monotype Corsiva" pitchFamily="66" charset="0"/>
              </a:rPr>
              <a:t>Классификация веществ по составу</a:t>
            </a:r>
          </a:p>
        </p:txBody>
      </p:sp>
      <p:graphicFrame>
        <p:nvGraphicFramePr>
          <p:cNvPr id="7174" name="Organization Chart 6"/>
          <p:cNvGraphicFramePr>
            <a:graphicFrameLocks/>
          </p:cNvGraphicFramePr>
          <p:nvPr/>
        </p:nvGraphicFramePr>
        <p:xfrm>
          <a:off x="900113" y="1700213"/>
          <a:ext cx="8243887" cy="4681537"/>
        </p:xfrm>
        <a:graphic>
          <a:graphicData uri="http://schemas.openxmlformats.org/drawingml/2006/compatibility">
            <com:legacyDrawing xmlns:com="http://schemas.openxmlformats.org/drawingml/2006/compatibility" spid="_x0000_s7174"/>
          </a:graphicData>
        </a:graphic>
      </p:graphicFrame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Dgm spid="717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u="sng" smtClean="0">
                <a:solidFill>
                  <a:srgbClr val="FFFF00"/>
                </a:solidFill>
                <a:latin typeface="Monotype Corsiva" pitchFamily="66" charset="0"/>
              </a:rPr>
              <a:t>Типы химической связи.</a:t>
            </a:r>
            <a:endParaRPr lang="ru-RU" smtClean="0">
              <a:solidFill>
                <a:srgbClr val="FFFF00"/>
              </a:solidFill>
              <a:latin typeface="Monotype Corsiva" pitchFamily="66" charset="0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844675"/>
            <a:ext cx="8316912" cy="5013325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3000" smtClean="0">
              <a:solidFill>
                <a:srgbClr val="FFFF00"/>
              </a:solidFill>
            </a:endParaRP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3000" smtClean="0">
              <a:solidFill>
                <a:srgbClr val="FFFF00"/>
              </a:solidFill>
            </a:endParaRP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3000" smtClean="0">
              <a:solidFill>
                <a:srgbClr val="FFFF00"/>
              </a:solidFill>
            </a:endParaRP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3000" smtClean="0">
              <a:solidFill>
                <a:srgbClr val="FFFF00"/>
              </a:solidFill>
            </a:endParaRP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2800" smtClean="0">
              <a:solidFill>
                <a:srgbClr val="FFFF00"/>
              </a:solidFill>
            </a:endParaRPr>
          </a:p>
        </p:txBody>
      </p:sp>
      <p:graphicFrame>
        <p:nvGraphicFramePr>
          <p:cNvPr id="8198" name="Organization Chart 6"/>
          <p:cNvGraphicFramePr>
            <a:graphicFrameLocks/>
          </p:cNvGraphicFramePr>
          <p:nvPr/>
        </p:nvGraphicFramePr>
        <p:xfrm>
          <a:off x="827088" y="2016125"/>
          <a:ext cx="8316912" cy="4652963"/>
        </p:xfrm>
        <a:graphic>
          <a:graphicData uri="http://schemas.openxmlformats.org/drawingml/2006/compatibility">
            <com:legacyDrawing xmlns:com="http://schemas.openxmlformats.org/drawingml/2006/compatibility" spid="_x0000_s8198"/>
          </a:graphicData>
        </a:graphic>
      </p:graphicFrame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/>
      <p:bldDgm spid="819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8888" y="3284538"/>
            <a:ext cx="7416800" cy="1584325"/>
          </a:xfrm>
        </p:spPr>
        <p:txBody>
          <a:bodyPr>
            <a:normAutofit/>
          </a:bodyPr>
          <a:lstStyle/>
          <a:p>
            <a:pPr marL="609600" indent="-609600"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b="1" smtClean="0">
                <a:solidFill>
                  <a:srgbClr val="FFFF00"/>
                </a:solidFill>
                <a:latin typeface="Times New Roman" pitchFamily="18" charset="0"/>
              </a:rPr>
              <a:t>«Химия зиждется на существовании твёрдых тел». </a:t>
            </a:r>
          </a:p>
          <a:p>
            <a:pPr marL="609600" indent="-609600"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b="1" smtClean="0">
                <a:solidFill>
                  <a:srgbClr val="FFFF00"/>
                </a:solidFill>
                <a:latin typeface="Times New Roman" pitchFamily="18" charset="0"/>
              </a:rPr>
              <a:t>                                                С.Аррениус</a:t>
            </a:r>
          </a:p>
        </p:txBody>
      </p:sp>
      <p:pic>
        <p:nvPicPr>
          <p:cNvPr id="9222" name="Picture 6" descr="С. А. Аррениус.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900113" y="115888"/>
            <a:ext cx="1287462" cy="17287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6" name="Picture 6" descr="773356_la-00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300788" y="0"/>
            <a:ext cx="2843212" cy="2843213"/>
          </a:xfrm>
          <a:prstGeom prst="rect">
            <a:avLst/>
          </a:prstGeom>
          <a:noFill/>
        </p:spPr>
      </p:pic>
      <p:pic>
        <p:nvPicPr>
          <p:cNvPr id="10248" name="Picture 8" descr="calcite-florida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0" y="0"/>
            <a:ext cx="2455863" cy="3167063"/>
          </a:xfrm>
          <a:prstGeom prst="rect">
            <a:avLst/>
          </a:prstGeom>
          <a:noFill/>
        </p:spPr>
      </p:pic>
      <p:pic>
        <p:nvPicPr>
          <p:cNvPr id="10250" name="Picture 10" descr="malakhit-0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059113" y="0"/>
            <a:ext cx="2762250" cy="2076450"/>
          </a:xfrm>
          <a:prstGeom prst="rect">
            <a:avLst/>
          </a:prstGeom>
          <a:noFill/>
        </p:spPr>
      </p:pic>
      <p:pic>
        <p:nvPicPr>
          <p:cNvPr id="10252" name="Picture 12" descr="51539728c357d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627313" y="3676650"/>
            <a:ext cx="4056062" cy="3181350"/>
          </a:xfrm>
          <a:prstGeom prst="rect">
            <a:avLst/>
          </a:prstGeom>
          <a:noFill/>
        </p:spPr>
      </p:pic>
      <p:sp>
        <p:nvSpPr>
          <p:cNvPr id="10253" name="Rectangle 13"/>
          <p:cNvSpPr>
            <a:spLocks noChangeArrowheads="1"/>
          </p:cNvSpPr>
          <p:nvPr/>
        </p:nvSpPr>
        <p:spPr bwMode="auto">
          <a:xfrm>
            <a:off x="6877050" y="5229225"/>
            <a:ext cx="8715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рубин</a:t>
            </a:r>
          </a:p>
        </p:txBody>
      </p:sp>
      <p:sp>
        <p:nvSpPr>
          <p:cNvPr id="10254" name="Rectangle 14"/>
          <p:cNvSpPr>
            <a:spLocks noChangeArrowheads="1"/>
          </p:cNvSpPr>
          <p:nvPr/>
        </p:nvSpPr>
        <p:spPr bwMode="auto">
          <a:xfrm>
            <a:off x="7451725" y="2955925"/>
            <a:ext cx="8556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алмаз</a:t>
            </a:r>
          </a:p>
        </p:txBody>
      </p:sp>
      <p:sp>
        <p:nvSpPr>
          <p:cNvPr id="10255" name="Rectangle 15"/>
          <p:cNvSpPr>
            <a:spLocks noChangeArrowheads="1"/>
          </p:cNvSpPr>
          <p:nvPr/>
        </p:nvSpPr>
        <p:spPr bwMode="auto">
          <a:xfrm>
            <a:off x="4140200" y="2163763"/>
            <a:ext cx="11525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малахит</a:t>
            </a:r>
          </a:p>
        </p:txBody>
      </p:sp>
      <p:sp>
        <p:nvSpPr>
          <p:cNvPr id="10256" name="Rectangle 16"/>
          <p:cNvSpPr>
            <a:spLocks noChangeArrowheads="1"/>
          </p:cNvSpPr>
          <p:nvPr/>
        </p:nvSpPr>
        <p:spPr bwMode="auto">
          <a:xfrm>
            <a:off x="684213" y="3316288"/>
            <a:ext cx="11525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кальцит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3" grpId="0"/>
      <p:bldP spid="10254" grpId="0"/>
      <p:bldP spid="10255" grpId="0"/>
      <p:bldP spid="1025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4000" smtClean="0">
                <a:solidFill>
                  <a:srgbClr val="FFFF00"/>
                </a:solidFill>
                <a:latin typeface="Monotype Corsiva" pitchFamily="66" charset="0"/>
              </a:rPr>
              <a:t>Агрегатные состояния веществ</a:t>
            </a:r>
          </a:p>
        </p:txBody>
      </p:sp>
      <p:pic>
        <p:nvPicPr>
          <p:cNvPr id="11280" name="Picture 16" descr="агрегатные состояния веществ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258888" y="1892300"/>
            <a:ext cx="6624637" cy="4965700"/>
          </a:xfrm>
          <a:prstGeom prst="rect">
            <a:avLst/>
          </a:prstGeom>
          <a:noFill/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2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mtClean="0">
                <a:solidFill>
                  <a:srgbClr val="FFFF00"/>
                </a:solidFill>
                <a:latin typeface="Monotype Corsiva" pitchFamily="66" charset="0"/>
              </a:rPr>
              <a:t>Классификация твёрдых веществ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500" y="1844675"/>
            <a:ext cx="8572500" cy="5013325"/>
          </a:xfrm>
        </p:spPr>
        <p:txBody>
          <a:bodyPr>
            <a:normAutofit/>
          </a:bodyPr>
          <a:lstStyle/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endParaRPr lang="ru-RU" sz="3000" smtClean="0">
              <a:solidFill>
                <a:srgbClr val="FFFF00"/>
              </a:solidFill>
            </a:endParaRP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endParaRPr lang="ru-RU" sz="3000" b="1" smtClean="0">
              <a:solidFill>
                <a:srgbClr val="FFFF00"/>
              </a:solidFill>
            </a:endParaRPr>
          </a:p>
        </p:txBody>
      </p:sp>
      <p:graphicFrame>
        <p:nvGraphicFramePr>
          <p:cNvPr id="12324" name="Group 36"/>
          <p:cNvGraphicFramePr>
            <a:graphicFrameLocks noGrp="1"/>
          </p:cNvGraphicFramePr>
          <p:nvPr/>
        </p:nvGraphicFramePr>
        <p:xfrm>
          <a:off x="1187450" y="2205038"/>
          <a:ext cx="7416800" cy="4599940"/>
        </p:xfrm>
        <a:graphic>
          <a:graphicData uri="http://schemas.openxmlformats.org/drawingml/2006/table">
            <a:tbl>
              <a:tblPr/>
              <a:tblGrid>
                <a:gridCol w="3708400"/>
                <a:gridCol w="3708400"/>
              </a:tblGrid>
              <a:tr h="6477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Аморфные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Кристаллические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На изломе гладкая поверхность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На изломе нет гладкой поверхности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Не имеют определённой температуры плавления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Имеют определённую температуру плавления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Неупорядоченное расположение частиц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Правильное расположение частиц с образованием пространственного каркаса – кристаллической решётки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1187450" y="692150"/>
            <a:ext cx="72199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ru-RU" sz="44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Типы кристаллических решёток</a:t>
            </a:r>
          </a:p>
        </p:txBody>
      </p:sp>
      <p:pic>
        <p:nvPicPr>
          <p:cNvPr id="13336" name="Picture 24" descr="slajd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827088" y="2420938"/>
            <a:ext cx="2160587" cy="1465262"/>
          </a:xfrm>
          <a:prstGeom prst="rect">
            <a:avLst/>
          </a:prstGeom>
          <a:noFill/>
        </p:spPr>
      </p:pic>
      <p:pic>
        <p:nvPicPr>
          <p:cNvPr id="13340" name="Picture 28" descr="28-2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924300" y="2708275"/>
            <a:ext cx="1728788" cy="1052513"/>
          </a:xfrm>
          <a:prstGeom prst="rect">
            <a:avLst/>
          </a:prstGeom>
          <a:noFill/>
        </p:spPr>
      </p:pic>
      <p:pic>
        <p:nvPicPr>
          <p:cNvPr id="13342" name="Picture 30" descr="000018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084888" y="2492375"/>
            <a:ext cx="2087562" cy="1654175"/>
          </a:xfrm>
          <a:prstGeom prst="rect">
            <a:avLst/>
          </a:prstGeom>
          <a:noFill/>
        </p:spPr>
      </p:pic>
      <p:pic>
        <p:nvPicPr>
          <p:cNvPr id="13344" name="Picture 32" descr="iod_sheam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1331913" y="4797425"/>
            <a:ext cx="2119312" cy="1590675"/>
          </a:xfrm>
          <a:prstGeom prst="rect">
            <a:avLst/>
          </a:prstGeom>
          <a:noFill/>
        </p:spPr>
      </p:pic>
      <p:pic>
        <p:nvPicPr>
          <p:cNvPr id="13348" name="Picture 36" descr="fdb87c009e36794b95eba685458be09b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5867400" y="5084763"/>
            <a:ext cx="2484438" cy="1333500"/>
          </a:xfrm>
          <a:prstGeom prst="rect">
            <a:avLst/>
          </a:prstGeom>
          <a:noFill/>
        </p:spPr>
      </p:pic>
      <p:sp>
        <p:nvSpPr>
          <p:cNvPr id="13352" name="Rectangle 40"/>
          <p:cNvSpPr>
            <a:spLocks noChangeArrowheads="1"/>
          </p:cNvSpPr>
          <p:nvPr/>
        </p:nvSpPr>
        <p:spPr bwMode="auto">
          <a:xfrm>
            <a:off x="468313" y="1947863"/>
            <a:ext cx="299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ru-RU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Ионная (хлорид натрия)</a:t>
            </a:r>
          </a:p>
        </p:txBody>
      </p:sp>
      <p:sp>
        <p:nvSpPr>
          <p:cNvPr id="13353" name="Rectangle 41"/>
          <p:cNvSpPr>
            <a:spLocks noChangeArrowheads="1"/>
          </p:cNvSpPr>
          <p:nvPr/>
        </p:nvSpPr>
        <p:spPr bwMode="auto">
          <a:xfrm>
            <a:off x="4787900" y="1989138"/>
            <a:ext cx="30670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ru-RU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Атомная (графит, алмаз)</a:t>
            </a:r>
          </a:p>
        </p:txBody>
      </p:sp>
      <p:sp>
        <p:nvSpPr>
          <p:cNvPr id="13354" name="Rectangle 42"/>
          <p:cNvSpPr>
            <a:spLocks noChangeArrowheads="1"/>
          </p:cNvSpPr>
          <p:nvPr/>
        </p:nvSpPr>
        <p:spPr bwMode="auto">
          <a:xfrm>
            <a:off x="827088" y="4251325"/>
            <a:ext cx="3486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ru-RU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Молекулярная («сухой лёд»)</a:t>
            </a:r>
          </a:p>
        </p:txBody>
      </p:sp>
      <p:sp>
        <p:nvSpPr>
          <p:cNvPr id="13355" name="Rectangle 43"/>
          <p:cNvSpPr>
            <a:spLocks noChangeArrowheads="1"/>
          </p:cNvSpPr>
          <p:nvPr/>
        </p:nvSpPr>
        <p:spPr bwMode="auto">
          <a:xfrm>
            <a:off x="6011863" y="4251325"/>
            <a:ext cx="20002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Металлическая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3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3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3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3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3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3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3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/>
      <p:bldP spid="13352" grpId="0"/>
      <p:bldP spid="13353" grpId="0"/>
      <p:bldP spid="13354" grpId="0"/>
      <p:bldP spid="13355" grpId="0"/>
    </p:bldLst>
  </p:timing>
</p:sld>
</file>

<file path=ppt/theme/theme1.xml><?xml version="1.0" encoding="utf-8"?>
<a:theme xmlns:a="http://schemas.openxmlformats.org/drawingml/2006/main" name="Сумерки">
  <a:themeElements>
    <a:clrScheme name="Сумерки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Сумерки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умерки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умерки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умерки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Shimmer</Template>
  <TotalTime>1032</TotalTime>
  <Words>412</Words>
  <Application>Microsoft Office PowerPoint</Application>
  <PresentationFormat>Экран (4:3)</PresentationFormat>
  <Paragraphs>104</Paragraphs>
  <Slides>12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Tahoma</vt:lpstr>
      <vt:lpstr>Arial</vt:lpstr>
      <vt:lpstr>Wingdings</vt:lpstr>
      <vt:lpstr>Calibri</vt:lpstr>
      <vt:lpstr>Monotype Corsiva</vt:lpstr>
      <vt:lpstr>Times New Roman</vt:lpstr>
      <vt:lpstr>Symbol</vt:lpstr>
      <vt:lpstr>Сумерки</vt:lpstr>
      <vt:lpstr>Муниципальное общеобразовательное учреждение гимназия №5 Ворошиловского района г. Волгограда </vt:lpstr>
      <vt:lpstr>Цель:</vt:lpstr>
      <vt:lpstr>  Классификация веществ по составу</vt:lpstr>
      <vt:lpstr>Типы химической связи.</vt:lpstr>
      <vt:lpstr>Слайд 5</vt:lpstr>
      <vt:lpstr>Слайд 6</vt:lpstr>
      <vt:lpstr>Агрегатные состояния веществ</vt:lpstr>
      <vt:lpstr>Классификация твёрдых веществ</vt:lpstr>
      <vt:lpstr>Слайд 9</vt:lpstr>
      <vt:lpstr>Кристаллические решётки,  вид связи и свойства веществ</vt:lpstr>
      <vt:lpstr>Задание. Определите типы кристаллических решёток в веществах:</vt:lpstr>
      <vt:lpstr>Домашнее задание</vt:lpstr>
    </vt:vector>
  </TitlesOfParts>
  <Company>Porsche AG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общеобразовательное учреждение гимназия №5 Ворошиловского района г. Волгограда.</dc:title>
  <dc:creator>Shumaher</dc:creator>
  <cp:lastModifiedBy>re</cp:lastModifiedBy>
  <cp:revision>84</cp:revision>
  <dcterms:created xsi:type="dcterms:W3CDTF">2009-01-01T13:09:04Z</dcterms:created>
  <dcterms:modified xsi:type="dcterms:W3CDTF">2014-05-10T18:30:10Z</dcterms:modified>
</cp:coreProperties>
</file>