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wav" ContentType="audio/wav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70" r:id="rId9"/>
    <p:sldId id="263" r:id="rId10"/>
    <p:sldId id="268" r:id="rId11"/>
    <p:sldId id="269" r:id="rId12"/>
    <p:sldId id="264" r:id="rId13"/>
    <p:sldId id="265" r:id="rId14"/>
    <p:sldId id="271" r:id="rId15"/>
    <p:sldId id="273" r:id="rId16"/>
    <p:sldId id="272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75" autoAdjust="0"/>
  </p:normalViewPr>
  <p:slideViewPr>
    <p:cSldViewPr>
      <p:cViewPr varScale="1">
        <p:scale>
          <a:sx n="78" d="100"/>
          <a:sy n="78" d="100"/>
        </p:scale>
        <p:origin x="-2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progorod76.ru/userfiles/picoriginal/img-20131017123356-196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progorod76.ru/userfiles/picoriginal/img-20131017123357-594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progorod76.ru/userfiles/picoriginal/img-20131017123353-76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rogorod76.ru/userfiles/picoriginal/img-20131017123351-315.jpg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progorod76.ru/userfiles/picoriginal/img-20131017123354-263.jp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media" Target="../media/media1.wav"/><Relationship Id="rId2" Type="http://schemas.openxmlformats.org/officeDocument/2006/relationships/slideLayout" Target="../slideLayouts/slideLayout4.xml"/><Relationship Id="rId1" Type="http://schemas.openxmlformats.org/officeDocument/2006/relationships/video" Target="NULL" TargetMode="Externa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1" y="908720"/>
            <a:ext cx="5723468" cy="271430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Обобщающие слова при однородных членах и знаки препинания при них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Цель урока: закрепить полученные знания и подготовиться к написанию контрольной работы по теме «Однородные члены предложения»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2031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9610" y="404664"/>
            <a:ext cx="7848872" cy="120248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Наши земляки – </a:t>
            </a:r>
            <a:r>
              <a:rPr lang="ru-RU" b="1" dirty="0" err="1" smtClean="0">
                <a:solidFill>
                  <a:srgbClr val="C00000"/>
                </a:solidFill>
              </a:rPr>
              <a:t>факелоносцы</a:t>
            </a:r>
            <a:r>
              <a:rPr lang="ru-RU" b="1" dirty="0" smtClean="0">
                <a:solidFill>
                  <a:srgbClr val="C00000"/>
                </a:solidFill>
              </a:rPr>
              <a:t> Олимпийского огня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098" name="Picture 2" descr="Карих Александр Андреевич">
            <a:hlinkClick r:id="rId2" tooltip="Карих Александр Андреевич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9610" y="1709550"/>
            <a:ext cx="2634459" cy="2634459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Горизонтальный свиток 4"/>
          <p:cNvSpPr/>
          <p:nvPr/>
        </p:nvSpPr>
        <p:spPr>
          <a:xfrm>
            <a:off x="96644" y="4226074"/>
            <a:ext cx="3827284" cy="237127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002060"/>
                </a:solidFill>
                <a:latin typeface="+mj-lt"/>
              </a:rPr>
              <a:t>Карих Александр </a:t>
            </a: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Андреевич,</a:t>
            </a:r>
            <a:r>
              <a:rPr lang="ru-RU" sz="1600" b="1" dirty="0">
                <a:solidFill>
                  <a:srgbClr val="002060"/>
                </a:solidFill>
                <a:latin typeface="+mj-lt"/>
              </a:rPr>
              <a:t> Народный художник Российской </a:t>
            </a: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Федерации, награждён юбилейным </a:t>
            </a:r>
            <a:r>
              <a:rPr lang="ru-RU" sz="1600" b="1" dirty="0">
                <a:solidFill>
                  <a:srgbClr val="002060"/>
                </a:solidFill>
                <a:latin typeface="+mj-lt"/>
              </a:rPr>
              <a:t>знаком «За подготовку к 1000-летию города </a:t>
            </a: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Ярославля»</a:t>
            </a:r>
            <a:endParaRPr lang="ru-RU" sz="16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100" name="Picture 4" descr="Круглов Владимир Николаевич">
            <a:hlinkClick r:id="rId4" tooltip="Круглов Владимир Николаевич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874660"/>
            <a:ext cx="2381250" cy="2381250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Горизонтальный свиток 6"/>
          <p:cNvSpPr/>
          <p:nvPr/>
        </p:nvSpPr>
        <p:spPr>
          <a:xfrm>
            <a:off x="4211960" y="4170046"/>
            <a:ext cx="4176464" cy="237127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002060"/>
                </a:solidFill>
                <a:latin typeface="+mj-lt"/>
              </a:rPr>
              <a:t>Круглов Владимир </a:t>
            </a: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Николаевич, </a:t>
            </a:r>
            <a:r>
              <a:rPr lang="ru-RU" sz="1600" b="1" dirty="0">
                <a:solidFill>
                  <a:srgbClr val="002060"/>
                </a:solidFill>
                <a:latin typeface="+mj-lt"/>
              </a:rPr>
              <a:t>м</a:t>
            </a: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астер </a:t>
            </a:r>
            <a:r>
              <a:rPr lang="ru-RU" sz="1600" b="1" dirty="0">
                <a:solidFill>
                  <a:srgbClr val="002060"/>
                </a:solidFill>
                <a:latin typeface="+mj-lt"/>
              </a:rPr>
              <a:t>спорта международного класса</a:t>
            </a:r>
            <a:r>
              <a:rPr lang="ru-RU" sz="1600" dirty="0">
                <a:solidFill>
                  <a:srgbClr val="002060"/>
                </a:solidFill>
              </a:rPr>
              <a:t>.</a:t>
            </a:r>
            <a:r>
              <a:rPr lang="ru-RU" sz="1600" dirty="0"/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В </a:t>
            </a:r>
            <a:r>
              <a:rPr lang="ru-RU" sz="1600" b="1" dirty="0">
                <a:solidFill>
                  <a:srgbClr val="002060"/>
                </a:solidFill>
                <a:latin typeface="+mj-lt"/>
              </a:rPr>
              <a:t>2007, 2009 и 2011 годах становился </a:t>
            </a:r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победителем </a:t>
            </a:r>
            <a:r>
              <a:rPr lang="ru-RU" sz="1600" b="1" dirty="0">
                <a:solidFill>
                  <a:srgbClr val="002060"/>
                </a:solidFill>
                <a:latin typeface="+mj-lt"/>
              </a:rPr>
              <a:t>всемирных игр полицейских и пожарных по плаванью.</a:t>
            </a:r>
          </a:p>
        </p:txBody>
      </p:sp>
    </p:spTree>
    <p:extLst>
      <p:ext uri="{BB962C8B-B14F-4D97-AF65-F5344CB8AC3E}">
        <p14:creationId xmlns:p14="http://schemas.microsoft.com/office/powerpoint/2010/main" xmlns="" val="3570911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Агапова Светлана Викторовна">
            <a:hlinkClick r:id="rId2" tooltip="Агапова Светлана Викторовна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381250" cy="2381250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Горизонтальный свиток 3"/>
          <p:cNvSpPr/>
          <p:nvPr/>
        </p:nvSpPr>
        <p:spPr>
          <a:xfrm>
            <a:off x="179512" y="2348880"/>
            <a:ext cx="3024336" cy="157919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+mj-lt"/>
              </a:rPr>
              <a:t>Светлана Викторовна </a:t>
            </a:r>
            <a:r>
              <a:rPr lang="ru-RU" b="1" dirty="0">
                <a:solidFill>
                  <a:srgbClr val="002060"/>
                </a:solidFill>
                <a:latin typeface="+mj-lt"/>
              </a:rPr>
              <a:t>Агапова</a:t>
            </a:r>
            <a:r>
              <a:rPr lang="ru-RU" b="1" dirty="0" smtClean="0">
                <a:solidFill>
                  <a:srgbClr val="002060"/>
                </a:solidFill>
                <a:latin typeface="+mj-lt"/>
              </a:rPr>
              <a:t>, мастер спорта по спортивной гимнастике</a:t>
            </a:r>
            <a:endParaRPr lang="ru-RU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3076" name="Picture 4" descr="Терешкова Валентина Владимировна">
            <a:hlinkClick r:id="rId4" tooltip="Терешкова Валентина Владимировна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72264" y="142852"/>
            <a:ext cx="2381250" cy="2876551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Горизонтальный свиток 6"/>
          <p:cNvSpPr/>
          <p:nvPr/>
        </p:nvSpPr>
        <p:spPr>
          <a:xfrm>
            <a:off x="6210439" y="2876550"/>
            <a:ext cx="2915816" cy="2195523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+mj-lt"/>
              </a:rPr>
              <a:t>Валентина Владимировна Терешкова, первая в мире женщина-космонавт, герой Советского Союза</a:t>
            </a:r>
            <a:endParaRPr lang="ru-RU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3078" name="Picture 6" descr="Коваленко Андрей Николаевич">
            <a:hlinkClick r:id="rId6" tooltip="Коваленко Андрей Николаевич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380752"/>
            <a:ext cx="2381250" cy="2800351"/>
          </a:xfrm>
          <a:prstGeom prst="rect">
            <a:avLst/>
          </a:prstGeom>
          <a:noFill/>
          <a:ln w="28575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Горизонтальный свиток 8"/>
          <p:cNvSpPr/>
          <p:nvPr/>
        </p:nvSpPr>
        <p:spPr>
          <a:xfrm>
            <a:off x="1835696" y="4181103"/>
            <a:ext cx="4320480" cy="179521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+mj-lt"/>
              </a:rPr>
              <a:t>Андрей Николаевич Коваленко, </a:t>
            </a:r>
            <a:r>
              <a:rPr lang="ru-RU" sz="1600" b="1" dirty="0">
                <a:solidFill>
                  <a:srgbClr val="002060"/>
                </a:solidFill>
                <a:latin typeface="+mj-lt"/>
              </a:rPr>
              <a:t>Серебряный призер чемпионата мира среди молодёжи, Олимпийский чемпион 1992 года, серебряный призер Олимпийских Игр 1998 года</a:t>
            </a:r>
          </a:p>
        </p:txBody>
      </p:sp>
    </p:spTree>
    <p:extLst>
      <p:ext uri="{BB962C8B-B14F-4D97-AF65-F5344CB8AC3E}">
        <p14:creationId xmlns:p14="http://schemas.microsoft.com/office/powerpoint/2010/main" xmlns="" val="576874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 flipH="1">
            <a:off x="785786" y="857232"/>
            <a:ext cx="7848872" cy="4357718"/>
          </a:xfrm>
          <a:prstGeom prst="horizontalScroll">
            <a:avLst/>
          </a:prstGeom>
          <a:solidFill>
            <a:schemeClr val="bg2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+mj-lt"/>
              </a:rPr>
              <a:t>Придумайте </a:t>
            </a:r>
            <a:r>
              <a:rPr lang="ru-RU" b="1" dirty="0">
                <a:solidFill>
                  <a:srgbClr val="002060"/>
                </a:solidFill>
                <a:latin typeface="+mj-lt"/>
              </a:rPr>
              <a:t>и запишите </a:t>
            </a:r>
            <a:r>
              <a:rPr lang="ru-RU" b="1" dirty="0" smtClean="0">
                <a:solidFill>
                  <a:srgbClr val="002060"/>
                </a:solidFill>
                <a:latin typeface="+mj-lt"/>
              </a:rPr>
              <a:t>предложения, соответствующие </a:t>
            </a:r>
            <a:r>
              <a:rPr lang="ru-RU" b="1" dirty="0">
                <a:solidFill>
                  <a:srgbClr val="002060"/>
                </a:solidFill>
                <a:latin typeface="+mj-lt"/>
              </a:rPr>
              <a:t>данной схеме: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+mj-lt"/>
              </a:rPr>
              <a:t>[О и О, О и О, О и О -      ].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+mj-lt"/>
              </a:rPr>
              <a:t>Используйте слова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sz="2800" b="1" i="1" dirty="0" smtClean="0">
                <a:solidFill>
                  <a:srgbClr val="7030A0"/>
                </a:solidFill>
                <a:latin typeface="+mj-lt"/>
              </a:rPr>
              <a:t>олимпийские виды спорта, самоотдача, всерьез готовиться, отдавать все силы</a:t>
            </a:r>
            <a:endParaRPr lang="ru-RU" b="1" i="1" dirty="0">
              <a:solidFill>
                <a:srgbClr val="7030A0"/>
              </a:solidFill>
              <a:latin typeface="+mj-lt"/>
            </a:endParaRPr>
          </a:p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" name="Блок-схема: узел 1"/>
          <p:cNvSpPr/>
          <p:nvPr/>
        </p:nvSpPr>
        <p:spPr>
          <a:xfrm>
            <a:off x="6143636" y="2285992"/>
            <a:ext cx="288032" cy="28803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•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8954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aer\Desktop\0027-027-Olimpiada-v-Sochi-201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52" y="857232"/>
            <a:ext cx="6500858" cy="47863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48332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 flipH="1">
            <a:off x="785786" y="642918"/>
            <a:ext cx="7848872" cy="4572032"/>
          </a:xfrm>
          <a:prstGeom prst="horizontalScroll">
            <a:avLst/>
          </a:prstGeom>
          <a:solidFill>
            <a:schemeClr val="bg2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+mj-lt"/>
              </a:rPr>
              <a:t>Придумайте </a:t>
            </a:r>
            <a:r>
              <a:rPr lang="ru-RU" b="1" dirty="0">
                <a:solidFill>
                  <a:srgbClr val="002060"/>
                </a:solidFill>
                <a:latin typeface="+mj-lt"/>
              </a:rPr>
              <a:t>и запишите </a:t>
            </a:r>
            <a:r>
              <a:rPr lang="ru-RU" b="1" dirty="0" smtClean="0">
                <a:solidFill>
                  <a:srgbClr val="002060"/>
                </a:solidFill>
                <a:latin typeface="+mj-lt"/>
              </a:rPr>
              <a:t>предложения, соответствующие </a:t>
            </a:r>
            <a:r>
              <a:rPr lang="ru-RU" b="1" dirty="0">
                <a:solidFill>
                  <a:srgbClr val="002060"/>
                </a:solidFill>
                <a:latin typeface="+mj-lt"/>
              </a:rPr>
              <a:t>данной схеме: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+mj-lt"/>
              </a:rPr>
              <a:t>[      : О, О и О, О и О –  … ].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+mj-lt"/>
              </a:rPr>
              <a:t>Используйте слова</a:t>
            </a:r>
          </a:p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+mj-lt"/>
              </a:rPr>
              <a:t>на благо Родины, во славу родного города, достойно выступить, прославить</a:t>
            </a:r>
            <a:endParaRPr lang="ru-RU" sz="2800" b="1" i="1" dirty="0">
              <a:solidFill>
                <a:srgbClr val="7030A0"/>
              </a:solidFill>
              <a:latin typeface="+mj-lt"/>
            </a:endParaRPr>
          </a:p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2643174" y="2143116"/>
            <a:ext cx="288032" cy="28803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•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shorttrack.ru/veteran/belyakov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785794"/>
            <a:ext cx="2400300" cy="2857500"/>
          </a:xfrm>
          <a:prstGeom prst="rect">
            <a:avLst/>
          </a:prstGeom>
          <a:noFill/>
        </p:spPr>
      </p:pic>
      <p:sp>
        <p:nvSpPr>
          <p:cNvPr id="5" name="Блок-схема: перфолента 4"/>
          <p:cNvSpPr/>
          <p:nvPr/>
        </p:nvSpPr>
        <p:spPr>
          <a:xfrm>
            <a:off x="785786" y="4071942"/>
            <a:ext cx="3286148" cy="1285884"/>
          </a:xfrm>
          <a:prstGeom prst="flowChartPunchedTap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+mj-lt"/>
              </a:rPr>
              <a:t>Ольга Белякова, шорт-трек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923928" y="817582"/>
            <a:ext cx="4136340" cy="340350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Наши земляки – члены олимпийской сборной России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Илья Буров: «Трамплин в Сочи станет для нас счастливым»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857232"/>
            <a:ext cx="3333750" cy="2381250"/>
          </a:xfrm>
          <a:prstGeom prst="rect">
            <a:avLst/>
          </a:prstGeom>
          <a:noFill/>
        </p:spPr>
      </p:pic>
      <p:sp>
        <p:nvSpPr>
          <p:cNvPr id="8" name="Блок-схема: перфолента 7"/>
          <p:cNvSpPr/>
          <p:nvPr/>
        </p:nvSpPr>
        <p:spPr>
          <a:xfrm>
            <a:off x="4857752" y="3857628"/>
            <a:ext cx="3286148" cy="1285884"/>
          </a:xfrm>
          <a:prstGeom prst="flowChartPunchedTap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+mj-lt"/>
              </a:rPr>
              <a:t>Илья Буров, фристайл</a:t>
            </a:r>
          </a:p>
        </p:txBody>
      </p:sp>
      <p:pic>
        <p:nvPicPr>
          <p:cNvPr id="9" name="Picture 4" descr="В фокусе Олимпиады: лыжная акробатика (мужчины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928670"/>
            <a:ext cx="3333750" cy="2381250"/>
          </a:xfrm>
          <a:prstGeom prst="rect">
            <a:avLst/>
          </a:prstGeom>
          <a:noFill/>
        </p:spPr>
      </p:pic>
      <p:sp>
        <p:nvSpPr>
          <p:cNvPr id="10" name="Блок-схема: перфолента 9"/>
          <p:cNvSpPr/>
          <p:nvPr/>
        </p:nvSpPr>
        <p:spPr>
          <a:xfrm>
            <a:off x="785786" y="4071942"/>
            <a:ext cx="3286148" cy="1285884"/>
          </a:xfrm>
          <a:prstGeom prst="flowChartPunchedTap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+mj-lt"/>
              </a:rPr>
              <a:t>Павел Кротов, фристайл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Голкипер «Колорадо» и сборной России Семен Варламов помог своему клубу одержать победу над «Флоридой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14290"/>
            <a:ext cx="3571900" cy="3238501"/>
          </a:xfrm>
          <a:prstGeom prst="rect">
            <a:avLst/>
          </a:prstGeom>
          <a:noFill/>
        </p:spPr>
      </p:pic>
      <p:pic>
        <p:nvPicPr>
          <p:cNvPr id="1036" name="Picture 12" descr="Артём Анисимов не изменяет хоккею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8400" y="2857506"/>
            <a:ext cx="3810000" cy="2857500"/>
          </a:xfrm>
          <a:prstGeom prst="rect">
            <a:avLst/>
          </a:prstGeom>
          <a:noFill/>
        </p:spPr>
      </p:pic>
      <p:sp>
        <p:nvSpPr>
          <p:cNvPr id="10" name="Блок-схема: перфолента 9"/>
          <p:cNvSpPr/>
          <p:nvPr/>
        </p:nvSpPr>
        <p:spPr>
          <a:xfrm>
            <a:off x="539552" y="1268760"/>
            <a:ext cx="3071802" cy="1285884"/>
          </a:xfrm>
          <a:prstGeom prst="flowChartPunchedTap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+mj-lt"/>
              </a:rPr>
              <a:t>Артём Анисимов, нападающий</a:t>
            </a:r>
          </a:p>
        </p:txBody>
      </p:sp>
      <p:sp>
        <p:nvSpPr>
          <p:cNvPr id="11" name="Блок-схема: перфолента 10"/>
          <p:cNvSpPr/>
          <p:nvPr/>
        </p:nvSpPr>
        <p:spPr>
          <a:xfrm>
            <a:off x="5000628" y="3643314"/>
            <a:ext cx="3286148" cy="1285884"/>
          </a:xfrm>
          <a:prstGeom prst="flowChartPunchedTap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+mj-lt"/>
              </a:rPr>
              <a:t>Сергей Варламов, вратарь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Выполните задание. Взаимопроверка</a:t>
            </a:r>
            <a:r>
              <a:rPr lang="ru-RU" sz="4000" b="1" dirty="0"/>
              <a:t/>
            </a:r>
            <a:br>
              <a:rPr lang="ru-RU" sz="4000" b="1" dirty="0"/>
            </a:br>
            <a:endParaRPr lang="ru-RU" sz="4000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1052736"/>
            <a:ext cx="8280920" cy="5184576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latin typeface="+mj-lt"/>
              </a:rPr>
              <a:t>Сад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,</a:t>
            </a:r>
            <a:r>
              <a:rPr lang="ru-RU" sz="2800" b="1" dirty="0" smtClean="0">
                <a:latin typeface="+mj-lt"/>
              </a:rPr>
              <a:t> степь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,</a:t>
            </a:r>
            <a:r>
              <a:rPr lang="ru-RU" sz="2800" b="1" dirty="0" smtClean="0">
                <a:latin typeface="+mj-lt"/>
              </a:rPr>
              <a:t> </a:t>
            </a:r>
            <a:r>
              <a:rPr lang="ru-RU" sz="2800" b="1" dirty="0">
                <a:latin typeface="+mj-lt"/>
              </a:rPr>
              <a:t>двор 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-</a:t>
            </a:r>
            <a:r>
              <a:rPr lang="ru-RU" sz="2800" b="1" dirty="0" smtClean="0">
                <a:latin typeface="+mj-lt"/>
              </a:rPr>
              <a:t> всё </a:t>
            </a:r>
            <a:r>
              <a:rPr lang="ru-RU" sz="2800" b="1" dirty="0">
                <a:latin typeface="+mj-lt"/>
              </a:rPr>
              <a:t>было в </a:t>
            </a:r>
            <a:r>
              <a:rPr lang="ru-RU" sz="2800" b="1" dirty="0" smtClean="0">
                <a:latin typeface="+mj-lt"/>
              </a:rPr>
              <a:t>х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о</a:t>
            </a:r>
            <a:r>
              <a:rPr lang="ru-RU" sz="2800" b="1" dirty="0" smtClean="0">
                <a:latin typeface="+mj-lt"/>
              </a:rPr>
              <a:t>лодной ст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е</a:t>
            </a:r>
            <a:r>
              <a:rPr lang="ru-RU" sz="2800" b="1" dirty="0" smtClean="0">
                <a:latin typeface="+mj-lt"/>
              </a:rPr>
              <a:t>пи.</a:t>
            </a:r>
          </a:p>
          <a:p>
            <a:pPr lvl="0"/>
            <a:r>
              <a:rPr lang="ru-RU" sz="2800" b="1" dirty="0" smtClean="0">
                <a:latin typeface="+mj-lt"/>
              </a:rPr>
              <a:t>Теперь </a:t>
            </a:r>
            <a:r>
              <a:rPr lang="ru-RU" sz="2800" b="1" dirty="0">
                <a:latin typeface="+mj-lt"/>
              </a:rPr>
              <a:t>уже н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и</a:t>
            </a:r>
            <a:r>
              <a:rPr lang="ru-RU" sz="2800" b="1" dirty="0">
                <a:latin typeface="+mj-lt"/>
              </a:rPr>
              <a:t> </a:t>
            </a:r>
            <a:r>
              <a:rPr lang="ru-RU" sz="2800" b="1" dirty="0" smtClean="0">
                <a:latin typeface="+mj-lt"/>
              </a:rPr>
              <a:t>гор, </a:t>
            </a:r>
            <a:r>
              <a:rPr lang="ru-RU" sz="2800" b="1" dirty="0">
                <a:latin typeface="+mj-lt"/>
              </a:rPr>
              <a:t>н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и</a:t>
            </a:r>
            <a:r>
              <a:rPr lang="ru-RU" sz="2800" b="1" dirty="0">
                <a:latin typeface="+mj-lt"/>
              </a:rPr>
              <a:t> </a:t>
            </a:r>
            <a:r>
              <a:rPr lang="ru-RU" sz="2800" b="1" dirty="0" smtClean="0">
                <a:latin typeface="+mj-lt"/>
              </a:rPr>
              <a:t>неба, </a:t>
            </a:r>
            <a:r>
              <a:rPr lang="ru-RU" sz="2800" b="1" dirty="0">
                <a:latin typeface="+mj-lt"/>
              </a:rPr>
              <a:t>н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и</a:t>
            </a:r>
            <a:r>
              <a:rPr lang="ru-RU" sz="2800" b="1" dirty="0">
                <a:latin typeface="+mj-lt"/>
              </a:rPr>
              <a:t> земли </a:t>
            </a:r>
            <a:r>
              <a:rPr lang="ru-RU" sz="2800" b="1" dirty="0" smtClean="0">
                <a:latin typeface="+mj-lt"/>
              </a:rPr>
              <a:t>-н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и</a:t>
            </a:r>
            <a:r>
              <a:rPr lang="ru-RU" sz="2800" b="1" dirty="0" smtClean="0">
                <a:latin typeface="+mj-lt"/>
              </a:rPr>
              <a:t>чего </a:t>
            </a:r>
            <a:r>
              <a:rPr lang="ru-RU" sz="2800" b="1" dirty="0">
                <a:latin typeface="+mj-lt"/>
              </a:rPr>
              <a:t>н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е</a:t>
            </a:r>
            <a:r>
              <a:rPr lang="ru-RU" sz="2800" b="1" dirty="0">
                <a:latin typeface="+mj-lt"/>
              </a:rPr>
              <a:t> было </a:t>
            </a:r>
            <a:r>
              <a:rPr lang="ru-RU" sz="2800" b="1" dirty="0" smtClean="0">
                <a:latin typeface="+mj-lt"/>
              </a:rPr>
              <a:t>видно.</a:t>
            </a:r>
          </a:p>
          <a:p>
            <a:pPr lvl="0"/>
            <a:r>
              <a:rPr lang="ru-RU" sz="2800" b="1" dirty="0" smtClean="0">
                <a:latin typeface="+mj-lt"/>
              </a:rPr>
              <a:t>Всё </a:t>
            </a:r>
            <a:r>
              <a:rPr lang="ru-RU" sz="2800" b="1" dirty="0">
                <a:latin typeface="+mj-lt"/>
              </a:rPr>
              <a:t>выгл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я</a:t>
            </a:r>
            <a:r>
              <a:rPr lang="ru-RU" sz="2800" b="1" dirty="0">
                <a:latin typeface="+mj-lt"/>
              </a:rPr>
              <a:t>дело радос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т</a:t>
            </a:r>
            <a:r>
              <a:rPr lang="ru-RU" sz="2800" b="1" dirty="0">
                <a:latin typeface="+mj-lt"/>
              </a:rPr>
              <a:t>ным и </a:t>
            </a:r>
            <a:r>
              <a:rPr lang="ru-RU" sz="2800" b="1" dirty="0" smtClean="0">
                <a:latin typeface="+mj-lt"/>
              </a:rPr>
              <a:t>пр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и</a:t>
            </a:r>
            <a:r>
              <a:rPr lang="ru-RU" sz="2800" b="1" dirty="0" smtClean="0">
                <a:latin typeface="+mj-lt"/>
              </a:rPr>
              <a:t>вл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е</a:t>
            </a:r>
            <a:r>
              <a:rPr lang="ru-RU" sz="2800" b="1" dirty="0" smtClean="0">
                <a:latin typeface="+mj-lt"/>
              </a:rPr>
              <a:t>кательным: </a:t>
            </a:r>
            <a:r>
              <a:rPr lang="ru-RU" sz="2800" b="1" dirty="0">
                <a:latin typeface="+mj-lt"/>
              </a:rPr>
              <a:t>зелёная </a:t>
            </a:r>
            <a:r>
              <a:rPr lang="ru-RU" sz="2800" b="1" dirty="0" smtClean="0">
                <a:latin typeface="+mj-lt"/>
              </a:rPr>
              <a:t>трава, шумящ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а</a:t>
            </a:r>
            <a:r>
              <a:rPr lang="ru-RU" sz="2800" b="1" dirty="0" smtClean="0">
                <a:latin typeface="+mj-lt"/>
              </a:rPr>
              <a:t>я листва, </a:t>
            </a:r>
            <a:r>
              <a:rPr lang="ru-RU" sz="2800" b="1" dirty="0">
                <a:latin typeface="+mj-lt"/>
              </a:rPr>
              <a:t>со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л</a:t>
            </a:r>
            <a:r>
              <a:rPr lang="ru-RU" sz="2800" b="1" dirty="0">
                <a:latin typeface="+mj-lt"/>
              </a:rPr>
              <a:t>нце над </a:t>
            </a:r>
            <a:r>
              <a:rPr lang="ru-RU" sz="2800" b="1" dirty="0" smtClean="0">
                <a:latin typeface="+mj-lt"/>
              </a:rPr>
              <a:t>головой.</a:t>
            </a:r>
          </a:p>
          <a:p>
            <a:pPr lvl="0"/>
            <a:r>
              <a:rPr lang="ru-RU" sz="2800" b="1" dirty="0" smtClean="0">
                <a:latin typeface="+mj-lt"/>
              </a:rPr>
              <a:t>Везде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:</a:t>
            </a:r>
            <a:r>
              <a:rPr lang="ru-RU" sz="2800" b="1" dirty="0" smtClean="0">
                <a:latin typeface="+mj-lt"/>
              </a:rPr>
              <a:t> </a:t>
            </a:r>
            <a:r>
              <a:rPr lang="ru-RU" sz="2800" b="1" dirty="0">
                <a:latin typeface="+mj-lt"/>
              </a:rPr>
              <a:t>в </a:t>
            </a:r>
            <a:r>
              <a:rPr lang="ru-RU" sz="2800" b="1" dirty="0" smtClean="0">
                <a:latin typeface="+mj-lt"/>
              </a:rPr>
              <a:t>ст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е</a:t>
            </a:r>
            <a:r>
              <a:rPr lang="ru-RU" sz="2800" b="1" dirty="0" smtClean="0">
                <a:latin typeface="+mj-lt"/>
              </a:rPr>
              <a:t>пи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,</a:t>
            </a:r>
            <a:r>
              <a:rPr lang="ru-RU" sz="2800" b="1" dirty="0" smtClean="0">
                <a:latin typeface="+mj-lt"/>
              </a:rPr>
              <a:t> </a:t>
            </a:r>
            <a:r>
              <a:rPr lang="ru-RU" sz="2800" b="1" dirty="0">
                <a:latin typeface="+mj-lt"/>
              </a:rPr>
              <a:t>за </a:t>
            </a:r>
            <a:r>
              <a:rPr lang="ru-RU" sz="2800" b="1" dirty="0" smtClean="0">
                <a:latin typeface="+mj-lt"/>
              </a:rPr>
              <a:t>р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е</a:t>
            </a:r>
            <a:r>
              <a:rPr lang="ru-RU" sz="2800" b="1" dirty="0" smtClean="0">
                <a:latin typeface="+mj-lt"/>
              </a:rPr>
              <a:t>кой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,</a:t>
            </a:r>
            <a:r>
              <a:rPr lang="ru-RU" sz="2800" b="1" dirty="0" smtClean="0">
                <a:latin typeface="+mj-lt"/>
              </a:rPr>
              <a:t> </a:t>
            </a:r>
            <a:r>
              <a:rPr lang="ru-RU" sz="2800" b="1" dirty="0">
                <a:latin typeface="+mj-lt"/>
              </a:rPr>
              <a:t>по д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о</a:t>
            </a:r>
            <a:r>
              <a:rPr lang="ru-RU" sz="2800" b="1" dirty="0">
                <a:latin typeface="+mj-lt"/>
              </a:rPr>
              <a:t>рогам </a:t>
            </a:r>
            <a:r>
              <a:rPr lang="ru-RU" sz="2800" b="1" dirty="0" smtClean="0">
                <a:latin typeface="+mj-lt"/>
              </a:rPr>
              <a:t>- было пусто.</a:t>
            </a:r>
          </a:p>
          <a:p>
            <a:pPr lvl="0"/>
            <a:r>
              <a:rPr lang="ru-RU" sz="2800" b="1" dirty="0" smtClean="0">
                <a:latin typeface="+mj-lt"/>
              </a:rPr>
              <a:t>Все </a:t>
            </a:r>
            <a:r>
              <a:rPr lang="ru-RU" sz="2800" b="1" dirty="0">
                <a:latin typeface="+mj-lt"/>
              </a:rPr>
              <a:t>породы см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о</a:t>
            </a:r>
            <a:r>
              <a:rPr lang="ru-RU" sz="2800" b="1" dirty="0">
                <a:latin typeface="+mj-lt"/>
              </a:rPr>
              <a:t>листых </a:t>
            </a:r>
            <a:r>
              <a:rPr lang="ru-RU" sz="2800" b="1" dirty="0" smtClean="0">
                <a:latin typeface="+mj-lt"/>
              </a:rPr>
              <a:t>д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е</a:t>
            </a:r>
            <a:r>
              <a:rPr lang="ru-RU" sz="2800" b="1" dirty="0" smtClean="0">
                <a:latin typeface="+mj-lt"/>
              </a:rPr>
              <a:t>рев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ь</a:t>
            </a:r>
            <a:r>
              <a:rPr lang="ru-RU" sz="2800" b="1" dirty="0" smtClean="0">
                <a:latin typeface="+mj-lt"/>
              </a:rPr>
              <a:t>ев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,</a:t>
            </a:r>
            <a:r>
              <a:rPr lang="ru-RU" sz="2800" b="1" dirty="0" smtClean="0">
                <a:latin typeface="+mj-lt"/>
              </a:rPr>
              <a:t> например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:</a:t>
            </a:r>
            <a:r>
              <a:rPr lang="ru-RU" sz="2800" b="1" dirty="0" smtClean="0">
                <a:latin typeface="+mj-lt"/>
              </a:rPr>
              <a:t> ель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,</a:t>
            </a:r>
            <a:r>
              <a:rPr lang="ru-RU" sz="2800" b="1" dirty="0" smtClean="0">
                <a:latin typeface="+mj-lt"/>
              </a:rPr>
              <a:t> сосну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,</a:t>
            </a:r>
            <a:r>
              <a:rPr lang="ru-RU" sz="2800" b="1" dirty="0" smtClean="0">
                <a:latin typeface="+mj-lt"/>
              </a:rPr>
              <a:t> пихту 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-</a:t>
            </a:r>
            <a:r>
              <a:rPr lang="ru-RU" sz="2800" b="1" dirty="0" smtClean="0">
                <a:latin typeface="+mj-lt"/>
              </a:rPr>
              <a:t> </a:t>
            </a:r>
            <a:r>
              <a:rPr lang="ru-RU" sz="2800" b="1" dirty="0">
                <a:latin typeface="+mj-lt"/>
              </a:rPr>
              <a:t>называют красным лесом</a:t>
            </a:r>
            <a:r>
              <a:rPr lang="ru-RU" sz="2800" b="1" dirty="0" smtClean="0">
                <a:latin typeface="+mj-lt"/>
              </a:rPr>
              <a:t>.</a:t>
            </a:r>
            <a:endParaRPr lang="ru-RU" sz="28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20688"/>
            <a:ext cx="7776864" cy="5688632"/>
          </a:xfrm>
        </p:spPr>
        <p:txBody>
          <a:bodyPr>
            <a:normAutofit/>
          </a:bodyPr>
          <a:lstStyle/>
          <a:p>
            <a:pPr lvl="0"/>
            <a:r>
              <a:rPr lang="ru-RU" sz="2800" b="1" dirty="0">
                <a:latin typeface="+mj-lt"/>
              </a:rPr>
              <a:t>Н</a:t>
            </a:r>
            <a:r>
              <a:rPr lang="ru-RU" sz="3200" b="1" dirty="0">
                <a:solidFill>
                  <a:srgbClr val="FF0000"/>
                </a:solidFill>
                <a:latin typeface="+mj-lt"/>
              </a:rPr>
              <a:t>и</a:t>
            </a:r>
            <a:r>
              <a:rPr lang="ru-RU" sz="2800" b="1" dirty="0">
                <a:latin typeface="+mj-lt"/>
              </a:rPr>
              <a:t> один </a:t>
            </a:r>
            <a:r>
              <a:rPr lang="ru-RU" sz="2800" b="1" dirty="0" smtClean="0">
                <a:latin typeface="+mj-lt"/>
              </a:rPr>
              <a:t>след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:</a:t>
            </a:r>
            <a:r>
              <a:rPr lang="ru-RU" sz="2800" b="1" dirty="0" smtClean="0">
                <a:latin typeface="+mj-lt"/>
              </a:rPr>
              <a:t> </a:t>
            </a:r>
            <a:r>
              <a:rPr lang="ru-RU" sz="2800" b="1" dirty="0">
                <a:latin typeface="+mj-lt"/>
              </a:rPr>
              <a:t>н</a:t>
            </a:r>
            <a:r>
              <a:rPr lang="ru-RU" sz="3200" b="1" dirty="0">
                <a:solidFill>
                  <a:srgbClr val="FF0000"/>
                </a:solidFill>
                <a:latin typeface="+mj-lt"/>
              </a:rPr>
              <a:t>и</a:t>
            </a:r>
            <a:r>
              <a:rPr lang="ru-RU" sz="2800" b="1" dirty="0">
                <a:latin typeface="+mj-lt"/>
              </a:rPr>
              <a:t> </a:t>
            </a:r>
            <a:r>
              <a:rPr lang="ru-RU" sz="2800" b="1" dirty="0" smtClean="0">
                <a:latin typeface="+mj-lt"/>
              </a:rPr>
              <a:t>лыжный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,</a:t>
            </a:r>
            <a:r>
              <a:rPr lang="ru-RU" sz="2800" b="1" dirty="0" smtClean="0">
                <a:latin typeface="+mj-lt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+mj-lt"/>
              </a:rPr>
              <a:t>ни</a:t>
            </a:r>
            <a:r>
              <a:rPr lang="ru-RU" sz="2800" b="1" dirty="0">
                <a:latin typeface="+mj-lt"/>
              </a:rPr>
              <a:t> </a:t>
            </a:r>
            <a:r>
              <a:rPr lang="ru-RU" sz="2800" b="1" dirty="0" smtClean="0">
                <a:latin typeface="+mj-lt"/>
              </a:rPr>
              <a:t>пеший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,</a:t>
            </a:r>
            <a:r>
              <a:rPr lang="ru-RU" sz="2800" b="1" dirty="0" smtClean="0">
                <a:latin typeface="+mj-lt"/>
              </a:rPr>
              <a:t> </a:t>
            </a:r>
            <a:r>
              <a:rPr lang="ru-RU" sz="2800" b="1" dirty="0">
                <a:latin typeface="+mj-lt"/>
              </a:rPr>
              <a:t>ни человеческий 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-</a:t>
            </a:r>
            <a:r>
              <a:rPr lang="ru-RU" sz="2800" b="1" dirty="0" smtClean="0">
                <a:latin typeface="+mj-lt"/>
              </a:rPr>
              <a:t> не </a:t>
            </a:r>
            <a:r>
              <a:rPr lang="ru-RU" sz="2800" b="1" dirty="0">
                <a:latin typeface="+mj-lt"/>
              </a:rPr>
              <a:t>пересекал дорожную </a:t>
            </a:r>
            <a:r>
              <a:rPr lang="ru-RU" sz="2800" b="1" dirty="0" smtClean="0">
                <a:latin typeface="+mj-lt"/>
              </a:rPr>
              <a:t>тропу.</a:t>
            </a:r>
          </a:p>
          <a:p>
            <a:pPr lvl="0"/>
            <a:r>
              <a:rPr lang="ru-RU" sz="2800" b="1" dirty="0" smtClean="0">
                <a:latin typeface="+mj-lt"/>
              </a:rPr>
              <a:t>Он </a:t>
            </a:r>
            <a:r>
              <a:rPr lang="ru-RU" sz="2800" b="1" dirty="0">
                <a:latin typeface="+mj-lt"/>
              </a:rPr>
              <a:t>был на все руки </a:t>
            </a:r>
            <a:r>
              <a:rPr lang="ru-RU" sz="2800" b="1" dirty="0" smtClean="0">
                <a:latin typeface="+mj-lt"/>
              </a:rPr>
              <a:t>мастер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:</a:t>
            </a:r>
            <a:r>
              <a:rPr lang="ru-RU" sz="2800" b="1" dirty="0" smtClean="0">
                <a:latin typeface="+mj-lt"/>
              </a:rPr>
              <a:t> слес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а</a:t>
            </a:r>
            <a:r>
              <a:rPr lang="ru-RU" sz="2800" b="1" dirty="0" smtClean="0">
                <a:latin typeface="+mj-lt"/>
              </a:rPr>
              <a:t>рь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,</a:t>
            </a:r>
            <a:r>
              <a:rPr lang="ru-RU" sz="2800" b="1" dirty="0" smtClean="0">
                <a:latin typeface="+mj-lt"/>
              </a:rPr>
              <a:t> ст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о</a:t>
            </a:r>
            <a:r>
              <a:rPr lang="ru-RU" sz="2800" b="1" dirty="0" smtClean="0">
                <a:latin typeface="+mj-lt"/>
              </a:rPr>
              <a:t>ляр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,</a:t>
            </a:r>
            <a:r>
              <a:rPr lang="ru-RU" sz="2800" b="1" dirty="0" smtClean="0">
                <a:latin typeface="+mj-lt"/>
              </a:rPr>
              <a:t> </a:t>
            </a:r>
            <a:r>
              <a:rPr lang="ru-RU" sz="2800" b="1" dirty="0">
                <a:latin typeface="+mj-lt"/>
              </a:rPr>
              <a:t>плотн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и</a:t>
            </a:r>
            <a:r>
              <a:rPr lang="ru-RU" sz="2800" b="1" dirty="0">
                <a:latin typeface="+mj-lt"/>
              </a:rPr>
              <a:t>к и даже </a:t>
            </a:r>
            <a:r>
              <a:rPr lang="ru-RU" sz="2800" b="1" dirty="0" smtClean="0">
                <a:latin typeface="+mj-lt"/>
              </a:rPr>
              <a:t>м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е</a:t>
            </a:r>
            <a:r>
              <a:rPr lang="ru-RU" sz="2800" b="1" dirty="0" smtClean="0">
                <a:latin typeface="+mj-lt"/>
              </a:rPr>
              <a:t>ханик.</a:t>
            </a:r>
          </a:p>
          <a:p>
            <a:pPr lvl="0"/>
            <a:r>
              <a:rPr lang="ru-RU" sz="2800" b="1" dirty="0" smtClean="0">
                <a:latin typeface="+mj-lt"/>
              </a:rPr>
              <a:t>По </a:t>
            </a:r>
            <a:r>
              <a:rPr lang="ru-RU" sz="2800" b="1" dirty="0">
                <a:latin typeface="+mj-lt"/>
              </a:rPr>
              <a:t>вечерам он увл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е</a:t>
            </a:r>
            <a:r>
              <a:rPr lang="ru-RU" sz="2800" b="1" dirty="0">
                <a:latin typeface="+mj-lt"/>
              </a:rPr>
              <a:t>кался разными </a:t>
            </a:r>
            <a:r>
              <a:rPr lang="ru-RU" sz="2800" b="1" dirty="0" smtClean="0">
                <a:latin typeface="+mj-lt"/>
              </a:rPr>
              <a:t>играми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,</a:t>
            </a:r>
            <a:r>
              <a:rPr lang="ru-RU" sz="2800" b="1" dirty="0" smtClean="0">
                <a:latin typeface="+mj-lt"/>
              </a:rPr>
              <a:t> как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-</a:t>
            </a:r>
            <a:r>
              <a:rPr lang="ru-RU" sz="2800" b="1" dirty="0" smtClean="0">
                <a:latin typeface="+mj-lt"/>
              </a:rPr>
              <a:t>то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:</a:t>
            </a:r>
            <a:r>
              <a:rPr lang="ru-RU" sz="2800" b="1" dirty="0" smtClean="0">
                <a:latin typeface="+mj-lt"/>
              </a:rPr>
              <a:t> шахм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а</a:t>
            </a:r>
            <a:r>
              <a:rPr lang="ru-RU" sz="2800" b="1" dirty="0" smtClean="0">
                <a:latin typeface="+mj-lt"/>
              </a:rPr>
              <a:t>тами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,</a:t>
            </a:r>
            <a:r>
              <a:rPr lang="ru-RU" sz="2800" b="1" dirty="0" smtClean="0">
                <a:latin typeface="+mj-lt"/>
              </a:rPr>
              <a:t> те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нн</a:t>
            </a:r>
            <a:r>
              <a:rPr lang="ru-RU" sz="2800" b="1" dirty="0" smtClean="0">
                <a:latin typeface="+mj-lt"/>
              </a:rPr>
              <a:t>исом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,</a:t>
            </a:r>
            <a:r>
              <a:rPr lang="ru-RU" sz="2800" b="1" dirty="0" smtClean="0">
                <a:latin typeface="+mj-lt"/>
              </a:rPr>
              <a:t> </a:t>
            </a:r>
            <a:r>
              <a:rPr lang="ru-RU" sz="2800" b="1" dirty="0">
                <a:latin typeface="+mj-lt"/>
              </a:rPr>
              <a:t>дом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и</a:t>
            </a:r>
            <a:r>
              <a:rPr lang="ru-RU" sz="2800" b="1" dirty="0">
                <a:latin typeface="+mj-lt"/>
              </a:rPr>
              <a:t>но.   </a:t>
            </a:r>
            <a:endParaRPr lang="ru-RU" sz="2800" b="1" dirty="0" smtClean="0">
              <a:latin typeface="+mj-lt"/>
            </a:endParaRPr>
          </a:p>
          <a:p>
            <a:pPr lvl="0"/>
            <a:r>
              <a:rPr lang="ru-RU" sz="2800" b="1" dirty="0" smtClean="0">
                <a:latin typeface="+mj-lt"/>
              </a:rPr>
              <a:t>Вдоль </a:t>
            </a:r>
            <a:r>
              <a:rPr lang="ru-RU" sz="2800" b="1" dirty="0">
                <a:latin typeface="+mj-lt"/>
              </a:rPr>
              <a:t>стен п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о</a:t>
            </a:r>
            <a:r>
              <a:rPr lang="ru-RU" sz="2800" b="1" dirty="0">
                <a:latin typeface="+mj-lt"/>
              </a:rPr>
              <a:t>всюду в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и</a:t>
            </a:r>
            <a:r>
              <a:rPr lang="ru-RU" sz="2800" b="1" dirty="0">
                <a:latin typeface="+mj-lt"/>
              </a:rPr>
              <a:t>днелись м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о</a:t>
            </a:r>
            <a:r>
              <a:rPr lang="ru-RU" sz="2800" b="1" dirty="0">
                <a:latin typeface="+mj-lt"/>
              </a:rPr>
              <a:t>з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а</a:t>
            </a:r>
            <a:r>
              <a:rPr lang="ru-RU" sz="2800" b="1" dirty="0">
                <a:latin typeface="+mj-lt"/>
              </a:rPr>
              <a:t>и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чн</a:t>
            </a:r>
            <a:r>
              <a:rPr lang="ru-RU" sz="2800" b="1" dirty="0">
                <a:latin typeface="+mj-lt"/>
              </a:rPr>
              <a:t>ые </a:t>
            </a:r>
            <a:r>
              <a:rPr lang="ru-RU" sz="2800" b="1" dirty="0" smtClean="0">
                <a:latin typeface="+mj-lt"/>
              </a:rPr>
              <a:t>картины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: </a:t>
            </a:r>
            <a:r>
              <a:rPr lang="ru-RU" sz="2800" b="1" dirty="0">
                <a:latin typeface="+mj-lt"/>
              </a:rPr>
              <a:t>ловля </a:t>
            </a:r>
            <a:r>
              <a:rPr lang="ru-RU" sz="2800" b="1" dirty="0" smtClean="0">
                <a:latin typeface="+mj-lt"/>
              </a:rPr>
              <a:t>ры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б,</a:t>
            </a:r>
            <a:r>
              <a:rPr lang="ru-RU" sz="2800" b="1" dirty="0" smtClean="0">
                <a:latin typeface="+mj-lt"/>
              </a:rPr>
              <a:t> к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о</a:t>
            </a:r>
            <a:r>
              <a:rPr lang="ru-RU" sz="2800" b="1" dirty="0" smtClean="0">
                <a:latin typeface="+mj-lt"/>
              </a:rPr>
              <a:t>р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а</a:t>
            </a:r>
            <a:r>
              <a:rPr lang="ru-RU" sz="2800" b="1" dirty="0" smtClean="0">
                <a:latin typeface="+mj-lt"/>
              </a:rPr>
              <a:t>бли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,</a:t>
            </a:r>
            <a:r>
              <a:rPr lang="ru-RU" sz="2800" b="1" dirty="0" smtClean="0">
                <a:latin typeface="+mj-lt"/>
              </a:rPr>
              <a:t> </a:t>
            </a:r>
            <a:r>
              <a:rPr lang="ru-RU" sz="2800" b="1" dirty="0">
                <a:latin typeface="+mj-lt"/>
              </a:rPr>
              <a:t>с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и</a:t>
            </a:r>
            <a:r>
              <a:rPr lang="ru-RU" sz="2800" b="1" dirty="0">
                <a:latin typeface="+mj-lt"/>
              </a:rPr>
              <a:t>нева и зелень м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о</a:t>
            </a:r>
            <a:r>
              <a:rPr lang="ru-RU" sz="2800" b="1" dirty="0">
                <a:latin typeface="+mj-lt"/>
              </a:rPr>
              <a:t>рских п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е</a:t>
            </a:r>
            <a:r>
              <a:rPr lang="ru-RU" sz="2800" b="1" dirty="0">
                <a:latin typeface="+mj-lt"/>
              </a:rPr>
              <a:t>йзаж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е</a:t>
            </a:r>
            <a:r>
              <a:rPr lang="ru-RU" sz="2800" b="1" dirty="0">
                <a:latin typeface="+mj-lt"/>
              </a:rPr>
              <a:t>й.</a:t>
            </a:r>
          </a:p>
          <a:p>
            <a:endParaRPr lang="ru-RU" sz="2800" b="1" dirty="0">
              <a:latin typeface="+mj-l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72092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6965245" cy="158417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По </a:t>
            </a:r>
            <a:r>
              <a:rPr lang="ru-RU" sz="2800" b="1" dirty="0">
                <a:solidFill>
                  <a:srgbClr val="FF0000"/>
                </a:solidFill>
              </a:rPr>
              <a:t>какому признаку объединены </a:t>
            </a:r>
            <a:r>
              <a:rPr lang="ru-RU" sz="2800" b="1" dirty="0" smtClean="0">
                <a:solidFill>
                  <a:srgbClr val="FF0000"/>
                </a:solidFill>
              </a:rPr>
              <a:t>данные предложения? Объясните постановку знаков препинания.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132856"/>
            <a:ext cx="7704856" cy="3590213"/>
          </a:xfrm>
        </p:spPr>
        <p:txBody>
          <a:bodyPr/>
          <a:lstStyle/>
          <a:p>
            <a:r>
              <a:rPr lang="ru-RU" sz="2800" b="1" dirty="0" smtClean="0">
                <a:latin typeface="+mj-lt"/>
              </a:rPr>
              <a:t>Сквозь молочно-голубую дымку мутно виднелось всё вокруг лес скалы острова.</a:t>
            </a:r>
          </a:p>
          <a:p>
            <a:r>
              <a:rPr lang="ru-RU" sz="2800" b="1" dirty="0" smtClean="0">
                <a:latin typeface="+mj-lt"/>
              </a:rPr>
              <a:t>Унылое настроение преследовало её повсюду в школе и дома и на тренировке.</a:t>
            </a:r>
          </a:p>
          <a:p>
            <a:r>
              <a:rPr lang="ru-RU" sz="2800" b="1" dirty="0" smtClean="0">
                <a:latin typeface="+mj-lt"/>
              </a:rPr>
              <a:t>Мы с классом побывали везде  в театре и в музее и в филармонии.</a:t>
            </a:r>
          </a:p>
          <a:p>
            <a:endParaRPr lang="ru-RU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779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44624"/>
            <a:ext cx="6965245" cy="75130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Самопроверка 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298448" y="764705"/>
            <a:ext cx="3200400" cy="3456384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2800" b="1" dirty="0" smtClean="0">
                <a:latin typeface="+mj-lt"/>
              </a:rPr>
              <a:t>2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latin typeface="+mj-lt"/>
              </a:rPr>
              <a:t>4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latin typeface="+mj-lt"/>
              </a:rPr>
              <a:t>2, 6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latin typeface="+mj-lt"/>
              </a:rPr>
              <a:t>2, 3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latin typeface="+mj-lt"/>
              </a:rPr>
              <a:t>1, 8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latin typeface="+mj-lt"/>
              </a:rPr>
              <a:t>4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latin typeface="+mj-lt"/>
              </a:rPr>
              <a:t>3, 4</a:t>
            </a:r>
            <a:endParaRPr lang="ru-RU" sz="2800" b="1" dirty="0">
              <a:latin typeface="+mj-lt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663440" y="764705"/>
            <a:ext cx="3200400" cy="3240360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2800" b="1" dirty="0" smtClean="0">
                <a:latin typeface="+mj-lt"/>
              </a:rPr>
              <a:t>4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latin typeface="+mj-lt"/>
              </a:rPr>
              <a:t>3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latin typeface="+mj-lt"/>
              </a:rPr>
              <a:t>2, 7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latin typeface="+mj-lt"/>
              </a:rPr>
              <a:t>2, 3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latin typeface="+mj-lt"/>
              </a:rPr>
              <a:t>2, 8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latin typeface="+mj-lt"/>
              </a:rPr>
              <a:t>3</a:t>
            </a:r>
          </a:p>
          <a:p>
            <a:pPr marL="457200" indent="-457200">
              <a:buAutoNum type="arabicPeriod"/>
            </a:pPr>
            <a:r>
              <a:rPr lang="ru-RU" sz="2800" b="1" dirty="0" smtClean="0">
                <a:latin typeface="+mj-lt"/>
              </a:rPr>
              <a:t>2, 3</a:t>
            </a:r>
            <a:endParaRPr lang="ru-RU" sz="2800" b="1" dirty="0">
              <a:latin typeface="+mj-lt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827584" y="4149080"/>
            <a:ext cx="7056784" cy="2016224"/>
          </a:xfrm>
          <a:prstGeom prst="horizontalScroll">
            <a:avLst/>
          </a:prstGeom>
          <a:solidFill>
            <a:schemeClr val="bg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FF0000"/>
              </a:solidFill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10 – 11 верных ответов – оценка «5»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8 </a:t>
            </a:r>
            <a:r>
              <a:rPr lang="ru-RU" sz="2400" b="1" dirty="0">
                <a:solidFill>
                  <a:srgbClr val="FF0000"/>
                </a:solidFill>
                <a:latin typeface="+mj-lt"/>
              </a:rPr>
              <a:t>– </a:t>
            </a:r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9 </a:t>
            </a:r>
            <a:r>
              <a:rPr lang="ru-RU" sz="2400" b="1" dirty="0">
                <a:solidFill>
                  <a:srgbClr val="FF0000"/>
                </a:solidFill>
                <a:latin typeface="+mj-lt"/>
              </a:rPr>
              <a:t>верных ответов – оценка </a:t>
            </a:r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«4»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6 </a:t>
            </a:r>
            <a:r>
              <a:rPr lang="ru-RU" sz="2400" b="1" dirty="0">
                <a:solidFill>
                  <a:srgbClr val="FF0000"/>
                </a:solidFill>
                <a:latin typeface="+mj-lt"/>
              </a:rPr>
              <a:t>– </a:t>
            </a:r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7 </a:t>
            </a:r>
            <a:r>
              <a:rPr lang="ru-RU" sz="2400" b="1" dirty="0">
                <a:solidFill>
                  <a:srgbClr val="FF0000"/>
                </a:solidFill>
                <a:latin typeface="+mj-lt"/>
              </a:rPr>
              <a:t>верных ответов – оценка </a:t>
            </a:r>
            <a:r>
              <a:rPr lang="ru-RU" sz="2400" b="1" dirty="0" smtClean="0">
                <a:solidFill>
                  <a:srgbClr val="FF0000"/>
                </a:solidFill>
                <a:latin typeface="+mj-lt"/>
              </a:rPr>
              <a:t>«3»</a:t>
            </a:r>
            <a:endParaRPr lang="ru-RU" sz="2400" b="1" dirty="0">
              <a:solidFill>
                <a:srgbClr val="FF0000"/>
              </a:solidFill>
              <a:latin typeface="+mj-lt"/>
            </a:endParaRPr>
          </a:p>
          <a:p>
            <a:pPr algn="ctr"/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sz="20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2" name="j0214098.wa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email"/>
          <a:stretch>
            <a:fillRect/>
          </a:stretch>
        </p:blipFill>
        <p:spPr>
          <a:xfrm>
            <a:off x="7274768" y="436510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701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6" dur="47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0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Домашнее задание – на листах</a:t>
            </a:r>
            <a:endParaRPr lang="ru-RU" dirty="0"/>
          </a:p>
        </p:txBody>
      </p:sp>
      <p:sp>
        <p:nvSpPr>
          <p:cNvPr id="7" name="Круглая лента лицом вверх 6"/>
          <p:cNvSpPr/>
          <p:nvPr/>
        </p:nvSpPr>
        <p:spPr>
          <a:xfrm>
            <a:off x="2699792" y="2132856"/>
            <a:ext cx="5544616" cy="1656184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+mj-lt"/>
              </a:rPr>
              <a:t>Благодарю за работу</a:t>
            </a:r>
            <a:r>
              <a:rPr lang="ru-RU" sz="3200" b="1" dirty="0">
                <a:solidFill>
                  <a:srgbClr val="002060"/>
                </a:solidFill>
                <a:latin typeface="+mj-lt"/>
              </a:rPr>
              <a:t>!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36044"/>
            <a:ext cx="3432175" cy="337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3072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620688"/>
            <a:ext cx="7119893" cy="5616624"/>
          </a:xfrm>
        </p:spPr>
        <p:txBody>
          <a:bodyPr>
            <a:normAutofit lnSpcReduction="10000"/>
          </a:bodyPr>
          <a:lstStyle/>
          <a:p>
            <a:r>
              <a:rPr lang="ru-RU" sz="3200" b="1" dirty="0">
                <a:latin typeface="+mj-lt"/>
              </a:rPr>
              <a:t>Сквозь молочно-голубую дымку мутно виднелось </a:t>
            </a:r>
            <a:r>
              <a:rPr lang="ru-RU" sz="3200" b="1" dirty="0">
                <a:solidFill>
                  <a:srgbClr val="FF0000"/>
                </a:solidFill>
                <a:latin typeface="+mj-lt"/>
              </a:rPr>
              <a:t>всё </a:t>
            </a:r>
            <a:r>
              <a:rPr lang="ru-RU" sz="3200" b="1" dirty="0" smtClean="0">
                <a:latin typeface="+mj-lt"/>
              </a:rPr>
              <a:t>вокруг</a:t>
            </a:r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:</a:t>
            </a:r>
            <a:r>
              <a:rPr lang="ru-RU" sz="3200" b="1" dirty="0" smtClean="0">
                <a:latin typeface="+mj-lt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+mj-lt"/>
              </a:rPr>
              <a:t>лес, скалы, острова</a:t>
            </a:r>
            <a:r>
              <a:rPr lang="ru-RU" sz="3200" b="1" dirty="0">
                <a:latin typeface="+mj-lt"/>
              </a:rPr>
              <a:t>.</a:t>
            </a:r>
          </a:p>
          <a:p>
            <a:r>
              <a:rPr lang="ru-RU" sz="3200" b="1" dirty="0">
                <a:latin typeface="+mj-lt"/>
              </a:rPr>
              <a:t>Унылое настроение преследовало её </a:t>
            </a:r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повсюду:</a:t>
            </a:r>
            <a:r>
              <a:rPr lang="ru-RU" sz="3200" b="1" dirty="0" smtClean="0">
                <a:latin typeface="+mj-lt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в </a:t>
            </a:r>
            <a:r>
              <a:rPr lang="ru-RU" sz="3200" b="1" dirty="0">
                <a:solidFill>
                  <a:srgbClr val="FF0000"/>
                </a:solidFill>
                <a:latin typeface="+mj-lt"/>
              </a:rPr>
              <a:t>школе, и дома, и на тренировке.</a:t>
            </a:r>
          </a:p>
          <a:p>
            <a:r>
              <a:rPr lang="ru-RU" sz="3200" b="1" dirty="0">
                <a:latin typeface="+mj-lt"/>
              </a:rPr>
              <a:t>Мы с классом побывали </a:t>
            </a:r>
            <a:r>
              <a:rPr lang="ru-RU" sz="3200" b="1" dirty="0">
                <a:solidFill>
                  <a:srgbClr val="FF0000"/>
                </a:solidFill>
                <a:latin typeface="+mj-lt"/>
              </a:rPr>
              <a:t>везде: в театре, и в музее, и в филармонии.</a:t>
            </a:r>
          </a:p>
          <a:p>
            <a:r>
              <a:rPr lang="ru-RU" sz="2800" b="1" i="1" u="sng" dirty="0" smtClean="0">
                <a:solidFill>
                  <a:srgbClr val="002060"/>
                </a:solidFill>
                <a:latin typeface="+mj-lt"/>
              </a:rPr>
              <a:t>Вывод:</a:t>
            </a: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 обобщающее слово стоит перед рядом однородных членов, после него ставится 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двоеточие</a:t>
            </a: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.</a:t>
            </a:r>
            <a:endParaRPr lang="ru-RU" sz="2800" b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0134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955234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По какому признаку объединены данные предложения? Объясните постановку </a:t>
            </a:r>
            <a:r>
              <a:rPr lang="ru-RU" sz="2800" b="1" dirty="0" smtClean="0">
                <a:solidFill>
                  <a:srgbClr val="FF0000"/>
                </a:solidFill>
              </a:rPr>
              <a:t>знаков препинания.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786" y="1772816"/>
            <a:ext cx="7643866" cy="3950253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+mj-lt"/>
              </a:rPr>
              <a:t>Убранство комнат костюм хозяйки портреты на стенах ничто не укрылось от наблюдательного гостя.</a:t>
            </a:r>
          </a:p>
          <a:p>
            <a:r>
              <a:rPr lang="ru-RU" sz="3200" b="1" dirty="0" smtClean="0">
                <a:latin typeface="+mj-lt"/>
              </a:rPr>
              <a:t>Море порт город всё превратилось в порывистую от ветра тьму.</a:t>
            </a:r>
          </a:p>
          <a:p>
            <a:r>
              <a:rPr lang="ru-RU" sz="3200" b="1" dirty="0" smtClean="0">
                <a:latin typeface="+mj-lt"/>
              </a:rPr>
              <a:t>На цветах на траве и листьях всюду блестела и дрожала утренняя заря.</a:t>
            </a:r>
            <a:endParaRPr lang="ru-RU" sz="3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7498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20688"/>
            <a:ext cx="7632848" cy="568863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+mj-lt"/>
              </a:rPr>
              <a:t>Убранство</a:t>
            </a:r>
            <a:r>
              <a:rPr lang="ru-RU" sz="2800" b="1" dirty="0">
                <a:latin typeface="+mj-lt"/>
              </a:rPr>
              <a:t> </a:t>
            </a:r>
            <a:r>
              <a:rPr lang="ru-RU" sz="2800" b="1" dirty="0" smtClean="0">
                <a:latin typeface="+mj-lt"/>
              </a:rPr>
              <a:t>комнат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, костюм </a:t>
            </a:r>
            <a:r>
              <a:rPr lang="ru-RU" sz="2800" b="1" dirty="0" smtClean="0">
                <a:latin typeface="+mj-lt"/>
              </a:rPr>
              <a:t>хозяйки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, портреты </a:t>
            </a:r>
            <a:r>
              <a:rPr lang="ru-RU" sz="2800" b="1" dirty="0">
                <a:latin typeface="+mj-lt"/>
              </a:rPr>
              <a:t>на </a:t>
            </a:r>
            <a:r>
              <a:rPr lang="ru-RU" sz="2800" b="1" dirty="0" smtClean="0">
                <a:latin typeface="+mj-lt"/>
              </a:rPr>
              <a:t>стенах 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– ничто </a:t>
            </a:r>
            <a:r>
              <a:rPr lang="ru-RU" sz="2800" b="1" dirty="0">
                <a:latin typeface="+mj-lt"/>
              </a:rPr>
              <a:t>не укрылось от наблюдательного гостя.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Море, порт, 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город – всё </a:t>
            </a:r>
            <a:r>
              <a:rPr lang="ru-RU" sz="2800" b="1" dirty="0">
                <a:latin typeface="+mj-lt"/>
              </a:rPr>
              <a:t>превратилось в порывистую от ветра тьму.</a:t>
            </a:r>
          </a:p>
          <a:p>
            <a:r>
              <a:rPr lang="ru-RU" sz="2800" b="1" dirty="0">
                <a:solidFill>
                  <a:srgbClr val="FF0000"/>
                </a:solidFill>
                <a:latin typeface="+mj-lt"/>
              </a:rPr>
              <a:t>На 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цветах, 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на траве и листьях – всюду</a:t>
            </a:r>
            <a:r>
              <a:rPr lang="ru-RU" sz="2800" b="1" dirty="0" smtClean="0">
                <a:latin typeface="+mj-lt"/>
              </a:rPr>
              <a:t> </a:t>
            </a:r>
            <a:r>
              <a:rPr lang="ru-RU" sz="2800" b="1" dirty="0">
                <a:latin typeface="+mj-lt"/>
              </a:rPr>
              <a:t>блестела и дрожала утренняя заря.</a:t>
            </a:r>
          </a:p>
          <a:p>
            <a:r>
              <a:rPr lang="ru-RU" sz="2800" b="1" i="1" u="sng" dirty="0">
                <a:solidFill>
                  <a:srgbClr val="002060"/>
                </a:solidFill>
                <a:latin typeface="+mj-lt"/>
              </a:rPr>
              <a:t>Вывод:</a:t>
            </a:r>
            <a:r>
              <a:rPr lang="ru-RU" sz="2800" b="1" dirty="0">
                <a:solidFill>
                  <a:srgbClr val="002060"/>
                </a:solidFill>
                <a:latin typeface="+mj-lt"/>
              </a:rPr>
              <a:t> обобщающее слово стоит </a:t>
            </a: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после ряда </a:t>
            </a:r>
            <a:r>
              <a:rPr lang="ru-RU" sz="2800" b="1" dirty="0">
                <a:solidFill>
                  <a:srgbClr val="002060"/>
                </a:solidFill>
                <a:latin typeface="+mj-lt"/>
              </a:rPr>
              <a:t>однородных членов, </a:t>
            </a: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перед ним ставится 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тире</a:t>
            </a: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.</a:t>
            </a:r>
            <a:endParaRPr lang="ru-RU" sz="2800" b="1" dirty="0">
              <a:solidFill>
                <a:srgbClr val="002060"/>
              </a:solidFill>
              <a:latin typeface="+mj-lt"/>
            </a:endParaRPr>
          </a:p>
          <a:p>
            <a:endParaRPr lang="ru-RU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8445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Какой случай постановки знаков препинания не представлен?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Всё:</a:t>
            </a:r>
            <a:r>
              <a:rPr lang="ru-RU" sz="2800" b="1" dirty="0" smtClean="0">
                <a:latin typeface="+mj-lt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и</a:t>
            </a:r>
            <a:r>
              <a:rPr lang="ru-RU" sz="2800" b="1" dirty="0" smtClean="0">
                <a:latin typeface="+mj-lt"/>
              </a:rPr>
              <a:t> берёзовая 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рощица, и </a:t>
            </a:r>
            <a:r>
              <a:rPr lang="ru-RU" sz="2800" b="1" dirty="0" smtClean="0">
                <a:latin typeface="+mj-lt"/>
              </a:rPr>
              <a:t>могучий 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дуб, и </a:t>
            </a:r>
            <a:r>
              <a:rPr lang="ru-RU" sz="2800" b="1" dirty="0" smtClean="0">
                <a:latin typeface="+mj-lt"/>
              </a:rPr>
              <a:t>молодые 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осинки </a:t>
            </a:r>
            <a:r>
              <a:rPr lang="ru-RU" sz="2800" b="1" dirty="0" smtClean="0">
                <a:latin typeface="+mj-lt"/>
              </a:rPr>
              <a:t>– было прекрасно по-своему.</a:t>
            </a:r>
          </a:p>
          <a:p>
            <a:r>
              <a:rPr lang="ru-RU" sz="2800" b="1" i="1" u="sng" dirty="0" smtClean="0">
                <a:solidFill>
                  <a:srgbClr val="002060"/>
                </a:solidFill>
                <a:latin typeface="+mj-lt"/>
              </a:rPr>
              <a:t>Вывод:</a:t>
            </a: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 после обобщающего слова перед рядом однородных членов ставится </a:t>
            </a:r>
            <a:r>
              <a:rPr lang="ru-RU" sz="3600" b="1" dirty="0">
                <a:solidFill>
                  <a:srgbClr val="FF0000"/>
                </a:solidFill>
                <a:latin typeface="+mj-lt"/>
              </a:rPr>
              <a:t>:</a:t>
            </a:r>
            <a:r>
              <a:rPr lang="ru-RU" sz="2800" b="1" dirty="0">
                <a:solidFill>
                  <a:srgbClr val="002060"/>
                </a:solidFill>
                <a:latin typeface="+mj-lt"/>
              </a:rPr>
              <a:t>, а после ряда, если предложение продолжается,</a:t>
            </a:r>
            <a:r>
              <a:rPr lang="ru-RU" sz="2800" b="1" dirty="0" smtClean="0">
                <a:latin typeface="+mj-lt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+mj-lt"/>
              </a:rPr>
              <a:t>-</a:t>
            </a:r>
            <a:r>
              <a:rPr lang="ru-RU" sz="2800" b="1" dirty="0" smtClean="0">
                <a:latin typeface="+mj-lt"/>
              </a:rPr>
              <a:t> .</a:t>
            </a:r>
            <a:endParaRPr lang="ru-RU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2787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857232"/>
            <a:ext cx="7715304" cy="1000132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Выберите из </a:t>
            </a:r>
            <a:r>
              <a:rPr lang="ru-RU" sz="2800" b="1" dirty="0" smtClean="0">
                <a:solidFill>
                  <a:srgbClr val="002060"/>
                </a:solidFill>
              </a:rPr>
              <a:t>данных </a:t>
            </a:r>
            <a:r>
              <a:rPr lang="ru-RU" sz="2800" b="1" dirty="0">
                <a:solidFill>
                  <a:srgbClr val="002060"/>
                </a:solidFill>
              </a:rPr>
              <a:t>предложений только те, которые подходят под </a:t>
            </a:r>
            <a:r>
              <a:rPr lang="ru-RU" sz="2800" b="1" dirty="0" smtClean="0">
                <a:solidFill>
                  <a:srgbClr val="002060"/>
                </a:solidFill>
              </a:rPr>
              <a:t>заявленное </a:t>
            </a:r>
            <a:r>
              <a:rPr lang="ru-RU" sz="2800" b="1" dirty="0">
                <a:solidFill>
                  <a:srgbClr val="002060"/>
                </a:solidFill>
              </a:rPr>
              <a:t>условие</a:t>
            </a:r>
            <a:r>
              <a:rPr lang="ru-RU" sz="2800" b="1" dirty="0" smtClean="0">
                <a:solidFill>
                  <a:srgbClr val="002060"/>
                </a:solidFill>
              </a:rPr>
              <a:t>. Выпишите соответствующий номер.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786" y="1643050"/>
            <a:ext cx="7643866" cy="4786345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latin typeface="+mj-lt"/>
              </a:rPr>
              <a:t>Всё юность красоту здоровье человек теряет с годами.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latin typeface="+mj-lt"/>
              </a:rPr>
              <a:t>Везде в тебе во мне во всех одна единая душа.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latin typeface="+mj-lt"/>
              </a:rPr>
              <a:t>Ни суровый климат ни густые леса ни болота ничто не пугало юных путешественников.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latin typeface="+mj-lt"/>
              </a:rPr>
              <a:t>Наше национальное богатство леса земля полезные ископаемые охраняется законом.</a:t>
            </a:r>
            <a:endParaRPr lang="ru-RU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506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00042"/>
            <a:ext cx="6965245" cy="57150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Самопроверка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000108"/>
            <a:ext cx="7786742" cy="535785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ru-RU" b="1" dirty="0" smtClean="0">
                <a:latin typeface="+mj-lt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(1) </a:t>
            </a:r>
            <a:r>
              <a:rPr lang="ru-RU" b="1" dirty="0" smtClean="0">
                <a:latin typeface="+mj-lt"/>
              </a:rPr>
              <a:t>Всё</a:t>
            </a:r>
            <a:r>
              <a:rPr lang="ru-RU" b="1" dirty="0" smtClean="0">
                <a:solidFill>
                  <a:srgbClr val="FF0000"/>
                </a:solidFill>
                <a:latin typeface="+mj-lt"/>
              </a:rPr>
              <a:t>:</a:t>
            </a:r>
            <a:r>
              <a:rPr lang="ru-RU" b="1" dirty="0" smtClean="0">
                <a:latin typeface="+mj-lt"/>
              </a:rPr>
              <a:t> юность</a:t>
            </a:r>
            <a:r>
              <a:rPr lang="ru-RU" b="1" dirty="0" smtClean="0">
                <a:solidFill>
                  <a:srgbClr val="FF0000"/>
                </a:solidFill>
                <a:latin typeface="+mj-lt"/>
              </a:rPr>
              <a:t>, </a:t>
            </a:r>
            <a:r>
              <a:rPr lang="ru-RU" b="1" dirty="0" smtClean="0">
                <a:latin typeface="+mj-lt"/>
              </a:rPr>
              <a:t>красоту</a:t>
            </a:r>
            <a:r>
              <a:rPr lang="ru-RU" b="1" dirty="0" smtClean="0">
                <a:solidFill>
                  <a:srgbClr val="FF0000"/>
                </a:solidFill>
                <a:latin typeface="+mj-lt"/>
              </a:rPr>
              <a:t>,</a:t>
            </a:r>
            <a:r>
              <a:rPr lang="ru-RU" b="1" dirty="0" smtClean="0">
                <a:latin typeface="+mj-lt"/>
              </a:rPr>
              <a:t> здоровье </a:t>
            </a:r>
            <a:r>
              <a:rPr lang="ru-RU" b="1" dirty="0" smtClean="0">
                <a:solidFill>
                  <a:srgbClr val="FF0000"/>
                </a:solidFill>
                <a:latin typeface="+mj-lt"/>
              </a:rPr>
              <a:t>-</a:t>
            </a:r>
            <a:r>
              <a:rPr lang="ru-RU" b="1" dirty="0" smtClean="0">
                <a:latin typeface="+mj-lt"/>
              </a:rPr>
              <a:t>  человек теряет с годами.</a:t>
            </a:r>
          </a:p>
          <a:p>
            <a:pPr marL="457200" indent="-457200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(2)</a:t>
            </a:r>
            <a:r>
              <a:rPr lang="ru-RU" b="1" dirty="0" smtClean="0">
                <a:latin typeface="+mj-lt"/>
              </a:rPr>
              <a:t> Везде</a:t>
            </a:r>
            <a:r>
              <a:rPr lang="ru-RU" b="1" dirty="0" smtClean="0">
                <a:solidFill>
                  <a:srgbClr val="FF0000"/>
                </a:solidFill>
                <a:latin typeface="+mj-lt"/>
              </a:rPr>
              <a:t>:</a:t>
            </a:r>
            <a:r>
              <a:rPr lang="ru-RU" b="1" dirty="0" smtClean="0">
                <a:latin typeface="+mj-lt"/>
              </a:rPr>
              <a:t> в тебе</a:t>
            </a:r>
            <a:r>
              <a:rPr lang="ru-RU" b="1" dirty="0" smtClean="0">
                <a:solidFill>
                  <a:srgbClr val="FF0000"/>
                </a:solidFill>
                <a:latin typeface="+mj-lt"/>
              </a:rPr>
              <a:t>,</a:t>
            </a:r>
            <a:r>
              <a:rPr lang="ru-RU" b="1" dirty="0" smtClean="0">
                <a:latin typeface="+mj-lt"/>
              </a:rPr>
              <a:t> во мне </a:t>
            </a:r>
            <a:r>
              <a:rPr lang="ru-RU" b="1" dirty="0" smtClean="0">
                <a:solidFill>
                  <a:srgbClr val="FF0000"/>
                </a:solidFill>
                <a:latin typeface="+mj-lt"/>
              </a:rPr>
              <a:t>-</a:t>
            </a:r>
            <a:r>
              <a:rPr lang="ru-RU" b="1" dirty="0" smtClean="0">
                <a:latin typeface="+mj-lt"/>
              </a:rPr>
              <a:t> во всех одна единая душа.</a:t>
            </a:r>
          </a:p>
          <a:p>
            <a:pPr marL="457200" indent="-457200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(4)</a:t>
            </a:r>
            <a:r>
              <a:rPr lang="ru-RU" b="1" dirty="0" smtClean="0">
                <a:latin typeface="+mj-lt"/>
              </a:rPr>
              <a:t> Наше национальное богатство</a:t>
            </a:r>
            <a:r>
              <a:rPr lang="ru-RU" b="1" dirty="0" smtClean="0">
                <a:solidFill>
                  <a:srgbClr val="FF0000"/>
                </a:solidFill>
                <a:latin typeface="+mj-lt"/>
              </a:rPr>
              <a:t>:</a:t>
            </a:r>
            <a:r>
              <a:rPr lang="ru-RU" b="1" dirty="0" smtClean="0">
                <a:latin typeface="+mj-lt"/>
              </a:rPr>
              <a:t> леса</a:t>
            </a:r>
            <a:r>
              <a:rPr lang="ru-RU" b="1" dirty="0" smtClean="0">
                <a:solidFill>
                  <a:srgbClr val="FF0000"/>
                </a:solidFill>
                <a:latin typeface="+mj-lt"/>
              </a:rPr>
              <a:t>,</a:t>
            </a:r>
            <a:r>
              <a:rPr lang="ru-RU" b="1" dirty="0" smtClean="0">
                <a:latin typeface="+mj-lt"/>
              </a:rPr>
              <a:t> земля</a:t>
            </a:r>
            <a:r>
              <a:rPr lang="ru-RU" b="1" dirty="0" smtClean="0">
                <a:solidFill>
                  <a:srgbClr val="FF0000"/>
                </a:solidFill>
                <a:latin typeface="+mj-lt"/>
              </a:rPr>
              <a:t>,</a:t>
            </a:r>
            <a:r>
              <a:rPr lang="ru-RU" b="1" dirty="0" smtClean="0">
                <a:latin typeface="+mj-lt"/>
              </a:rPr>
              <a:t> полезные ископаемые - охраняется законом.</a:t>
            </a:r>
          </a:p>
          <a:p>
            <a:pPr marL="457200" indent="-457200">
              <a:buNone/>
            </a:pPr>
            <a:endParaRPr lang="ru-RU" b="1" dirty="0" smtClean="0">
              <a:latin typeface="+mj-lt"/>
            </a:endParaRPr>
          </a:p>
          <a:p>
            <a:pPr marL="457200" indent="-457200">
              <a:buNone/>
            </a:pPr>
            <a:r>
              <a:rPr lang="ru-RU" b="1" dirty="0" smtClean="0">
                <a:latin typeface="+mj-lt"/>
              </a:rPr>
              <a:t>Какое предложение не подошло под условие? Почему?</a:t>
            </a:r>
          </a:p>
          <a:p>
            <a:pPr marL="457200" indent="-457200">
              <a:buNone/>
            </a:pPr>
            <a:r>
              <a:rPr lang="ru-RU" b="1" dirty="0" smtClean="0">
                <a:latin typeface="+mj-lt"/>
              </a:rPr>
              <a:t>Ни суровый климат</a:t>
            </a:r>
            <a:r>
              <a:rPr lang="ru-RU" b="1" dirty="0" smtClean="0">
                <a:solidFill>
                  <a:srgbClr val="FF0000"/>
                </a:solidFill>
                <a:latin typeface="+mj-lt"/>
              </a:rPr>
              <a:t>,</a:t>
            </a:r>
            <a:r>
              <a:rPr lang="ru-RU" b="1" dirty="0" smtClean="0">
                <a:latin typeface="+mj-lt"/>
              </a:rPr>
              <a:t> ни густые леса</a:t>
            </a:r>
            <a:r>
              <a:rPr lang="ru-RU" b="1" dirty="0" smtClean="0">
                <a:solidFill>
                  <a:srgbClr val="FF0000"/>
                </a:solidFill>
                <a:latin typeface="+mj-lt"/>
              </a:rPr>
              <a:t>,</a:t>
            </a:r>
            <a:r>
              <a:rPr lang="ru-RU" b="1" dirty="0" smtClean="0">
                <a:latin typeface="+mj-lt"/>
              </a:rPr>
              <a:t> ни болота </a:t>
            </a:r>
            <a:r>
              <a:rPr lang="ru-RU" b="1" dirty="0" smtClean="0">
                <a:solidFill>
                  <a:srgbClr val="FF0000"/>
                </a:solidFill>
                <a:latin typeface="+mj-lt"/>
              </a:rPr>
              <a:t>- </a:t>
            </a:r>
            <a:r>
              <a:rPr lang="ru-RU" b="1" dirty="0" smtClean="0">
                <a:latin typeface="+mj-lt"/>
              </a:rPr>
              <a:t> ничто не пугало юных путешественников.</a:t>
            </a:r>
          </a:p>
          <a:p>
            <a:pPr marL="457200" indent="-457200">
              <a:buFont typeface="+mj-lt"/>
              <a:buAutoNum type="arabicPeriod"/>
            </a:pPr>
            <a:endParaRPr lang="ru-RU" b="1" dirty="0" smtClean="0">
              <a:latin typeface="+mj-lt"/>
            </a:endParaRPr>
          </a:p>
          <a:p>
            <a:pPr>
              <a:buNone/>
            </a:pPr>
            <a:endParaRPr lang="ru-RU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 flipH="1">
            <a:off x="642910" y="908720"/>
            <a:ext cx="7715304" cy="4273632"/>
          </a:xfrm>
          <a:prstGeom prst="horizontalScroll">
            <a:avLst/>
          </a:prstGeom>
          <a:solidFill>
            <a:schemeClr val="bg2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+mj-lt"/>
              </a:rPr>
              <a:t>Придумайте </a:t>
            </a:r>
            <a:r>
              <a:rPr lang="ru-RU" b="1" dirty="0">
                <a:solidFill>
                  <a:srgbClr val="002060"/>
                </a:solidFill>
                <a:latin typeface="+mj-lt"/>
              </a:rPr>
              <a:t>и запишите </a:t>
            </a:r>
            <a:r>
              <a:rPr lang="ru-RU" b="1" dirty="0" smtClean="0">
                <a:solidFill>
                  <a:srgbClr val="002060"/>
                </a:solidFill>
                <a:latin typeface="+mj-lt"/>
              </a:rPr>
              <a:t>предложения, соответствующие </a:t>
            </a:r>
            <a:r>
              <a:rPr lang="ru-RU" b="1" dirty="0">
                <a:solidFill>
                  <a:srgbClr val="002060"/>
                </a:solidFill>
                <a:latin typeface="+mj-lt"/>
              </a:rPr>
              <a:t>данной схеме: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+mj-lt"/>
              </a:rPr>
              <a:t>[    : </a:t>
            </a:r>
            <a:r>
              <a:rPr lang="ru-RU" sz="2800" b="1" dirty="0">
                <a:solidFill>
                  <a:schemeClr val="tx1"/>
                </a:solidFill>
                <a:latin typeface="+mj-lt"/>
              </a:rPr>
              <a:t>О, и О, </a:t>
            </a:r>
            <a:r>
              <a:rPr lang="ru-RU" sz="2800" b="1" dirty="0" smtClean="0">
                <a:solidFill>
                  <a:schemeClr val="tx1"/>
                </a:solidFill>
                <a:latin typeface="+mj-lt"/>
              </a:rPr>
              <a:t>и О …].</a:t>
            </a:r>
          </a:p>
          <a:p>
            <a:pPr algn="ctr"/>
            <a:endParaRPr lang="ru-RU" sz="2800" b="1" dirty="0" smtClean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+mj-lt"/>
              </a:rPr>
              <a:t>Используйте слова </a:t>
            </a:r>
            <a:r>
              <a:rPr lang="ru-RU" sz="2800" b="1" i="1" dirty="0" smtClean="0">
                <a:solidFill>
                  <a:srgbClr val="7030A0"/>
                </a:solidFill>
                <a:latin typeface="+mj-lt"/>
              </a:rPr>
              <a:t>уважаемые люди, признанные авторитеты, достойные, заслуженные.</a:t>
            </a:r>
            <a:endParaRPr lang="ru-RU" sz="2800" b="1" i="1" dirty="0">
              <a:solidFill>
                <a:srgbClr val="7030A0"/>
              </a:solidFill>
              <a:latin typeface="+mj-lt"/>
            </a:endParaRPr>
          </a:p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2957354" y="2214554"/>
            <a:ext cx="288032" cy="28803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•</a:t>
            </a:r>
            <a:endParaRPr lang="ru-RU" dirty="0"/>
          </a:p>
        </p:txBody>
      </p:sp>
      <p:sp>
        <p:nvSpPr>
          <p:cNvPr id="2" name="Блок-схема: перфолента 1"/>
          <p:cNvSpPr/>
          <p:nvPr/>
        </p:nvSpPr>
        <p:spPr>
          <a:xfrm>
            <a:off x="1331640" y="188640"/>
            <a:ext cx="6840760" cy="1152128"/>
          </a:xfrm>
          <a:prstGeom prst="flowChartPunchedTap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+mj-lt"/>
              </a:rPr>
              <a:t>Внимание! Работа с фотоматериалом!!!</a:t>
            </a:r>
            <a:endParaRPr lang="ru-RU" sz="2400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2097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222</TotalTime>
  <Words>874</Words>
  <Application>Microsoft Office PowerPoint</Application>
  <PresentationFormat>Экран (4:3)</PresentationFormat>
  <Paragraphs>92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Кнопка</vt:lpstr>
      <vt:lpstr>Обобщающие слова при однородных членах и знаки препинания при них</vt:lpstr>
      <vt:lpstr>По какому признаку объединены данные предложения? Объясните постановку знаков препинания. </vt:lpstr>
      <vt:lpstr>Слайд 3</vt:lpstr>
      <vt:lpstr>По какому признаку объединены данные предложения? Объясните постановку знаков препинания. </vt:lpstr>
      <vt:lpstr>Слайд 5</vt:lpstr>
      <vt:lpstr>Какой случай постановки знаков препинания не представлен?</vt:lpstr>
      <vt:lpstr>Выберите из данных предложений только те, которые подходят под заявленное условие. Выпишите соответствующий номер. </vt:lpstr>
      <vt:lpstr>Самопроверка</vt:lpstr>
      <vt:lpstr>Слайд 9</vt:lpstr>
      <vt:lpstr>Наши земляки – факелоносцы Олимпийского огня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Выполните задание. Взаимопроверка </vt:lpstr>
      <vt:lpstr>Слайд 19</vt:lpstr>
      <vt:lpstr>Самопроверка </vt:lpstr>
      <vt:lpstr>Домашнее задание – на листах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Обобщающие слова при однородных членах и знаки препинания при них</dc:title>
  <dc:creator>User</dc:creator>
  <cp:lastModifiedBy>Tata</cp:lastModifiedBy>
  <cp:revision>76</cp:revision>
  <dcterms:created xsi:type="dcterms:W3CDTF">2014-01-26T14:02:30Z</dcterms:created>
  <dcterms:modified xsi:type="dcterms:W3CDTF">2014-04-15T18:41:48Z</dcterms:modified>
</cp:coreProperties>
</file>