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  <p:sldId id="282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0066"/>
    <a:srgbClr val="9900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C0421-9782-48A7-AFD8-D70790613D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263081"/>
      </p:ext>
    </p:extLst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DE87A-0A68-492C-B016-0D81FCB12B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3266620"/>
      </p:ext>
    </p:extLst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A49B3A-07E1-4847-9625-04D7C2AA6B3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5520463"/>
      </p:ext>
    </p:extLst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F3877-77F4-47E9-9AA4-2267BD1F70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765461"/>
      </p:ext>
    </p:extLst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67A9A-EFE0-44B7-99A2-4032DD4A7A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7862003"/>
      </p:ext>
    </p:extLst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B82252-06F9-4AEE-9E0A-CEF84FF542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553177"/>
      </p:ext>
    </p:extLst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5CDA4-FA75-41CB-94FF-19B9131A47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4997676"/>
      </p:ext>
    </p:extLst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DCBAE-3934-4869-9EB2-10521CE200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0138030"/>
      </p:ext>
    </p:extLst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3B3A1-DACA-494A-B05A-AB88A207EE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8803998"/>
      </p:ext>
    </p:extLst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81CF2-1F24-40B5-A05F-69FA1EB3E63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294404"/>
      </p:ext>
    </p:extLst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77B28-760C-408B-BE6C-CAE6E86ABF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7843167"/>
      </p:ext>
    </p:extLst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rgbClr val="9900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B1FE96-31F6-4F26-8DD1-67398F9BB06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spd="slow">
    <p:newsflash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&#1042;&#1086;&#1077;&#1085;&#1085;&#1099;&#1077;%20&#1087;&#1086;&#1093;&#1086;&#1076;&#1099;%20&#1092;&#1072;&#1088;&#1072;&#1086;&#1085;&#1086;&#1074;.exe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468313" y="1341438"/>
            <a:ext cx="8031162" cy="3671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>
                <a:ln w="12700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onotype Corsiva"/>
              </a:rPr>
              <a:t>ВОЕННЫЕ</a:t>
            </a:r>
          </a:p>
          <a:p>
            <a:pPr algn="ctr"/>
            <a:r>
              <a:rPr lang="ru-RU" sz="5400" b="1" kern="10">
                <a:ln w="12700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onotype Corsiva"/>
              </a:rPr>
              <a:t>ПОХОДЫ</a:t>
            </a:r>
          </a:p>
          <a:p>
            <a:pPr algn="ctr"/>
            <a:r>
              <a:rPr lang="ru-RU" sz="5400" b="1" kern="10">
                <a:ln w="12700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onotype Corsiva"/>
              </a:rPr>
              <a:t>ФАРАОНОВ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Войны Египта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5589588"/>
            <a:ext cx="8424862" cy="93503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b="1">
                <a:solidFill>
                  <a:srgbClr val="FFFF00"/>
                </a:solidFill>
                <a:latin typeface="Times New Roman" pitchFamily="18" charset="0"/>
              </a:rPr>
              <a:t>  Зачем фараонам была нужна столь большая мощная армия?</a:t>
            </a:r>
          </a:p>
        </p:txBody>
      </p:sp>
      <p:pic>
        <p:nvPicPr>
          <p:cNvPr id="28676" name="Picture 4" descr="похо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628775"/>
            <a:ext cx="733425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64613" cy="1143000"/>
          </a:xfrm>
        </p:spPr>
        <p:txBody>
          <a:bodyPr/>
          <a:lstStyle/>
          <a:p>
            <a:r>
              <a:rPr lang="ru-RU" altLang="ru-RU" sz="6000" b="1" i="1">
                <a:solidFill>
                  <a:srgbClr val="FFFF00"/>
                </a:solidFill>
                <a:latin typeface="Monotype Corsiva" pitchFamily="66" charset="0"/>
              </a:rPr>
              <a:t>Цели завоевательных походов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76825" y="1600200"/>
            <a:ext cx="3609975" cy="4525963"/>
          </a:xfrm>
        </p:spPr>
        <p:txBody>
          <a:bodyPr/>
          <a:lstStyle/>
          <a:p>
            <a:pPr marL="609600" indent="-609600" algn="ctr">
              <a:lnSpc>
                <a:spcPct val="90000"/>
              </a:lnSpc>
              <a:buFontTx/>
              <a:buAutoNum type="arabicPeriod"/>
            </a:pPr>
            <a:r>
              <a:rPr lang="ru-RU" altLang="ru-RU" sz="2800" b="1">
                <a:solidFill>
                  <a:srgbClr val="FFFF00"/>
                </a:solidFill>
                <a:latin typeface="Times New Roman" pitchFamily="18" charset="0"/>
              </a:rPr>
              <a:t>Обогащение фараона и знати</a:t>
            </a:r>
          </a:p>
          <a:p>
            <a:pPr marL="609600" indent="-609600" algn="ctr">
              <a:lnSpc>
                <a:spcPct val="90000"/>
              </a:lnSpc>
              <a:buFontTx/>
              <a:buAutoNum type="arabicPeriod"/>
            </a:pPr>
            <a:endParaRPr lang="ru-RU" altLang="ru-RU" sz="2800" b="1">
              <a:solidFill>
                <a:srgbClr val="FFFF00"/>
              </a:solidFill>
              <a:latin typeface="Times New Roman" pitchFamily="18" charset="0"/>
            </a:endParaRPr>
          </a:p>
          <a:p>
            <a:pPr marL="609600" indent="-609600" algn="ctr">
              <a:lnSpc>
                <a:spcPct val="90000"/>
              </a:lnSpc>
              <a:buFontTx/>
              <a:buAutoNum type="arabicPeriod"/>
            </a:pPr>
            <a:r>
              <a:rPr lang="ru-RU" altLang="ru-RU" sz="2800" b="1">
                <a:solidFill>
                  <a:srgbClr val="FFFF00"/>
                </a:solidFill>
                <a:latin typeface="Times New Roman" pitchFamily="18" charset="0"/>
              </a:rPr>
              <a:t>Добыча строительных материалов, полезных ископаемых, необходимых стране</a:t>
            </a:r>
          </a:p>
          <a:p>
            <a:pPr marL="609600" indent="-609600" algn="ctr">
              <a:lnSpc>
                <a:spcPct val="90000"/>
              </a:lnSpc>
              <a:buFontTx/>
              <a:buAutoNum type="arabicPeriod"/>
            </a:pPr>
            <a:endParaRPr lang="ru-RU" altLang="ru-RU" sz="2800" b="1">
              <a:solidFill>
                <a:srgbClr val="FFFF00"/>
              </a:solidFill>
              <a:latin typeface="Times New Roman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altLang="ru-RU" sz="2800"/>
          </a:p>
        </p:txBody>
      </p:sp>
      <p:pic>
        <p:nvPicPr>
          <p:cNvPr id="29700" name="Picture 4" descr="вои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844675"/>
            <a:ext cx="4968875" cy="414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Фараон во главе армии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538" y="2133600"/>
            <a:ext cx="4392612" cy="360045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   Самые крупные завоевания совершил около 1500 года до н.э. фараон Тутмос </a:t>
            </a:r>
            <a:r>
              <a:rPr lang="en-US" altLang="ru-RU" b="1">
                <a:solidFill>
                  <a:srgbClr val="FFFF00"/>
                </a:solidFill>
                <a:latin typeface="Times New Roman" pitchFamily="18" charset="0"/>
              </a:rPr>
              <a:t>III</a:t>
            </a: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</p:txBody>
      </p:sp>
      <p:pic>
        <p:nvPicPr>
          <p:cNvPr id="30724" name="Picture 4" descr="тутмос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700213"/>
            <a:ext cx="3368675" cy="46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56100" y="1989138"/>
            <a:ext cx="4259263" cy="2981325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  Определите по карте, в какие страны совершал военные походы Тутмос </a:t>
            </a:r>
            <a:r>
              <a:rPr lang="en-US" altLang="ru-RU" b="1">
                <a:solidFill>
                  <a:srgbClr val="FFFF00"/>
                </a:solidFill>
                <a:latin typeface="Times New Roman" pitchFamily="18" charset="0"/>
              </a:rPr>
              <a:t>III</a:t>
            </a: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</p:txBody>
      </p:sp>
      <p:pic>
        <p:nvPicPr>
          <p:cNvPr id="31748" name="Picture 4" descr="кар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88913"/>
            <a:ext cx="3168650" cy="641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19475" y="1600200"/>
            <a:ext cx="5724525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Нубия          золотые рудники</a:t>
            </a:r>
          </a:p>
          <a:p>
            <a:pPr>
              <a:buFontTx/>
              <a:buNone/>
            </a:pP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Ливия          стада коров, коз...</a:t>
            </a:r>
          </a:p>
          <a:p>
            <a:pPr>
              <a:buFontTx/>
              <a:buNone/>
            </a:pP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Синайский полуостров медная руда</a:t>
            </a:r>
          </a:p>
        </p:txBody>
      </p:sp>
      <p:pic>
        <p:nvPicPr>
          <p:cNvPr id="32772" name="Picture 4" descr="кар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88913"/>
            <a:ext cx="2824163" cy="641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4787900" y="191611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4859338" y="3068638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>
            <a:off x="7956550" y="4292600"/>
            <a:ext cx="1042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4075" y="4652963"/>
            <a:ext cx="6553200" cy="1366837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«…от реки Евфрат до четвёртого нильского порога … »</a:t>
            </a:r>
          </a:p>
        </p:txBody>
      </p:sp>
      <p:pic>
        <p:nvPicPr>
          <p:cNvPr id="33796" name="Picture 4" descr="корабль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76250"/>
            <a:ext cx="5786438" cy="340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39750" y="692150"/>
            <a:ext cx="28082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600" b="1">
                <a:latin typeface="Times New Roman" pitchFamily="18" charset="0"/>
              </a:rPr>
              <a:t>Боевой корабль египтян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кар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824162" cy="641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1" name="Picture 5" descr="мегиддо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1538288"/>
            <a:ext cx="5735638" cy="430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5580063" y="1773238"/>
            <a:ext cx="316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latin typeface="Times New Roman" pitchFamily="18" charset="0"/>
              </a:rPr>
              <a:t>Развалины Мегиддо</a:t>
            </a: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1476375" y="1700213"/>
            <a:ext cx="215900" cy="215900"/>
          </a:xfrm>
          <a:prstGeom prst="star4">
            <a:avLst>
              <a:gd name="adj" fmla="val 12500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700213"/>
            <a:ext cx="9144000" cy="2808287"/>
          </a:xfrm>
        </p:spPr>
        <p:txBody>
          <a:bodyPr/>
          <a:lstStyle/>
          <a:p>
            <a:r>
              <a:rPr lang="ru-RU" altLang="ru-RU" sz="6000" b="1" i="1">
                <a:solidFill>
                  <a:srgbClr val="FFFF00"/>
                </a:solidFill>
                <a:latin typeface="Monotype Corsiva" pitchFamily="66" charset="0"/>
              </a:rPr>
              <a:t>Поход фараона Тутмоса на город Мегиддо</a:t>
            </a:r>
            <a:br>
              <a:rPr lang="ru-RU" altLang="ru-RU" sz="6000" b="1" i="1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altLang="ru-RU" sz="4800" b="1" i="1">
                <a:solidFill>
                  <a:srgbClr val="FFFF00"/>
                </a:solidFill>
                <a:latin typeface="Monotype Corsiva" pitchFamily="66" charset="0"/>
              </a:rPr>
              <a:t>(из египетской летописи)</a:t>
            </a:r>
            <a:endParaRPr lang="ru-RU" altLang="ru-RU" sz="6000" b="1" i="1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95288" y="333375"/>
            <a:ext cx="8496300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r>
              <a:rPr lang="ru-RU" altLang="ru-RU" sz="2400" b="1">
                <a:solidFill>
                  <a:srgbClr val="FFFF00"/>
                </a:solidFill>
                <a:latin typeface="Times New Roman" pitchFamily="18" charset="0"/>
              </a:rPr>
              <a:t>    Войско Тутмоса отправилось в поход, путь ему преграждали горы. Вельможи предостерегали: «К крепости можно добраться через ущелье, но путь этот слишком опасен. Лучше пойти в обход». Но Тутмос сказал: «Я выбираю кратчайший путь, чтобы внезапно напасть на врагов». Египетское войско быстро прошло ущелье и сразилось с неприятелем на поле у самой крепости. Фараон мчался впереди на колеснице, золотом сверкавшей на солнце. Противники не выдержали натиска и бежали в город. Нужно было их преследовать пока за отступавшими не закрылись ворота. Но египтяне помышляли только о грабеже вражеского лагеря. Время было упущено – ворота крепости захлопнулись. Лишь после семи месяцев осады войска фараона захватили Мегиддо и вернулись в Египет с огромной добычей.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кар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824162" cy="641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фив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125538"/>
            <a:ext cx="5597525" cy="36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4787900" y="5661025"/>
            <a:ext cx="3384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b="1">
              <a:solidFill>
                <a:srgbClr val="FFFF00"/>
              </a:solidFill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 rot="10800000" flipV="1">
            <a:off x="3924300" y="5302250"/>
            <a:ext cx="4967288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r>
              <a:rPr lang="ru-RU" altLang="ru-RU" sz="2400" b="1">
                <a:solidFill>
                  <a:srgbClr val="FFFF00"/>
                </a:solidFill>
                <a:latin typeface="Times New Roman" pitchFamily="18" charset="0"/>
              </a:rPr>
              <a:t>Фивы – столица Древнего Египта</a:t>
            </a:r>
          </a:p>
        </p:txBody>
      </p:sp>
      <p:sp>
        <p:nvSpPr>
          <p:cNvPr id="37896" name="AutoShape 8"/>
          <p:cNvSpPr>
            <a:spLocks noChangeArrowheads="1"/>
          </p:cNvSpPr>
          <p:nvPr/>
        </p:nvSpPr>
        <p:spPr bwMode="auto">
          <a:xfrm>
            <a:off x="1619250" y="3789363"/>
            <a:ext cx="288925" cy="288925"/>
          </a:xfrm>
          <a:prstGeom prst="star4">
            <a:avLst>
              <a:gd name="adj" fmla="val 8009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ПЛАН  УРОКА :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altLang="ru-RU" sz="4400" b="1">
                <a:solidFill>
                  <a:srgbClr val="FFFF00"/>
                </a:solidFill>
                <a:latin typeface="Times New Roman" pitchFamily="18" charset="0"/>
              </a:rPr>
              <a:t>Отряды пеших воинов</a:t>
            </a:r>
          </a:p>
          <a:p>
            <a:pPr marL="609600" indent="-609600">
              <a:buFontTx/>
              <a:buAutoNum type="arabicPeriod"/>
            </a:pPr>
            <a:r>
              <a:rPr lang="ru-RU" altLang="ru-RU" sz="4400" b="1">
                <a:solidFill>
                  <a:srgbClr val="FFFF00"/>
                </a:solidFill>
                <a:latin typeface="Times New Roman" pitchFamily="18" charset="0"/>
              </a:rPr>
              <a:t>Боевые колесницы</a:t>
            </a:r>
          </a:p>
          <a:p>
            <a:pPr marL="609600" indent="-609600">
              <a:buFontTx/>
              <a:buAutoNum type="arabicPeriod"/>
            </a:pPr>
            <a:r>
              <a:rPr lang="ru-RU" altLang="ru-RU" sz="4400" b="1">
                <a:solidFill>
                  <a:srgbClr val="FFFF00"/>
                </a:solidFill>
                <a:latin typeface="Times New Roman" pitchFamily="18" charset="0"/>
              </a:rPr>
              <a:t>Войны Египта</a:t>
            </a:r>
          </a:p>
          <a:p>
            <a:pPr marL="609600" indent="-609600">
              <a:buFontTx/>
              <a:buAutoNum type="arabicPeriod"/>
            </a:pPr>
            <a:r>
              <a:rPr lang="ru-RU" altLang="ru-RU" sz="4400" b="1">
                <a:solidFill>
                  <a:srgbClr val="FFFF00"/>
                </a:solidFill>
                <a:latin typeface="Times New Roman" pitchFamily="18" charset="0"/>
              </a:rPr>
              <a:t>Пленники – рабы</a:t>
            </a:r>
          </a:p>
          <a:p>
            <a:pPr marL="609600" indent="-609600">
              <a:buFontTx/>
              <a:buAutoNum type="arabicPeriod"/>
            </a:pPr>
            <a:r>
              <a:rPr lang="ru-RU" altLang="ru-RU" sz="4400" b="1">
                <a:solidFill>
                  <a:srgbClr val="FFFF00"/>
                </a:solidFill>
                <a:latin typeface="Times New Roman" pitchFamily="18" charset="0"/>
              </a:rPr>
              <a:t>Положение простых воинов</a:t>
            </a:r>
          </a:p>
          <a:p>
            <a:pPr marL="609600" indent="-609600">
              <a:buFontTx/>
              <a:buAutoNum type="arabicPeriod"/>
            </a:pPr>
            <a:endParaRPr lang="ru-RU" altLang="ru-RU" sz="4400" b="1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2875"/>
          </a:xfrm>
          <a:noFill/>
          <a:ln/>
        </p:spPr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Пленники - рабы</a:t>
            </a:r>
          </a:p>
        </p:txBody>
      </p:sp>
      <p:pic>
        <p:nvPicPr>
          <p:cNvPr id="38917" name="Picture 5" descr="плен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613" y="1341438"/>
            <a:ext cx="2406650" cy="511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пленник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1268413"/>
            <a:ext cx="2201863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6443663" y="2205038"/>
            <a:ext cx="2700337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FFFF00"/>
                </a:solidFill>
                <a:latin typeface="Times New Roman" pitchFamily="18" charset="0"/>
              </a:rPr>
              <a:t>Нубиец</a:t>
            </a:r>
          </a:p>
          <a:p>
            <a:endParaRPr lang="ru-RU" altLang="ru-RU" sz="2400" b="1">
              <a:solidFill>
                <a:srgbClr val="FFFF00"/>
              </a:solidFill>
              <a:latin typeface="Times New Roman" pitchFamily="18" charset="0"/>
            </a:endParaRPr>
          </a:p>
          <a:p>
            <a:r>
              <a:rPr lang="ru-RU" altLang="ru-RU" sz="2400" b="1">
                <a:solidFill>
                  <a:srgbClr val="FFFF00"/>
                </a:solidFill>
                <a:latin typeface="Times New Roman" pitchFamily="18" charset="0"/>
              </a:rPr>
              <a:t>Ливиец</a:t>
            </a:r>
          </a:p>
          <a:p>
            <a:endParaRPr lang="ru-RU" altLang="ru-RU" sz="2400" b="1">
              <a:solidFill>
                <a:srgbClr val="FFFF00"/>
              </a:solidFill>
              <a:latin typeface="Times New Roman" pitchFamily="18" charset="0"/>
            </a:endParaRPr>
          </a:p>
          <a:p>
            <a:r>
              <a:rPr lang="ru-RU" altLang="ru-RU" sz="2400" b="1">
                <a:solidFill>
                  <a:srgbClr val="FFFF00"/>
                </a:solidFill>
                <a:latin typeface="Times New Roman" pitchFamily="18" charset="0"/>
              </a:rPr>
              <a:t>Житель Азии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893175" cy="1143000"/>
          </a:xfrm>
        </p:spPr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Положение простых воинов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2363" y="1773238"/>
            <a:ext cx="3887787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 b="1">
                <a:solidFill>
                  <a:srgbClr val="FFFF00"/>
                </a:solidFill>
                <a:latin typeface="Times New Roman" pitchFamily="18" charset="0"/>
              </a:rPr>
              <a:t>   Основу армии составляли крестьяне. Предположите, что ожидало их по возвращении из дальних походов?</a:t>
            </a:r>
          </a:p>
        </p:txBody>
      </p:sp>
      <p:pic>
        <p:nvPicPr>
          <p:cNvPr id="39940" name="Picture 4" descr="вои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557338"/>
            <a:ext cx="394335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525621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Рядовые воины никаких доходов от военной добычи не получали.</a:t>
            </a:r>
            <a:r>
              <a:rPr lang="en-US" altLang="ru-RU" b="1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В походе они страдали от нехватки пищи и воды от болезней и ран.</a:t>
            </a:r>
            <a:r>
              <a:rPr lang="en-US" altLang="ru-RU" b="1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Их наделы в это время приходили в запустение</a:t>
            </a:r>
            <a:r>
              <a:rPr lang="en-US" altLang="ru-RU" b="1">
                <a:solidFill>
                  <a:srgbClr val="FFFF00"/>
                </a:solidFill>
                <a:latin typeface="Times New Roman" pitchFamily="18" charset="0"/>
              </a:rPr>
              <a:t>.</a:t>
            </a: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Наёмники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2708275"/>
            <a:ext cx="4114800" cy="16557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Почему фараоны предпочитали наёмное войско?</a:t>
            </a:r>
          </a:p>
        </p:txBody>
      </p:sp>
      <p:pic>
        <p:nvPicPr>
          <p:cNvPr id="41988" name="Picture 4" descr="наём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1412875"/>
            <a:ext cx="308610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773238"/>
            <a:ext cx="8229600" cy="1252537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6000" b="1">
                <a:solidFill>
                  <a:srgbClr val="FFFF00"/>
                </a:solidFill>
                <a:latin typeface="Times New Roman" pitchFamily="18" charset="0"/>
              </a:rPr>
              <a:t> Какой характер носили военные походы фараонов ?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0" y="1341438"/>
            <a:ext cx="9144000" cy="4608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/>
              </a:rPr>
              <a:t>Итоги </a:t>
            </a:r>
          </a:p>
          <a:p>
            <a:pPr algn="ctr"/>
            <a:r>
              <a:rPr lang="ru-RU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/>
              </a:rPr>
              <a:t>завоевательных </a:t>
            </a:r>
          </a:p>
          <a:p>
            <a:pPr algn="ctr"/>
            <a:r>
              <a:rPr lang="ru-RU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/>
              </a:rPr>
              <a:t>походов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399087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Фараон, знать                 выросло число рабов</a:t>
            </a: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                                           запустение земель</a:t>
            </a: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                                           расширение территории</a:t>
            </a: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                                           увеличение армии</a:t>
            </a: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                                           разорение и болезни</a:t>
            </a: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                                           обогащение</a:t>
            </a:r>
          </a:p>
          <a:p>
            <a:pPr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Рядовые воины                                </a:t>
            </a:r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 flipV="1">
            <a:off x="2987675" y="2133600"/>
            <a:ext cx="1439863" cy="28797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 flipV="1">
            <a:off x="3059113" y="3933825"/>
            <a:ext cx="1368425" cy="10795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>
            <a:off x="2843213" y="1412875"/>
            <a:ext cx="1512887" cy="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>
            <a:off x="2268538" y="1628775"/>
            <a:ext cx="2087562" cy="1512888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>
            <a:off x="1692275" y="1628775"/>
            <a:ext cx="2735263" cy="10795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2627313" y="1628775"/>
            <a:ext cx="1800225" cy="266382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44037" grpId="0" animBg="1"/>
      <p:bldP spid="44038" grpId="0" animBg="1"/>
      <p:bldP spid="44039" grpId="0" animBg="1"/>
      <p:bldP spid="44040" grpId="0" animBg="1"/>
      <p:bldP spid="440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27088" y="1989138"/>
            <a:ext cx="7772400" cy="1470025"/>
          </a:xfrm>
        </p:spPr>
        <p:txBody>
          <a:bodyPr/>
          <a:lstStyle/>
          <a:p>
            <a:r>
              <a:rPr lang="ru-RU" altLang="ru-RU" sz="5400" b="1" dirty="0">
                <a:solidFill>
                  <a:srgbClr val="FFFF00"/>
                </a:solidFill>
                <a:hlinkClick r:id="rId2" action="ppaction://hlinkfile"/>
              </a:rPr>
              <a:t>Тест</a:t>
            </a:r>
            <a:endParaRPr lang="ru-RU" altLang="ru-RU" sz="5400" b="1" dirty="0">
              <a:solidFill>
                <a:srgbClr val="FFFF00"/>
              </a:solidFill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357563"/>
            <a:ext cx="8497888" cy="1752600"/>
          </a:xfrm>
        </p:spPr>
        <p:txBody>
          <a:bodyPr/>
          <a:lstStyle/>
          <a:p>
            <a:r>
              <a:rPr lang="ru-RU" altLang="ru-RU" sz="4800" b="1">
                <a:solidFill>
                  <a:srgbClr val="FFFF00"/>
                </a:solidFill>
              </a:rPr>
              <a:t>Военные походы фараонов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Задание к  уроку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781300"/>
            <a:ext cx="8229600" cy="232092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4400">
                <a:solidFill>
                  <a:srgbClr val="FFFF00"/>
                </a:solidFill>
                <a:latin typeface="Times New Roman" pitchFamily="18" charset="0"/>
              </a:rPr>
              <a:t>          Какой характер носили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altLang="ru-RU" sz="4400">
              <a:solidFill>
                <a:srgbClr val="FFFF00"/>
              </a:solidFill>
              <a:latin typeface="Times New Roman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4400">
                <a:solidFill>
                  <a:srgbClr val="FFFF00"/>
                </a:solidFill>
                <a:latin typeface="Times New Roman" pitchFamily="18" charset="0"/>
              </a:rPr>
              <a:t>       военные походы фараонов?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1476375" y="188913"/>
            <a:ext cx="6911975" cy="993775"/>
          </a:xfrm>
          <a:noFill/>
          <a:ln/>
        </p:spPr>
        <p:txBody>
          <a:bodyPr/>
          <a:lstStyle/>
          <a:p>
            <a:r>
              <a:rPr lang="ru-RU" altLang="ru-RU" sz="6000" b="1" i="1">
                <a:solidFill>
                  <a:srgbClr val="FFFF00"/>
                </a:solidFill>
                <a:latin typeface="Monotype Corsiva" pitchFamily="66" charset="0"/>
              </a:rPr>
              <a:t>ПЕШИЕ  ВОИНЫ</a:t>
            </a:r>
          </a:p>
        </p:txBody>
      </p:sp>
      <p:pic>
        <p:nvPicPr>
          <p:cNvPr id="21509" name="Picture 5" descr="отря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1484313"/>
            <a:ext cx="7362825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5157788"/>
            <a:ext cx="91440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200" b="1">
                <a:solidFill>
                  <a:srgbClr val="FFFF00"/>
                </a:solidFill>
                <a:latin typeface="Times New Roman" pitchFamily="18" charset="0"/>
              </a:rPr>
              <a:t>Чем вооружены воины?</a:t>
            </a:r>
          </a:p>
          <a:p>
            <a:r>
              <a:rPr lang="ru-RU" altLang="ru-RU" sz="3200" b="1">
                <a:solidFill>
                  <a:srgbClr val="FFFF00"/>
                </a:solidFill>
                <a:latin typeface="Times New Roman" pitchFamily="18" charset="0"/>
              </a:rPr>
              <a:t>В каком бою применение этого оружия было более эффективно?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Лучник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1844675"/>
            <a:ext cx="5761037" cy="433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Копейщики</a:t>
            </a: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844675"/>
            <a:ext cx="7812088" cy="432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отряд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313" y="1628775"/>
            <a:ext cx="8351837" cy="4019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Боевые колесницы</a:t>
            </a:r>
          </a:p>
        </p:txBody>
      </p:sp>
      <p:pic>
        <p:nvPicPr>
          <p:cNvPr id="25604" name="Picture 4" descr="колесниц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733550"/>
            <a:ext cx="8135938" cy="410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6300788" y="1916113"/>
            <a:ext cx="2159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435600" y="1916113"/>
            <a:ext cx="30972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600" b="1"/>
              <a:t>Середина</a:t>
            </a:r>
            <a:r>
              <a:rPr lang="en-US" altLang="ru-RU" sz="1600" b="1"/>
              <a:t> II</a:t>
            </a:r>
            <a:r>
              <a:rPr lang="ru-RU" altLang="ru-RU" sz="1600" b="1"/>
              <a:t> тысячелетия до н.э.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971550" y="1989138"/>
            <a:ext cx="20875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116013" y="2060575"/>
            <a:ext cx="1943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/>
              <a:t>Стрелок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5651500" y="2708275"/>
            <a:ext cx="172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/>
              <a:t>Возничий</a:t>
            </a: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2339975" y="2276475"/>
            <a:ext cx="1439863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 flipH="1" flipV="1">
            <a:off x="4716463" y="2708275"/>
            <a:ext cx="935037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b="1" i="1">
                <a:solidFill>
                  <a:srgbClr val="FFFF00"/>
                </a:solidFill>
                <a:latin typeface="Monotype Corsiva" pitchFamily="66" charset="0"/>
              </a:rPr>
              <a:t>Ход сражения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897437"/>
          </a:xfrm>
        </p:spPr>
        <p:txBody>
          <a:bodyPr/>
          <a:lstStyle/>
          <a:p>
            <a:pPr algn="ctr">
              <a:buFontTx/>
              <a:buNone/>
            </a:pP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 algn="ctr"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Лучники</a:t>
            </a:r>
          </a:p>
          <a:p>
            <a:pPr algn="ctr">
              <a:buFontTx/>
              <a:buNone/>
            </a:pP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 algn="ctr"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Колесницы</a:t>
            </a:r>
          </a:p>
          <a:p>
            <a:pPr algn="ctr">
              <a:buFontTx/>
              <a:buNone/>
            </a:pP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 algn="ctr"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Пехотинцы</a:t>
            </a:r>
          </a:p>
          <a:p>
            <a:pPr algn="ctr">
              <a:buFontTx/>
              <a:buNone/>
            </a:pPr>
            <a:endParaRPr lang="ru-RU" altLang="ru-RU" b="1">
              <a:solidFill>
                <a:srgbClr val="FFFF00"/>
              </a:solidFill>
              <a:latin typeface="Times New Roman" pitchFamily="18" charset="0"/>
            </a:endParaRPr>
          </a:p>
          <a:p>
            <a:pPr algn="ctr">
              <a:buFontTx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</a:rPr>
              <a:t>Колесницы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398</Words>
  <Application>Microsoft Office PowerPoint</Application>
  <PresentationFormat>Экран (4:3)</PresentationFormat>
  <Paragraphs>79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Monotype Corsiva</vt:lpstr>
      <vt:lpstr>Times New Roman</vt:lpstr>
      <vt:lpstr>Оформление по умолчанию</vt:lpstr>
      <vt:lpstr>Презентация PowerPoint</vt:lpstr>
      <vt:lpstr>ПЛАН  УРОКА :</vt:lpstr>
      <vt:lpstr>Задание к  уроку</vt:lpstr>
      <vt:lpstr>ПЕШИЕ  ВОИНЫ</vt:lpstr>
      <vt:lpstr>Лучник</vt:lpstr>
      <vt:lpstr>Копейщики</vt:lpstr>
      <vt:lpstr>Презентация PowerPoint</vt:lpstr>
      <vt:lpstr>Боевые колесницы</vt:lpstr>
      <vt:lpstr>Ход сражения</vt:lpstr>
      <vt:lpstr>Войны Египта</vt:lpstr>
      <vt:lpstr>Цели завоевательных походов</vt:lpstr>
      <vt:lpstr>Фараон во главе армии</vt:lpstr>
      <vt:lpstr>Презентация PowerPoint</vt:lpstr>
      <vt:lpstr>Презентация PowerPoint</vt:lpstr>
      <vt:lpstr>Презентация PowerPoint</vt:lpstr>
      <vt:lpstr>Презентация PowerPoint</vt:lpstr>
      <vt:lpstr>Поход фараона Тутмоса на город Мегиддо (из египетской летописи)</vt:lpstr>
      <vt:lpstr>Презентация PowerPoint</vt:lpstr>
      <vt:lpstr>Презентация PowerPoint</vt:lpstr>
      <vt:lpstr>Пленники - рабы</vt:lpstr>
      <vt:lpstr>Положение простых воинов</vt:lpstr>
      <vt:lpstr>Презентация PowerPoint</vt:lpstr>
      <vt:lpstr>Наёмники</vt:lpstr>
      <vt:lpstr>Презентация PowerPoint</vt:lpstr>
      <vt:lpstr>Презентация PowerPoint</vt:lpstr>
      <vt:lpstr>Презентация PowerPoint</vt:lpstr>
      <vt:lpstr>Тест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KATE</dc:creator>
  <cp:lastModifiedBy>Анастасия Черепнева</cp:lastModifiedBy>
  <cp:revision>12</cp:revision>
  <dcterms:created xsi:type="dcterms:W3CDTF">2009-10-11T14:02:04Z</dcterms:created>
  <dcterms:modified xsi:type="dcterms:W3CDTF">2014-12-10T10:22:34Z</dcterms:modified>
</cp:coreProperties>
</file>