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F2DE63D5-997A-4646-A377-4702673A728D}" styleName="Светлый стиль 2 - акцент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0505E3EF-67EA-436B-97B2-0124C06EBD24}" styleName="Средний стиль 4 - акцент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-17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5" name="Подзаголовок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1" name="Дата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03.12.2014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03.12.2014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03.12.2014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03.12.2014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03.12.2014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03.12.2014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03.12.2014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03.12.2014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03.12.2014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03.12.2014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03.12.2014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Рисунок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1" name="Текст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7" name="Дата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03.12.2014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0.jpe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&amp;Vcy;&amp;acy;&amp;scy;&amp;icy;&amp;lcy;&amp;icy;&amp;scy;&amp;acy; &amp;Pcy;&amp;rcy;&amp;iecy;&amp;kcy;&amp;rcy;&amp;acy;&amp;scy;&amp;ncy;&amp;acy;&amp;yacy;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355976" y="1052736"/>
            <a:ext cx="3114675" cy="4286250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3203848" y="188640"/>
            <a:ext cx="533351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ru-RU" sz="54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Иван - Царевич</a:t>
            </a:r>
            <a:endParaRPr lang="ru-RU" sz="5400" b="1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699792" y="5301208"/>
            <a:ext cx="6646370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ru-RU" sz="48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Василиса Прекрасная</a:t>
            </a:r>
            <a:endParaRPr lang="ru-RU" sz="4800" b="1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915816" y="1052736"/>
            <a:ext cx="588494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ru-RU" sz="54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Спасибо за урок!</a:t>
            </a:r>
            <a:endParaRPr lang="ru-RU" sz="5400" b="1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pic>
        <p:nvPicPr>
          <p:cNvPr id="31748" name="Picture 4" descr="&amp;Ocy;&amp;tcy;&amp;rcy;&amp;yacy;&amp;dcy; &quot;&amp;Lcy;&amp;Icy;&amp;TScy;&amp;Ocy; &amp;Scy; &amp;Ecy;&amp;Kcy;&amp;Rcy;&amp;Acy;&amp;Ncy;&amp;Acy;&quot;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355976" y="2060848"/>
            <a:ext cx="3456384" cy="439202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 rot="20130623">
            <a:off x="2131542" y="1136054"/>
            <a:ext cx="5681580" cy="923330"/>
          </a:xfrm>
          <a:prstGeom prst="rect">
            <a:avLst/>
          </a:prstGeom>
          <a:solidFill>
            <a:schemeClr val="accent4"/>
          </a:solidFill>
        </p:spPr>
        <p:txBody>
          <a:bodyPr wrap="squar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ru-RU" sz="54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2222222</a:t>
            </a:r>
            <a:endParaRPr lang="ru-RU" sz="5400" b="1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555776" y="2852936"/>
            <a:ext cx="4824536" cy="923330"/>
          </a:xfrm>
          <a:prstGeom prst="rect">
            <a:avLst/>
          </a:prstGeom>
          <a:solidFill>
            <a:schemeClr val="accent4"/>
          </a:solidFill>
        </p:spPr>
        <p:txBody>
          <a:bodyPr wrap="squar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ru-RU" sz="54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3333333</a:t>
            </a:r>
            <a:endParaRPr lang="ru-RU" sz="5400" b="1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5" name="Прямоугольник 4"/>
          <p:cNvSpPr/>
          <p:nvPr/>
        </p:nvSpPr>
        <p:spPr>
          <a:xfrm rot="1709114">
            <a:off x="2104330" y="4763016"/>
            <a:ext cx="5147664" cy="923330"/>
          </a:xfrm>
          <a:prstGeom prst="rect">
            <a:avLst/>
          </a:prstGeom>
          <a:solidFill>
            <a:schemeClr val="accent4"/>
          </a:solidFill>
        </p:spPr>
        <p:txBody>
          <a:bodyPr wrap="squar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ru-RU" sz="54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5555555</a:t>
            </a:r>
            <a:endParaRPr lang="ru-RU" sz="5400" b="1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259632" y="2204864"/>
            <a:ext cx="1368152" cy="2400657"/>
          </a:xfrm>
          <a:prstGeom prst="rect">
            <a:avLst/>
          </a:prstGeom>
          <a:solidFill>
            <a:schemeClr val="accent4"/>
          </a:solidFill>
        </p:spPr>
        <p:txBody>
          <a:bodyPr wrap="squar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ru-RU" sz="150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?</a:t>
            </a:r>
            <a:endParaRPr lang="ru-RU" sz="15000" b="1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698" name="Picture 2" descr="&amp;Scy;&amp;kcy;&amp;ucy;&amp;pcy;&amp;ocy;&amp;jcy; &amp;rcy;&amp;ycy;&amp;tscy;&amp;acy;&amp;rcy;&amp;softcy; &amp;icy; &amp;tscy;&amp;acy;&amp;rcy;&amp;softcy; &amp;Kcy;&amp;acy;&amp;shchcy;&amp;iecy;&amp;jcy; (&amp;CHcy;&amp;acy;&amp;scy;&amp;tcy;&amp;softcy; 2) :: &amp;Zcy;&amp;acy;&amp;bcy;&amp;acy;&amp;vcy;&amp;ncy;&amp;ycy;&amp;iecy; &amp;scy;&amp;khcy;&amp;ocy;&amp;dcy;&amp;scy;&amp;tcy;&amp;vcy;&amp;acy;"/>
          <p:cNvPicPr>
            <a:picLocks noChangeAspect="1" noChangeArrowheads="1"/>
          </p:cNvPicPr>
          <p:nvPr/>
        </p:nvPicPr>
        <p:blipFill>
          <a:blip r:embed="rId2" cstate="print"/>
          <a:srcRect l="51629" b="10901"/>
          <a:stretch>
            <a:fillRect/>
          </a:stretch>
        </p:blipFill>
        <p:spPr bwMode="auto">
          <a:xfrm>
            <a:off x="3550940" y="620689"/>
            <a:ext cx="4477444" cy="5632314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539552" y="387585"/>
            <a:ext cx="1331198" cy="5824992"/>
          </a:xfrm>
          <a:prstGeom prst="rect">
            <a:avLst/>
          </a:prstGeom>
          <a:noFill/>
        </p:spPr>
        <p:txBody>
          <a:bodyPr vert="wordArtVert" wrap="non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ru-RU" sz="66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Кощей</a:t>
            </a:r>
            <a:endParaRPr lang="ru-RU" sz="6600" b="1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 descr="&amp;Zcy;&amp;mcy;&amp;iecy;&amp;jcy; &amp;Gcy;&amp;ocy;&amp;rcy;&amp;ycy;&amp;ncy;&amp;ycy;&amp;chcy; &amp;Vcy;&amp;Kcy;&amp;ocy;&amp;ncy;&amp;tcy;&amp;acy;&amp;kcy;&amp;tcy;&amp;iecy;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63888" y="1052736"/>
            <a:ext cx="5040560" cy="5040560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179512" y="260648"/>
            <a:ext cx="1018484" cy="3427605"/>
          </a:xfrm>
          <a:prstGeom prst="rect">
            <a:avLst/>
          </a:prstGeom>
          <a:noFill/>
        </p:spPr>
        <p:txBody>
          <a:bodyPr vert="wordArtVert" wrap="non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ru-RU" sz="48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Змей</a:t>
            </a:r>
            <a:endParaRPr lang="ru-RU" sz="4800" b="1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403648" y="620688"/>
            <a:ext cx="1018484" cy="5929059"/>
          </a:xfrm>
          <a:prstGeom prst="rect">
            <a:avLst/>
          </a:prstGeom>
        </p:spPr>
        <p:txBody>
          <a:bodyPr vert="wordArtVert" wrap="none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r>
              <a:rPr lang="ru-RU" sz="48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Горыныч</a:t>
            </a:r>
            <a:endParaRPr lang="ru-RU" sz="4800" b="1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63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63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1" dur="1000"/>
                                        <p:tgtEl>
                                          <p:spTgt spid="16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3995936" y="2420888"/>
          <a:ext cx="3888432" cy="4480560"/>
        </p:xfrm>
        <a:graphic>
          <a:graphicData uri="http://schemas.openxmlformats.org/drawingml/2006/table">
            <a:tbl>
              <a:tblPr firstRow="1" bandRow="1">
                <a:tableStyleId>{0505E3EF-67EA-436B-97B2-0124C06EBD24}</a:tableStyleId>
              </a:tblPr>
              <a:tblGrid>
                <a:gridCol w="1944216"/>
                <a:gridCol w="1944216"/>
              </a:tblGrid>
              <a:tr h="666074">
                <a:tc>
                  <a:txBody>
                    <a:bodyPr/>
                    <a:lstStyle/>
                    <a:p>
                      <a:pPr algn="ctr"/>
                      <a:r>
                        <a:rPr lang="ru-RU" sz="5400" b="1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</a:rPr>
                        <a:t>1</a:t>
                      </a:r>
                      <a:endParaRPr lang="ru-RU" sz="5400" b="1" dirty="0">
                        <a:solidFill>
                          <a:schemeClr val="accent3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5400" b="1" dirty="0">
                        <a:solidFill>
                          <a:schemeClr val="accent3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</a:tr>
              <a:tr h="666074">
                <a:tc>
                  <a:txBody>
                    <a:bodyPr/>
                    <a:lstStyle/>
                    <a:p>
                      <a:pPr algn="ctr"/>
                      <a:endParaRPr lang="ru-RU" sz="5400" b="1" dirty="0">
                        <a:solidFill>
                          <a:schemeClr val="accent3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5400" b="1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</a:rPr>
                        <a:t>3</a:t>
                      </a:r>
                      <a:endParaRPr lang="ru-RU" sz="5400" b="1" dirty="0">
                        <a:solidFill>
                          <a:schemeClr val="accent3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</a:tr>
              <a:tr h="666074">
                <a:tc>
                  <a:txBody>
                    <a:bodyPr/>
                    <a:lstStyle/>
                    <a:p>
                      <a:pPr algn="ctr"/>
                      <a:r>
                        <a:rPr lang="ru-RU" sz="5400" b="1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</a:rPr>
                        <a:t>3</a:t>
                      </a:r>
                      <a:endParaRPr lang="ru-RU" sz="5400" b="1" dirty="0">
                        <a:solidFill>
                          <a:schemeClr val="accent3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5400" b="1" dirty="0">
                        <a:solidFill>
                          <a:schemeClr val="accent3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</a:tr>
              <a:tr h="666074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5400" b="1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</a:rPr>
                        <a:t>4</a:t>
                      </a:r>
                    </a:p>
                    <a:p>
                      <a:pPr algn="ctr"/>
                      <a:endParaRPr lang="ru-RU" sz="5400" b="1" dirty="0">
                        <a:solidFill>
                          <a:schemeClr val="accent3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5400" b="1" dirty="0">
                        <a:solidFill>
                          <a:schemeClr val="accent3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Равнобедренный треугольник 2"/>
          <p:cNvSpPr/>
          <p:nvPr/>
        </p:nvSpPr>
        <p:spPr>
          <a:xfrm>
            <a:off x="3923928" y="692696"/>
            <a:ext cx="3960440" cy="1656184"/>
          </a:xfrm>
          <a:prstGeom prst="triangle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5580112" y="1124744"/>
            <a:ext cx="720080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r>
              <a:rPr lang="ru-RU" sz="5400" b="1" cap="none" spc="0" dirty="0" smtClean="0">
                <a:ln/>
                <a:solidFill>
                  <a:schemeClr val="tx2"/>
                </a:solidFill>
                <a:effectLst/>
              </a:rPr>
              <a:t>5</a:t>
            </a:r>
            <a:endParaRPr lang="ru-RU" sz="5400" b="1" cap="none" spc="0" dirty="0">
              <a:ln/>
              <a:solidFill>
                <a:schemeClr val="tx2"/>
              </a:solidFill>
              <a:effectLst/>
            </a:endParaRPr>
          </a:p>
        </p:txBody>
      </p:sp>
      <p:pic>
        <p:nvPicPr>
          <p:cNvPr id="15362" name="Picture 2" descr="&amp;Pcy;&amp;icy;&amp;rcy;&amp;acy;&amp;tcy;&amp;scy;&amp;kcy;&amp;icy;&amp;jcy; &amp;scy;&amp;ucy;&amp;ncy;&amp;dcy;&amp;ucy;&amp;kcy; &amp;SHcy;&amp;kcy;&amp;acy;&amp;tcy;&amp;ucy;&amp;lcy;&amp;kcy;&amp;icy; &amp;Dcy;&amp;lcy;&amp;yacy; &amp;dcy;&amp;ocy;&amp;mcy;&amp;acy; Uniqhand - &amp;scy;&amp;ocy;&amp;ocy;&amp;bcy;&amp;shchcy;&amp;iecy;&amp;scy;&amp;tcy;&amp;vcy;&amp;ocy; &amp;lcy;&amp;yucy;&amp;bcy;&amp;icy;&amp;tcy;&amp;iecy;&amp;lcy;&amp;iecy;&amp;jcy; &amp;ncy;&amp;iecy;&amp;ocy;&amp;bcy;&amp;ycy;&amp;chcy;&amp;ncy;&amp;ycy;&amp;khcy; &amp;vcy;&amp;iecy;&amp;shchcy;&amp;iecy;&amp;jcy;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4221088"/>
            <a:ext cx="2437434" cy="2232248"/>
          </a:xfrm>
          <a:prstGeom prst="rect">
            <a:avLst/>
          </a:prstGeom>
          <a:noFill/>
        </p:spPr>
      </p:pic>
      <p:pic>
        <p:nvPicPr>
          <p:cNvPr id="15364" name="Picture 4" descr="&amp;mcy;&amp;iecy;&amp;chcy;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512" y="188640"/>
            <a:ext cx="2376264" cy="2376264"/>
          </a:xfrm>
          <a:prstGeom prst="parallelogram">
            <a:avLst/>
          </a:prstGeom>
          <a:noFill/>
        </p:spPr>
      </p:pic>
      <p:sp>
        <p:nvSpPr>
          <p:cNvPr id="7" name="Прямоугольник 6"/>
          <p:cNvSpPr/>
          <p:nvPr/>
        </p:nvSpPr>
        <p:spPr>
          <a:xfrm>
            <a:off x="6588224" y="2492896"/>
            <a:ext cx="59022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r>
              <a:rPr lang="ru-RU" sz="5400" b="1" cap="none" spc="0" dirty="0" smtClean="0">
                <a:ln/>
                <a:solidFill>
                  <a:schemeClr val="accent3">
                    <a:lumMod val="50000"/>
                  </a:schemeClr>
                </a:solidFill>
                <a:effectLst/>
              </a:rPr>
              <a:t>4</a:t>
            </a:r>
            <a:endParaRPr lang="ru-RU" sz="5400" b="1" cap="none" spc="0" dirty="0">
              <a:ln/>
              <a:solidFill>
                <a:schemeClr val="accent3">
                  <a:lumMod val="50000"/>
                </a:schemeClr>
              </a:solidFill>
              <a:effectLst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4572000" y="3284984"/>
            <a:ext cx="59022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r>
              <a:rPr lang="ru-RU" sz="5400" b="1" cap="none" spc="0" dirty="0" smtClean="0">
                <a:ln/>
                <a:solidFill>
                  <a:schemeClr val="accent3">
                    <a:lumMod val="50000"/>
                  </a:schemeClr>
                </a:solidFill>
                <a:effectLst/>
              </a:rPr>
              <a:t>2</a:t>
            </a:r>
            <a:endParaRPr lang="ru-RU" sz="5400" b="1" cap="none" spc="0" dirty="0">
              <a:ln/>
              <a:solidFill>
                <a:schemeClr val="accent3">
                  <a:lumMod val="50000"/>
                </a:schemeClr>
              </a:solidFill>
              <a:effectLst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6660232" y="4293096"/>
            <a:ext cx="59022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r>
              <a:rPr lang="ru-RU" sz="5400" b="1" cap="none" spc="0" dirty="0" smtClean="0">
                <a:ln/>
                <a:solidFill>
                  <a:schemeClr val="accent3">
                    <a:lumMod val="50000"/>
                  </a:schemeClr>
                </a:solidFill>
                <a:effectLst/>
              </a:rPr>
              <a:t>2</a:t>
            </a:r>
            <a:endParaRPr lang="ru-RU" sz="5400" b="1" cap="none" spc="0" dirty="0">
              <a:ln/>
              <a:solidFill>
                <a:schemeClr val="accent3">
                  <a:lumMod val="50000"/>
                </a:schemeClr>
              </a:solidFill>
              <a:effectLst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6732240" y="5373216"/>
            <a:ext cx="59022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r>
              <a:rPr lang="ru-RU" sz="5400" b="1" cap="none" spc="0" dirty="0" smtClean="0">
                <a:ln/>
                <a:solidFill>
                  <a:schemeClr val="accent3">
                    <a:lumMod val="50000"/>
                  </a:schemeClr>
                </a:solidFill>
                <a:effectLst/>
              </a:rPr>
              <a:t>1</a:t>
            </a:r>
            <a:endParaRPr lang="ru-RU" sz="5400" b="1" cap="none" spc="0" dirty="0">
              <a:ln/>
              <a:solidFill>
                <a:schemeClr val="accent3">
                  <a:lumMod val="50000"/>
                </a:schemeClr>
              </a:solidFill>
              <a:effectLst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53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53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53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53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53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153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0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4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 descr="&amp;Mcy;&amp;icy;&amp;rcy;&amp;ocy;&amp;vcy;&amp;acy;&amp;yacy; &amp;Ucy;&amp;tcy;&amp;icy;&amp;tscy;&amp;acy; - &amp;gcy;&amp;iecy;&amp;ocy;&amp;mcy;&amp;iecy;&amp;tcy;&amp;rcy;&amp;icy;&amp;yacy; &amp;Bcy;&amp;ocy;&amp;gcy;&amp;ocy;&amp;vcy;."/>
          <p:cNvPicPr>
            <a:picLocks noChangeAspect="1" noChangeArrowheads="1"/>
          </p:cNvPicPr>
          <p:nvPr/>
        </p:nvPicPr>
        <p:blipFill>
          <a:blip r:embed="rId2" cstate="print"/>
          <a:srcRect l="14358" b="17633"/>
          <a:stretch>
            <a:fillRect/>
          </a:stretch>
        </p:blipFill>
        <p:spPr bwMode="auto">
          <a:xfrm>
            <a:off x="2483768" y="0"/>
            <a:ext cx="6660232" cy="6858000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179512" y="188640"/>
            <a:ext cx="1122743" cy="4782720"/>
          </a:xfrm>
          <a:prstGeom prst="rect">
            <a:avLst/>
          </a:prstGeom>
          <a:noFill/>
        </p:spPr>
        <p:txBody>
          <a:bodyPr vert="wordArtVert" wrap="non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ru-RU" sz="54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Скала</a:t>
            </a:r>
            <a:endParaRPr lang="ru-RU" sz="5400" b="1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331640" y="1844824"/>
            <a:ext cx="1122743" cy="4782720"/>
          </a:xfrm>
          <a:prstGeom prst="rect">
            <a:avLst/>
          </a:prstGeom>
          <a:noFill/>
        </p:spPr>
        <p:txBody>
          <a:bodyPr vert="wordArtVert" wrap="non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ru-RU" sz="54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Кощея</a:t>
            </a:r>
            <a:endParaRPr lang="ru-RU" sz="5400" b="1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699792" y="548680"/>
            <a:ext cx="1051890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r>
              <a:rPr lang="ru-RU" sz="4400" b="1" cap="none" spc="0" dirty="0" smtClean="0">
                <a:ln/>
                <a:solidFill>
                  <a:schemeClr val="accent3">
                    <a:lumMod val="50000"/>
                  </a:schemeClr>
                </a:solidFill>
                <a:effectLst/>
              </a:rPr>
              <a:t>5-4</a:t>
            </a:r>
            <a:endParaRPr lang="ru-RU" sz="4400" b="1" cap="none" spc="0" dirty="0">
              <a:ln/>
              <a:solidFill>
                <a:schemeClr val="accent3">
                  <a:lumMod val="50000"/>
                </a:schemeClr>
              </a:solidFill>
              <a:effectLst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779912" y="0"/>
            <a:ext cx="1051890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r>
              <a:rPr lang="ru-RU" sz="4400" b="1" cap="none" spc="0" dirty="0" smtClean="0">
                <a:ln/>
                <a:solidFill>
                  <a:schemeClr val="accent3">
                    <a:lumMod val="50000"/>
                  </a:schemeClr>
                </a:solidFill>
                <a:effectLst/>
              </a:rPr>
              <a:t>4-2</a:t>
            </a:r>
            <a:endParaRPr lang="ru-RU" sz="4400" b="1" cap="none" spc="0" dirty="0">
              <a:ln/>
              <a:solidFill>
                <a:schemeClr val="accent3">
                  <a:lumMod val="50000"/>
                </a:schemeClr>
              </a:solidFill>
              <a:effectLst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4788024" y="260648"/>
            <a:ext cx="1051890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r>
              <a:rPr lang="ru-RU" sz="4400" b="1" cap="none" spc="0" dirty="0" smtClean="0">
                <a:ln/>
                <a:solidFill>
                  <a:schemeClr val="accent3">
                    <a:lumMod val="50000"/>
                  </a:schemeClr>
                </a:solidFill>
                <a:effectLst/>
              </a:rPr>
              <a:t>5-1</a:t>
            </a:r>
            <a:endParaRPr lang="ru-RU" sz="4400" b="1" cap="none" spc="0" dirty="0">
              <a:ln/>
              <a:solidFill>
                <a:schemeClr val="accent3">
                  <a:lumMod val="50000"/>
                </a:schemeClr>
              </a:solidFill>
              <a:effectLst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5364088" y="764704"/>
            <a:ext cx="1051890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r>
              <a:rPr lang="ru-RU" sz="4400" b="1" cap="none" spc="0" dirty="0" smtClean="0">
                <a:ln/>
                <a:solidFill>
                  <a:schemeClr val="accent3">
                    <a:lumMod val="50000"/>
                  </a:schemeClr>
                </a:solidFill>
                <a:effectLst/>
              </a:rPr>
              <a:t>3-2</a:t>
            </a:r>
            <a:endParaRPr lang="ru-RU" sz="4400" b="1" cap="none" spc="0" dirty="0">
              <a:ln/>
              <a:solidFill>
                <a:schemeClr val="accent3">
                  <a:lumMod val="50000"/>
                </a:schemeClr>
              </a:solidFill>
              <a:effectLst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5940152" y="1268760"/>
            <a:ext cx="1051890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r>
              <a:rPr lang="ru-RU" sz="4400" b="1" cap="none" spc="0" dirty="0" smtClean="0">
                <a:ln/>
                <a:solidFill>
                  <a:schemeClr val="accent3">
                    <a:lumMod val="50000"/>
                  </a:schemeClr>
                </a:solidFill>
                <a:effectLst/>
              </a:rPr>
              <a:t>5-3</a:t>
            </a:r>
            <a:endParaRPr lang="ru-RU" sz="4400" b="1" cap="none" spc="0" dirty="0">
              <a:ln/>
              <a:solidFill>
                <a:schemeClr val="accent3">
                  <a:lumMod val="50000"/>
                </a:schemeClr>
              </a:solidFill>
              <a:effectLst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6516216" y="1844824"/>
            <a:ext cx="1175322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r>
              <a:rPr lang="ru-RU" sz="4400" b="1" cap="none" spc="0" dirty="0" smtClean="0">
                <a:ln/>
                <a:solidFill>
                  <a:schemeClr val="accent3">
                    <a:lumMod val="50000"/>
                  </a:schemeClr>
                </a:solidFill>
                <a:effectLst/>
              </a:rPr>
              <a:t>4+1</a:t>
            </a:r>
            <a:endParaRPr lang="ru-RU" sz="4400" b="1" cap="none" spc="0" dirty="0">
              <a:ln/>
              <a:solidFill>
                <a:schemeClr val="accent3">
                  <a:lumMod val="50000"/>
                </a:schemeClr>
              </a:solidFill>
              <a:effectLst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6804248" y="2348880"/>
            <a:ext cx="1175322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r>
              <a:rPr lang="ru-RU" sz="4400" b="1" cap="none" spc="0" dirty="0" smtClean="0">
                <a:ln/>
                <a:solidFill>
                  <a:schemeClr val="accent3">
                    <a:lumMod val="50000"/>
                  </a:schemeClr>
                </a:solidFill>
                <a:effectLst/>
              </a:rPr>
              <a:t>2+1</a:t>
            </a:r>
            <a:endParaRPr lang="ru-RU" sz="4400" b="1" cap="none" spc="0" dirty="0">
              <a:ln/>
              <a:solidFill>
                <a:schemeClr val="accent3">
                  <a:lumMod val="50000"/>
                </a:schemeClr>
              </a:solidFill>
              <a:effectLst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7236296" y="2924944"/>
            <a:ext cx="1175322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r>
              <a:rPr lang="ru-RU" sz="4400" b="1" cap="none" spc="0" dirty="0" smtClean="0">
                <a:ln/>
                <a:solidFill>
                  <a:schemeClr val="accent3">
                    <a:lumMod val="50000"/>
                  </a:schemeClr>
                </a:solidFill>
                <a:effectLst/>
              </a:rPr>
              <a:t>3+2</a:t>
            </a:r>
            <a:endParaRPr lang="ru-RU" sz="4400" b="1" cap="none" spc="0" dirty="0">
              <a:ln/>
              <a:solidFill>
                <a:schemeClr val="accent3">
                  <a:lumMod val="50000"/>
                </a:schemeClr>
              </a:solidFill>
              <a:effectLst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7637340" y="3573016"/>
            <a:ext cx="1175322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r>
              <a:rPr lang="ru-RU" sz="4400" b="1" cap="none" spc="0" dirty="0" smtClean="0">
                <a:ln/>
                <a:solidFill>
                  <a:schemeClr val="accent3">
                    <a:lumMod val="50000"/>
                  </a:schemeClr>
                </a:solidFill>
                <a:effectLst/>
              </a:rPr>
              <a:t>1+3</a:t>
            </a:r>
            <a:endParaRPr lang="ru-RU" sz="4400" b="1" cap="none" spc="0" dirty="0">
              <a:ln/>
              <a:solidFill>
                <a:schemeClr val="accent3">
                  <a:lumMod val="50000"/>
                </a:schemeClr>
              </a:solidFill>
              <a:effectLst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7855666" y="4149080"/>
            <a:ext cx="1175322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r>
              <a:rPr lang="ru-RU" sz="4400" b="1" cap="none" spc="0" dirty="0" smtClean="0">
                <a:ln/>
                <a:solidFill>
                  <a:schemeClr val="accent3">
                    <a:lumMod val="50000"/>
                  </a:schemeClr>
                </a:solidFill>
                <a:effectLst/>
              </a:rPr>
              <a:t>1+4</a:t>
            </a:r>
            <a:endParaRPr lang="ru-RU" sz="4400" b="1" cap="none" spc="0" dirty="0">
              <a:ln/>
              <a:solidFill>
                <a:schemeClr val="accent3">
                  <a:lumMod val="50000"/>
                </a:schemeClr>
              </a:solidFill>
              <a:effectLst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0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4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1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8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820" name="Picture 4" descr="&amp;Fcy;&amp;ocy;&amp;rcy;&amp;ucy;&amp;mcy; &amp;Dcy;&amp;rcy;&amp;ucy;&amp;zcy;&amp;iecy;&amp;jcy; ( &amp;Scy;&amp;Tcy;&amp;Acy;&amp;Rcy;&amp;Ocy;&amp;Vcy;&amp;IEcy;&amp;Rcy;&amp;Ycy; ) &amp;TScy;&amp;IEcy;&amp;Lcy;&amp;Icy;&amp;Tcy;&amp;IEcy;&amp;Lcy;&amp;SOFTcy;&amp;Ncy;&amp;Acy;&amp;YAcy; &amp;Scy;&amp;Icy;&amp;Lcy;&amp;Acy; &amp;Dcy;&amp;IEcy;&amp;Rcy;&amp;IEcy;&amp;Vcy;&amp;SOFTcy;&amp;IEcy;&amp;Vcy;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699792" y="0"/>
            <a:ext cx="6444208" cy="6858000"/>
          </a:xfrm>
          <a:prstGeom prst="rect">
            <a:avLst/>
          </a:prstGeom>
          <a:noFill/>
        </p:spPr>
      </p:pic>
      <p:pic>
        <p:nvPicPr>
          <p:cNvPr id="34818" name="Picture 2" descr="&amp;Zcy;&amp;ocy;&amp;lcy;&amp;ocy;&amp;tcy;&amp;ycy;&amp;iecy; &amp;ucy;&amp;kcy;&amp;rcy;&amp;acy;&amp;shcy;&amp;iecy;&amp;ncy;&amp;icy;&amp;yacy;: &amp;Mcy;&amp;acy;&amp;jcy; 201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96336" y="2708920"/>
            <a:ext cx="1224136" cy="1224136"/>
          </a:xfrm>
          <a:prstGeom prst="rect">
            <a:avLst/>
          </a:prstGeom>
          <a:noFill/>
        </p:spPr>
      </p:pic>
      <p:pic>
        <p:nvPicPr>
          <p:cNvPr id="6" name="Picture 2" descr="&amp;Zcy;&amp;ocy;&amp;lcy;&amp;ocy;&amp;tcy;&amp;ycy;&amp;iecy; &amp;ucy;&amp;kcy;&amp;rcy;&amp;acy;&amp;shcy;&amp;iecy;&amp;ncy;&amp;icy;&amp;yacy;: &amp;Mcy;&amp;acy;&amp;jcy; 201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04248" y="1052736"/>
            <a:ext cx="1368152" cy="1368152"/>
          </a:xfrm>
          <a:prstGeom prst="rect">
            <a:avLst/>
          </a:prstGeom>
          <a:noFill/>
        </p:spPr>
      </p:pic>
      <p:pic>
        <p:nvPicPr>
          <p:cNvPr id="34822" name="Picture 6" descr="&amp;YAcy;&amp;bcy;&amp;lcy;&amp;ocy;&amp;kcy;&amp;ocy; &amp;zcy;&amp;acy;&amp;scy;&amp;acy;&amp;khcy;&amp;acy;&amp;rcy;&amp;iecy;&amp;ncy;&amp;ncy;&amp;ocy;&amp;iecy; &amp;Acy;&amp;rcy;&amp;tcy;&amp;icy;&amp;kcy;&amp;ucy;&amp;lcy; AP30030 - &amp;Kcy;&amp;ocy;&amp;lcy;&amp;lcy;&amp;iecy;&amp;kcy;&amp;tscy;&amp;icy;&amp;yacy; &quot;&amp;Rcy;&amp;ucy;&amp;bcy;&amp;icy;&amp;ncy;&quot; - &amp;scy;&amp;tcy;&amp;ocy;&amp;icy;&amp;mcy;&amp;ocy;&amp;scy;&amp;tcy;&amp;softcy; &amp;kcy;&amp;ocy;&amp;lcy;&amp;lcy;&amp;iecy;&amp;kcy;&amp;tscy;&amp;icy;&amp;icy; &amp;vcy; &amp;Mcy;&amp;ocy;&amp;scy;&amp;kcy;&amp;vcy;&amp;iecy; - Christmas-Bazar.ru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915816" y="4869160"/>
            <a:ext cx="1440160" cy="1596178"/>
          </a:xfrm>
          <a:prstGeom prst="rect">
            <a:avLst/>
          </a:prstGeom>
          <a:noFill/>
        </p:spPr>
      </p:pic>
      <p:pic>
        <p:nvPicPr>
          <p:cNvPr id="10" name="Picture 6" descr="&amp;YAcy;&amp;bcy;&amp;lcy;&amp;ocy;&amp;kcy;&amp;ocy; &amp;zcy;&amp;acy;&amp;scy;&amp;acy;&amp;khcy;&amp;acy;&amp;rcy;&amp;iecy;&amp;ncy;&amp;ncy;&amp;ocy;&amp;iecy; &amp;Acy;&amp;rcy;&amp;tcy;&amp;icy;&amp;kcy;&amp;ucy;&amp;lcy; AP30030 - &amp;Kcy;&amp;ocy;&amp;lcy;&amp;lcy;&amp;iecy;&amp;kcy;&amp;tscy;&amp;icy;&amp;yacy; &quot;&amp;Rcy;&amp;ucy;&amp;bcy;&amp;icy;&amp;ncy;&quot; - &amp;scy;&amp;tcy;&amp;ocy;&amp;icy;&amp;mcy;&amp;ocy;&amp;scy;&amp;tcy;&amp;softcy; &amp;kcy;&amp;ocy;&amp;lcy;&amp;lcy;&amp;iecy;&amp;kcy;&amp;tscy;&amp;icy;&amp;icy; &amp;vcy; &amp;Mcy;&amp;ocy;&amp;scy;&amp;kcy;&amp;vcy;&amp;iecy; - Christmas-Bazar.ru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211960" y="2996952"/>
            <a:ext cx="1440160" cy="1596178"/>
          </a:xfrm>
          <a:prstGeom prst="rect">
            <a:avLst/>
          </a:prstGeom>
          <a:noFill/>
        </p:spPr>
      </p:pic>
      <p:pic>
        <p:nvPicPr>
          <p:cNvPr id="11" name="Picture 6" descr="&amp;YAcy;&amp;bcy;&amp;lcy;&amp;ocy;&amp;kcy;&amp;ocy; &amp;zcy;&amp;acy;&amp;scy;&amp;acy;&amp;khcy;&amp;acy;&amp;rcy;&amp;iecy;&amp;ncy;&amp;ncy;&amp;ocy;&amp;iecy; &amp;Acy;&amp;rcy;&amp;tcy;&amp;icy;&amp;kcy;&amp;ucy;&amp;lcy; AP30030 - &amp;Kcy;&amp;ocy;&amp;lcy;&amp;lcy;&amp;iecy;&amp;kcy;&amp;tscy;&amp;icy;&amp;yacy; &quot;&amp;Rcy;&amp;ucy;&amp;bcy;&amp;icy;&amp;ncy;&quot; - &amp;scy;&amp;tcy;&amp;ocy;&amp;icy;&amp;mcy;&amp;ocy;&amp;scy;&amp;tcy;&amp;softcy; &amp;kcy;&amp;ocy;&amp;lcy;&amp;lcy;&amp;iecy;&amp;kcy;&amp;tscy;&amp;icy;&amp;icy; &amp;vcy; &amp;Mcy;&amp;ocy;&amp;scy;&amp;kcy;&amp;vcy;&amp;iecy; - Christmas-Bazar.ru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059832" y="1124744"/>
            <a:ext cx="1440160" cy="1596178"/>
          </a:xfrm>
          <a:prstGeom prst="rect">
            <a:avLst/>
          </a:prstGeom>
          <a:noFill/>
        </p:spPr>
      </p:pic>
      <p:sp>
        <p:nvSpPr>
          <p:cNvPr id="12" name="Прямоугольник 11"/>
          <p:cNvSpPr/>
          <p:nvPr/>
        </p:nvSpPr>
        <p:spPr>
          <a:xfrm>
            <a:off x="179512" y="0"/>
            <a:ext cx="949042" cy="6971717"/>
          </a:xfrm>
          <a:prstGeom prst="rect">
            <a:avLst/>
          </a:prstGeom>
          <a:noFill/>
        </p:spPr>
        <p:txBody>
          <a:bodyPr vert="wordArtVert" wrap="non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ru-RU" sz="44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Волшебная</a:t>
            </a:r>
            <a:endParaRPr lang="ru-RU" sz="4400" b="1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1403648" y="620688"/>
            <a:ext cx="1122743" cy="5720797"/>
          </a:xfrm>
          <a:prstGeom prst="rect">
            <a:avLst/>
          </a:prstGeom>
          <a:noFill/>
        </p:spPr>
        <p:txBody>
          <a:bodyPr vert="wordArtVert" wrap="non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ru-RU" sz="54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яблоня</a:t>
            </a:r>
            <a:endParaRPr lang="ru-RU" sz="5400" b="1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48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48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48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48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48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1" dur="1000"/>
                                        <p:tgtEl>
                                          <p:spTgt spid="348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6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1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&amp;CHcy;&amp;acy;&amp;scy;&amp;tcy;&amp;ncy;&amp;ycy;&amp;jcy; &amp;dcy;&amp;ocy;&amp;mcy; Round Tower &amp;ocy;&amp;tcy; &amp;acy;&amp;rcy;&amp;khcy;&amp;icy;&amp;tcy;&amp;iecy;&amp;kcy;&amp;tcy;&amp;ocy;&amp;rcy;&amp;acy; De Matos Ryan / CURATED.ru"/>
          <p:cNvPicPr/>
          <p:nvPr/>
        </p:nvPicPr>
        <p:blipFill>
          <a:blip r:embed="rId2" cstate="print"/>
          <a:srcRect l="41791" t="13600" r="37910" b="44600"/>
          <a:stretch>
            <a:fillRect/>
          </a:stretch>
        </p:blipFill>
        <p:spPr bwMode="auto">
          <a:xfrm>
            <a:off x="3203849" y="2564904"/>
            <a:ext cx="792088" cy="9723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" name="Рисунок 2" descr="&amp;CHcy;&amp;acy;&amp;scy;&amp;tcy;&amp;ncy;&amp;ycy;&amp;jcy; &amp;dcy;&amp;ocy;&amp;mcy; Round Tower &amp;ocy;&amp;tcy; &amp;acy;&amp;rcy;&amp;khcy;&amp;icy;&amp;tcy;&amp;iecy;&amp;kcy;&amp;tcy;&amp;ocy;&amp;rcy;&amp;acy; De Matos Ryan / CURATED.ru"/>
          <p:cNvPicPr/>
          <p:nvPr/>
        </p:nvPicPr>
        <p:blipFill>
          <a:blip r:embed="rId2" cstate="print"/>
          <a:srcRect l="41791" t="13600" r="37910" b="44600"/>
          <a:stretch>
            <a:fillRect/>
          </a:stretch>
        </p:blipFill>
        <p:spPr bwMode="auto">
          <a:xfrm>
            <a:off x="4716016" y="2060848"/>
            <a:ext cx="962025" cy="1476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Рисунок 3" descr="&amp;CHcy;&amp;acy;&amp;scy;&amp;tcy;&amp;ncy;&amp;ycy;&amp;jcy; &amp;dcy;&amp;ocy;&amp;mcy; Round Tower &amp;ocy;&amp;tcy; &amp;acy;&amp;rcy;&amp;khcy;&amp;icy;&amp;tcy;&amp;iecy;&amp;kcy;&amp;tcy;&amp;ocy;&amp;rcy;&amp;acy; De Matos Ryan / CURATED.ru"/>
          <p:cNvPicPr/>
          <p:nvPr/>
        </p:nvPicPr>
        <p:blipFill>
          <a:blip r:embed="rId2" cstate="print"/>
          <a:srcRect l="41791" t="13600" r="37910" b="44600"/>
          <a:stretch>
            <a:fillRect/>
          </a:stretch>
        </p:blipFill>
        <p:spPr bwMode="auto">
          <a:xfrm>
            <a:off x="6444208" y="2276872"/>
            <a:ext cx="962025" cy="12603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Рисунок 4" descr="&amp;CHcy;&amp;acy;&amp;scy;&amp;tcy;&amp;ncy;&amp;ycy;&amp;jcy; &amp;dcy;&amp;ocy;&amp;mcy; Round Tower &amp;ocy;&amp;tcy; &amp;acy;&amp;rcy;&amp;khcy;&amp;icy;&amp;tcy;&amp;iecy;&amp;kcy;&amp;tcy;&amp;ocy;&amp;rcy;&amp;acy; De Matos Ryan / CURATED.ru"/>
          <p:cNvPicPr/>
          <p:nvPr/>
        </p:nvPicPr>
        <p:blipFill>
          <a:blip r:embed="rId2" cstate="print"/>
          <a:srcRect l="41791" t="13600" r="37910" b="44600"/>
          <a:stretch>
            <a:fillRect/>
          </a:stretch>
        </p:blipFill>
        <p:spPr bwMode="auto">
          <a:xfrm>
            <a:off x="7884368" y="2060848"/>
            <a:ext cx="962025" cy="1476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Прямоугольник 5"/>
          <p:cNvSpPr/>
          <p:nvPr/>
        </p:nvSpPr>
        <p:spPr>
          <a:xfrm>
            <a:off x="179512" y="260648"/>
            <a:ext cx="1122743" cy="4782721"/>
          </a:xfrm>
          <a:prstGeom prst="rect">
            <a:avLst/>
          </a:prstGeom>
          <a:noFill/>
        </p:spPr>
        <p:txBody>
          <a:bodyPr vert="wordArtVert" wrap="non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ru-RU" sz="5400" b="1" cap="none" spc="0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Найди</a:t>
            </a:r>
            <a:endParaRPr lang="ru-RU" sz="5400" b="1" cap="none" spc="0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259632" y="1700808"/>
            <a:ext cx="1122743" cy="4782721"/>
          </a:xfrm>
          <a:prstGeom prst="rect">
            <a:avLst/>
          </a:prstGeom>
          <a:noFill/>
        </p:spPr>
        <p:txBody>
          <a:bodyPr vert="wordArtVert" wrap="non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ru-RU" sz="5400" b="1" cap="none" spc="0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башню</a:t>
            </a:r>
            <a:endParaRPr lang="ru-RU" sz="5400" b="1" cap="none" spc="0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6732240" y="4005064"/>
            <a:ext cx="723275" cy="156966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r>
              <a:rPr lang="ru-RU" sz="9600" b="1" cap="none" spc="0" dirty="0" smtClean="0">
                <a:ln/>
                <a:solidFill>
                  <a:schemeClr val="accent3"/>
                </a:solidFill>
                <a:effectLst/>
              </a:rPr>
              <a:t>?</a:t>
            </a:r>
            <a:endParaRPr lang="ru-RU" sz="9600" b="1" cap="none" spc="0" dirty="0">
              <a:ln/>
              <a:solidFill>
                <a:schemeClr val="accent3"/>
              </a:solidFill>
              <a:effectLst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4932040" y="4005064"/>
            <a:ext cx="723275" cy="184665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9600" b="1" dirty="0" smtClean="0">
                <a:ln/>
                <a:solidFill>
                  <a:schemeClr val="accent3"/>
                </a:solidFill>
              </a:rPr>
              <a:t>?</a:t>
            </a:r>
          </a:p>
          <a:p>
            <a:pPr algn="ctr"/>
            <a:endParaRPr lang="ru-RU" b="1" dirty="0">
              <a:ln/>
              <a:solidFill>
                <a:schemeClr val="accent3"/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8028384" y="3933056"/>
            <a:ext cx="723275" cy="156966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9600" b="1" dirty="0" smtClean="0">
                <a:ln/>
                <a:solidFill>
                  <a:schemeClr val="accent3"/>
                </a:solidFill>
              </a:rPr>
              <a:t>?</a:t>
            </a:r>
            <a:endParaRPr lang="ru-RU" sz="9600" b="1" dirty="0">
              <a:ln/>
              <a:solidFill>
                <a:schemeClr val="accent3"/>
              </a:solidFill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3347864" y="4005064"/>
            <a:ext cx="723275" cy="156966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9600" b="1" dirty="0" smtClean="0">
                <a:ln/>
                <a:solidFill>
                  <a:schemeClr val="accent3"/>
                </a:solidFill>
              </a:rPr>
              <a:t>?</a:t>
            </a:r>
            <a:endParaRPr lang="ru-RU" sz="9600" b="1" dirty="0">
              <a:ln/>
              <a:solidFill>
                <a:schemeClr val="accent3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2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  <p:bldP spid="1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958002" y="332656"/>
            <a:ext cx="5513048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ru-RU" sz="48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было интересно…</a:t>
            </a:r>
            <a:endParaRPr lang="ru-RU" sz="4800" b="1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203848" y="2132856"/>
            <a:ext cx="4466287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ru-RU" sz="48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было трудно…</a:t>
            </a:r>
            <a:endParaRPr lang="ru-RU" sz="4800" b="1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741286" y="4869160"/>
            <a:ext cx="6402714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ru-RU" sz="48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у меня получилось…</a:t>
            </a:r>
            <a:endParaRPr lang="ru-RU" sz="4800" b="1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275856" y="3429000"/>
            <a:ext cx="4418196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ru-RU" sz="48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я понял, что…</a:t>
            </a:r>
            <a:endParaRPr lang="ru-RU" sz="4800" b="1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67544" y="95123"/>
            <a:ext cx="1018484" cy="6762877"/>
          </a:xfrm>
          <a:prstGeom prst="rect">
            <a:avLst/>
          </a:prstGeom>
          <a:noFill/>
        </p:spPr>
        <p:txBody>
          <a:bodyPr vert="wordArtVert" wrap="non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ru-RU" sz="48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На уроке</a:t>
            </a:r>
            <a:endParaRPr lang="ru-RU" sz="4800" b="1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зящная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Изящная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Яркая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369</TotalTime>
  <Words>62</Words>
  <Application>Microsoft Office PowerPoint</Application>
  <PresentationFormat>Экран (4:3)</PresentationFormat>
  <Paragraphs>44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Изящная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Надежда</dc:creator>
  <cp:lastModifiedBy>User</cp:lastModifiedBy>
  <cp:revision>16</cp:revision>
  <dcterms:created xsi:type="dcterms:W3CDTF">2014-08-17T05:11:58Z</dcterms:created>
  <dcterms:modified xsi:type="dcterms:W3CDTF">2014-12-03T19:26:09Z</dcterms:modified>
</cp:coreProperties>
</file>