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49" r:id="rId4"/>
    <p:sldId id="361" r:id="rId5"/>
    <p:sldId id="261" r:id="rId6"/>
    <p:sldId id="371" r:id="rId7"/>
    <p:sldId id="352" r:id="rId8"/>
    <p:sldId id="359" r:id="rId9"/>
    <p:sldId id="381" r:id="rId10"/>
    <p:sldId id="266" r:id="rId11"/>
    <p:sldId id="389" r:id="rId12"/>
    <p:sldId id="331" r:id="rId13"/>
    <p:sldId id="391" r:id="rId14"/>
    <p:sldId id="279" r:id="rId15"/>
    <p:sldId id="278" r:id="rId16"/>
    <p:sldId id="393" r:id="rId17"/>
    <p:sldId id="395" r:id="rId18"/>
    <p:sldId id="397" r:id="rId19"/>
    <p:sldId id="283" r:id="rId20"/>
    <p:sldId id="282" r:id="rId21"/>
    <p:sldId id="281" r:id="rId22"/>
    <p:sldId id="280" r:id="rId23"/>
    <p:sldId id="289" r:id="rId24"/>
    <p:sldId id="288" r:id="rId25"/>
    <p:sldId id="287" r:id="rId26"/>
    <p:sldId id="363" r:id="rId27"/>
    <p:sldId id="286" r:id="rId28"/>
    <p:sldId id="366" r:id="rId29"/>
    <p:sldId id="30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7A37"/>
    <a:srgbClr val="00A44A"/>
    <a:srgbClr val="CC00CC"/>
    <a:srgbClr val="0066FF"/>
    <a:srgbClr val="00CC00"/>
    <a:srgbClr val="FF00FF"/>
    <a:srgbClr val="FF9933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>
        <p:scale>
          <a:sx n="56" d="100"/>
          <a:sy n="56" d="100"/>
        </p:scale>
        <p:origin x="-1507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7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9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4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5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0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3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1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0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5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2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C474F-F6F2-4F72-9DED-99E24CBDC234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F32F2-6F68-4544-AEA2-432FDAC17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9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052736"/>
            <a:ext cx="77768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Урок по теме </a:t>
            </a: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«Решение иррациональных уравнений с помощью понятия равносильности»</a:t>
            </a:r>
            <a:endParaRPr lang="ru-RU" sz="3600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00A44A"/>
                </a:solidFill>
                <a:latin typeface="Times New Roman"/>
                <a:ea typeface="Calibri"/>
                <a:cs typeface="Times New Roman"/>
              </a:rPr>
              <a:t>в 11 классе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00A44A"/>
                </a:solidFill>
                <a:latin typeface="Times New Roman"/>
                <a:ea typeface="Calibri"/>
                <a:cs typeface="Times New Roman"/>
              </a:rPr>
              <a:t> (общеобразовательный курс)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58112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Учитель Петрова Г. Б.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«НОУ Православная классическая гимназия имени Андрея Рублева»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Электросталь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926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26064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Ответы: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268760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AutoNum type="arabicPeriod"/>
            </a:pPr>
            <a:r>
              <a:rPr lang="ru-RU" sz="4400" dirty="0" smtClean="0">
                <a:solidFill>
                  <a:srgbClr val="007A37"/>
                </a:solidFill>
                <a:latin typeface="Times New Roman"/>
                <a:ea typeface="Calibri"/>
                <a:cs typeface="Times New Roman"/>
              </a:rPr>
              <a:t>а) </a:t>
            </a:r>
            <a:r>
              <a:rPr lang="ru-RU" sz="4400" i="1" dirty="0" smtClean="0">
                <a:solidFill>
                  <a:srgbClr val="007A37"/>
                </a:solidFill>
                <a:latin typeface="Times New Roman"/>
                <a:ea typeface="Calibri"/>
                <a:cs typeface="Times New Roman"/>
              </a:rPr>
              <a:t>нет корней,   </a:t>
            </a:r>
            <a:r>
              <a:rPr lang="ru-RU" sz="4400" dirty="0" smtClean="0">
                <a:solidFill>
                  <a:srgbClr val="007A37"/>
                </a:solidFill>
                <a:latin typeface="Times New Roman"/>
                <a:ea typeface="Calibri"/>
                <a:cs typeface="Times New Roman"/>
              </a:rPr>
              <a:t>б) </a:t>
            </a:r>
            <a:r>
              <a:rPr lang="ru-RU" sz="4400" i="1" dirty="0" smtClean="0">
                <a:solidFill>
                  <a:srgbClr val="007A37"/>
                </a:solidFill>
                <a:latin typeface="Times New Roman"/>
                <a:ea typeface="Calibri"/>
                <a:cs typeface="Times New Roman"/>
              </a:rPr>
              <a:t>х=2;      </a:t>
            </a:r>
          </a:p>
          <a:p>
            <a:pPr marL="742950" indent="-742950">
              <a:spcAft>
                <a:spcPts val="0"/>
              </a:spcAft>
              <a:buAutoNum type="arabicPeriod"/>
            </a:pPr>
            <a:r>
              <a:rPr lang="ru-RU" sz="4400" i="1" dirty="0" smtClean="0">
                <a:solidFill>
                  <a:srgbClr val="CC00CC"/>
                </a:solidFill>
                <a:latin typeface="Times New Roman"/>
                <a:ea typeface="Calibri"/>
                <a:cs typeface="Times New Roman"/>
              </a:rPr>
              <a:t>Нет;       </a:t>
            </a:r>
          </a:p>
          <a:p>
            <a:pPr marL="742950" indent="-742950">
              <a:spcAft>
                <a:spcPts val="0"/>
              </a:spcAft>
              <a:buAutoNum type="arabicPeriod"/>
            </a:pPr>
            <a:r>
              <a:rPr lang="ru-RU" sz="4400" i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Да;      </a:t>
            </a:r>
          </a:p>
          <a:p>
            <a:pPr marL="742950" indent="-742950">
              <a:spcAft>
                <a:spcPts val="0"/>
              </a:spcAft>
              <a:buAutoNum type="arabicPeriod"/>
            </a:pPr>
            <a:r>
              <a:rPr lang="ru-RU" sz="4400" i="1" dirty="0" smtClean="0">
                <a:solidFill>
                  <a:srgbClr val="FF00FF"/>
                </a:solidFill>
                <a:latin typeface="Times New Roman"/>
                <a:ea typeface="Calibri"/>
                <a:cs typeface="Times New Roman"/>
              </a:rPr>
              <a:t>Ученик прав.</a:t>
            </a:r>
            <a:endParaRPr lang="ru-RU" sz="4400" dirty="0">
              <a:solidFill>
                <a:srgbClr val="FF00FF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2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" y="1082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1663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/>
                <a:ea typeface="Calibri"/>
              </a:rPr>
              <a:t>Индивидуальная работа по вариантам</a:t>
            </a:r>
            <a:endParaRPr lang="ru-RU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120561"/>
                  </p:ext>
                </p:extLst>
              </p:nvPr>
            </p:nvGraphicFramePr>
            <p:xfrm>
              <a:off x="1043608" y="1124744"/>
              <a:ext cx="7056783" cy="38068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24336"/>
                    <a:gridCol w="4032447"/>
                  </a:tblGrid>
                  <a:tr h="792088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A44A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Выполните задание, применяя равносильный переход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44827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i="1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1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Найдите </a:t>
                          </a:r>
                          <a:r>
                            <a:rPr lang="ru-RU" sz="2400" i="1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наибольший корень уравнения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2х-3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х+6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·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х−2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i="1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2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Найдите значение переменной х, при котором </a:t>
                          </a:r>
                          <a:r>
                            <a:rPr lang="ru-RU" sz="2400" i="1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значение выражения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4−х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400" i="1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равно половине значения выражения </a:t>
                          </a: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1-х.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6516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i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Верно выполненное задание – 3 балла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120561"/>
                  </p:ext>
                </p:extLst>
              </p:nvPr>
            </p:nvGraphicFramePr>
            <p:xfrm>
              <a:off x="1043608" y="1124744"/>
              <a:ext cx="7056783" cy="38068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24336"/>
                    <a:gridCol w="4032447"/>
                  </a:tblGrid>
                  <a:tr h="792088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A44A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Выполните задание, применяя равносильный переход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44827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6409" r="-133468" b="-231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4924" t="-36409" b="-23192"/>
                          </a:stretch>
                        </a:blipFill>
                      </a:tcPr>
                    </a:tc>
                  </a:tr>
                  <a:tr h="566516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i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Верно выполненное задание – 3 балла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98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"/>
            <a:ext cx="9144000" cy="6858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55576" y="980728"/>
                <a:ext cx="7560840" cy="5255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i="1" dirty="0" smtClean="0">
                    <a:solidFill>
                      <a:srgbClr val="007635"/>
                    </a:solidFill>
                    <a:latin typeface="Times New Roman"/>
                    <a:ea typeface="Calibri"/>
                    <a:cs typeface="Times New Roman"/>
                  </a:rPr>
                  <a:t>Вариант 1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Calibri"/>
                    <a:cs typeface="Times New Roman"/>
                  </a:rPr>
                  <a:t>2х-3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0" i="1">
                            <a:solidFill>
                              <a:srgbClr val="0033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х+6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х−2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˂=˃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2х−3≥0</m:t>
                            </m:r>
                          </m:e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х+6≥0</m:t>
                            </m:r>
                          </m:e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х−2≥0</m:t>
                            </m:r>
                          </m:e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  <a:cs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𝑥</m:t>
                                </m:r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−3)</m:t>
                                </m:r>
                              </m:e>
                              <m:sup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  <a:cs typeface="Cambria Math"/>
                              </a:rPr>
                              <m:t>=(х+6)(х−2)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˂=˃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ru-RU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х≥2,</m:t>
                            </m:r>
                          </m:e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−12х+9=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+4х−12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˂=˃ </a:t>
                </a:r>
              </a:p>
              <a:p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˂=˃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х≥2,</m:t>
                            </m:r>
                          </m:e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−16х+21=0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х≥2,</m:t>
                            </m:r>
                          </m:e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[</m:t>
                            </m:r>
                            <m:f>
                              <m:fPr>
                                <m:type m:val="noBar"/>
                                <m:ctrlPr>
                                  <a:rPr lang="ru-RU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х=2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х=3,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[</m:t>
                    </m:r>
                    <m:f>
                      <m:fPr>
                        <m:type m:val="noBar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х=2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ru-RU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х=3,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   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r"/>
                <a:r>
                  <a:rPr lang="ru-RU" dirty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rPr>
                  <a:t>Ответ</a:t>
                </a:r>
                <a:r>
                  <a:rPr lang="ru-RU" dirty="0" smtClean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rPr>
                  <a:t>:</a:t>
                </a:r>
                <a14:m>
                  <m:oMath xmlns:m="http://schemas.openxmlformats.org/officeDocument/2006/math">
                    <m:r>
                      <a:rPr lang="ru-RU" b="0" i="0" smtClean="0">
                        <a:solidFill>
                          <a:srgbClr val="C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ru-RU" b="0" i="1" smtClean="0">
                        <a:solidFill>
                          <a:srgbClr val="C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f>
                      <m:fPr>
                        <m:ctrlPr>
                          <a:rPr lang="ru-RU" i="1">
                            <a:solidFill>
                              <a:srgbClr val="C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b="0" i="1">
                            <a:solidFill>
                              <a:srgbClr val="C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b="0" i="1">
                            <a:solidFill>
                              <a:srgbClr val="C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rPr>
                  <a:t>;   </a:t>
                </a:r>
                <a:r>
                  <a:rPr lang="ru-RU" dirty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rPr>
                  <a:t>3.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/>
                <a:r>
                  <a:rPr lang="ru-RU" i="1" dirty="0">
                    <a:solidFill>
                      <a:srgbClr val="007635"/>
                    </a:solidFill>
                    <a:latin typeface="Times New Roman"/>
                    <a:ea typeface="Calibri"/>
                    <a:cs typeface="Times New Roman"/>
                  </a:rPr>
                  <a:t>Вариант 2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0" i="1">
                            <a:solidFill>
                              <a:srgbClr val="0033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4−х 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ru-RU" b="0" i="1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1−х</m:t>
                        </m:r>
                      </m:num>
                      <m:den>
                        <m:r>
                          <a:rPr lang="ru-RU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4−х=</m:t>
                            </m:r>
                            <m:f>
                              <m:fPr>
                                <m:ctrlPr>
                                  <a:rPr lang="ru-RU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−2х+1</m:t>
                                </m:r>
                              </m:num>
                              <m:den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1−х≥0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16−4х=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−2х+1,</m:t>
                            </m:r>
                          </m:e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х≤1</m:t>
                            </m:r>
                          </m:e>
                        </m:eqArr>
                      </m:e>
                    </m:d>
                    <m:r>
                      <a:rPr lang="ru-RU" b="0" i="1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˂=˃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5827713" indent="-5827713"/>
                <a14:m>
                  <m:oMath xmlns:m="http://schemas.openxmlformats.org/officeDocument/2006/math">
                    <m:r>
                      <a:rPr lang="ru-RU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+2х−15=0,</m:t>
                            </m:r>
                          </m:e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х≤1</m:t>
                            </m:r>
                          </m:e>
                        </m:eqArr>
                      </m:e>
                    </m:d>
                    <m:r>
                      <a:rPr lang="ru-RU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[</m:t>
                            </m:r>
                            <m:f>
                              <m:fPr>
                                <m:type m:val="noBar"/>
                                <m:ctrlPr>
                                  <a:rPr lang="ru-RU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х=−5</m:t>
                                </m:r>
                              </m:num>
                              <m:den>
                                <m:r>
                                  <a:rPr lang="ru-RU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х=3,</m:t>
                                </m:r>
                              </m:den>
                            </m:f>
                          </m:e>
                          <m:e>
                            <m:r>
                              <a:rPr lang="ru-RU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х≤1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х=-5.                                               </a:t>
                </a:r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                  </a:t>
                </a:r>
                <a:r>
                  <a:rPr lang="ru-RU" dirty="0" smtClean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rPr>
                  <a:t>Ответ</a:t>
                </a:r>
                <a:r>
                  <a:rPr lang="ru-RU" dirty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rPr>
                  <a:t>: -5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80728"/>
                <a:ext cx="7560840" cy="5255285"/>
              </a:xfrm>
              <a:prstGeom prst="rect">
                <a:avLst/>
              </a:prstGeom>
              <a:blipFill rotWithShape="1">
                <a:blip r:embed="rId3"/>
                <a:stretch>
                  <a:fillRect l="-726" t="-580" r="-4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763688" y="1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rgbClr val="FF0000"/>
                </a:solidFill>
                <a:latin typeface="Times New Roman"/>
                <a:ea typeface="Calibri"/>
              </a:rPr>
              <a:t>Решения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" y="1082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166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/>
                <a:ea typeface="Calibri"/>
              </a:rPr>
              <a:t>Самостоятельная работа обучающего характера </a:t>
            </a:r>
            <a:endParaRPr lang="ru-RU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899686"/>
                  </p:ext>
                </p:extLst>
              </p:nvPr>
            </p:nvGraphicFramePr>
            <p:xfrm>
              <a:off x="827584" y="1484785"/>
              <a:ext cx="7488832" cy="43204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27168"/>
                    <a:gridCol w="3861664"/>
                  </a:tblGrid>
                  <a:tr h="6849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i="1" dirty="0">
                              <a:solidFill>
                                <a:srgbClr val="00A44A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1</a:t>
                          </a:r>
                          <a:endParaRPr lang="ru-RU" sz="2400" dirty="0">
                            <a:solidFill>
                              <a:srgbClr val="00A44A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i="1" dirty="0">
                              <a:solidFill>
                                <a:srgbClr val="00A44A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2</a:t>
                          </a:r>
                          <a:endParaRPr lang="ru-RU" sz="2400" dirty="0">
                            <a:solidFill>
                              <a:srgbClr val="00A44A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5175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1.Найдите </a:t>
                          </a:r>
                          <a:r>
                            <a:rPr lang="ru-RU" sz="2400" i="1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сумму абсцисс</a:t>
                          </a: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всех точек пересечения графика функции 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у=3-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−4х−7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с осью Ох.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2.Найдите </a:t>
                          </a:r>
                          <a:r>
                            <a:rPr lang="ru-RU" sz="2400" i="1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больший корень</a:t>
                          </a: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уравнения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х-5=(х-5)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х−2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1.Найдите </a:t>
                          </a:r>
                          <a:r>
                            <a:rPr lang="ru-RU" sz="2400" i="1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абсциссу </a:t>
                          </a: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точки пересечения графика функции 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у=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(х-2)+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х−1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с осью Ох.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2.Найдите </a:t>
                          </a:r>
                          <a:r>
                            <a:rPr lang="ru-RU" sz="2400" i="1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меньший </a:t>
                          </a: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корень уравнения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х-2=2(х-2)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х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ru-RU" sz="2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3743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i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За каждое верно выполненное задание по 3 балла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899686"/>
                  </p:ext>
                </p:extLst>
              </p:nvPr>
            </p:nvGraphicFramePr>
            <p:xfrm>
              <a:off x="827584" y="1484785"/>
              <a:ext cx="7488832" cy="43204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27168"/>
                    <a:gridCol w="3861664"/>
                  </a:tblGrid>
                  <a:tr h="6849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i="1" dirty="0">
                              <a:solidFill>
                                <a:srgbClr val="00A44A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1</a:t>
                          </a:r>
                          <a:endParaRPr lang="ru-RU" sz="2400" dirty="0">
                            <a:solidFill>
                              <a:srgbClr val="00A44A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i="1" dirty="0">
                              <a:solidFill>
                                <a:srgbClr val="00A44A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2</a:t>
                          </a:r>
                          <a:endParaRPr lang="ru-RU" sz="2400" dirty="0">
                            <a:solidFill>
                              <a:srgbClr val="00A44A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517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8" t="-25600" r="-106555" b="-19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155" t="-25600" r="-158" b="-19400"/>
                          </a:stretch>
                        </a:blipFill>
                      </a:tcPr>
                    </a:tc>
                  </a:tr>
                  <a:tr h="583743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i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За каждое верно выполненное задание по 3 балла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51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47"/>
            <a:ext cx="9323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Решения самостоятельной работы</a:t>
            </a:r>
            <a:endParaRPr lang="ru-RU" sz="32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755576" y="764704"/>
                <a:ext cx="7920880" cy="5248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i="1" dirty="0" smtClean="0">
                    <a:solidFill>
                      <a:srgbClr val="007635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Вариант 1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3-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−4х−7 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0 </a:t>
                </a: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−4х−7 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3</a:t>
                </a: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˂=˃</m:t>
                    </m:r>
                  </m:oMath>
                </a14:m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−4х−7</m:t>
                    </m:r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= 9 </a:t>
                </a: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−4х−16=0 </m:t>
                    </m:r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</m:oMath>
                </a14:m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b="0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˂=˃ </m:t>
                        </m:r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−2х−8=0 </m:t>
                    </m:r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[</m:t>
                    </m:r>
                    <m:f>
                      <m:fPr>
                        <m:type m:val="noBar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х=−2</m:t>
                        </m:r>
                      </m:num>
                      <m:den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х=4.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5207000" lvl="0" indent="-5207000"/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-</a:t>
                </a:r>
                <a:r>
                  <a:rPr lang="ru-RU" sz="24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2+4=2 – сумма абсцисс точек пересечения.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Ответ: 2.</a:t>
                </a:r>
                <a:endParaRPr lang="ru-RU" sz="24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>
                  <a:spcAft>
                    <a:spcPts val="0"/>
                  </a:spcAft>
                </a:pPr>
                <a:r>
                  <a:rPr lang="ru-RU" sz="24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2. х-5</a:t>
                </a: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=(х-5)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х−2</m:t>
                        </m:r>
                      </m:e>
                    </m:rad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(х-5)(</a:t>
                </a:r>
                <a14:m>
                  <m:oMath xmlns:m="http://schemas.openxmlformats.org/officeDocument/2006/math"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х−2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– 1) = 0 </a:t>
                </a: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[</m:t>
                            </m:r>
                            <m:f>
                              <m:fPr>
                                <m:type m:val="noBar"/>
                                <m:ctrlPr>
                                  <a:rPr lang="ru-RU" sz="24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х−5=0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b="0" i="1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х−2</m:t>
                                    </m:r>
                                  </m:e>
                                </m:rad>
                                <m:r>
                                  <a:rPr lang="ru-RU" sz="2400" b="0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 – </m:t>
                                </m:r>
                                <m:r>
                                  <a:rPr lang="ru-RU" sz="24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1.</m:t>
                                </m:r>
                              </m:den>
                            </m:f>
                          </m:e>
                          <m:e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х−2≥0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[</m:t>
                            </m:r>
                            <m:f>
                              <m:fPr>
                                <m:type m:val="noBar"/>
                                <m:ctrlPr>
                                  <a:rPr lang="ru-RU" sz="24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х=5</m:t>
                                </m:r>
                              </m:num>
                              <m:den>
                                <m:r>
                                  <a:rPr lang="ru-RU" sz="24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х−2=1</m:t>
                                </m:r>
                              </m:den>
                            </m:f>
                          </m:e>
                          <m:e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[</m:t>
                            </m:r>
                            <m:f>
                              <m:fPr>
                                <m:type m:val="noBar"/>
                                <m:ctrlPr>
                                  <a:rPr lang="ru-RU" sz="24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х=5</m:t>
                                </m:r>
                              </m:num>
                              <m:den>
                                <m:r>
                                  <a:rPr lang="ru-RU" sz="24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х=3,</m:t>
                                </m:r>
                              </m:den>
                            </m:f>
                          </m:e>
                          <m:e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4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  </m:t>
                    </m:r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[</m:t>
                    </m:r>
                    <m:f>
                      <m:fPr>
                        <m:type m:val="noBar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х=5</m:t>
                        </m:r>
                      </m:num>
                      <m:den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х=3,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Больший корень: 5.      </a:t>
                </a:r>
                <a:r>
                  <a:rPr lang="ru-RU" sz="2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Ответ: 5.</a:t>
                </a:r>
                <a:endParaRPr lang="ru-RU" sz="2400" dirty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64704"/>
                <a:ext cx="7920880" cy="5248168"/>
              </a:xfrm>
              <a:prstGeom prst="rect">
                <a:avLst/>
              </a:prstGeom>
              <a:blipFill rotWithShape="1">
                <a:blip r:embed="rId3"/>
                <a:stretch>
                  <a:fillRect l="-1232" t="-929" b="-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5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9"/>
            <a:ext cx="96115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41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0648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Решения самостоятельной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работы</a:t>
            </a:r>
            <a:endParaRPr lang="ru-RU" sz="32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27584" y="1052736"/>
                <a:ext cx="8928992" cy="4953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i="1" dirty="0" smtClean="0">
                    <a:solidFill>
                      <a:srgbClr val="007635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Вариант 2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 dirty="0">
                    <a:solidFill>
                      <a:srgbClr val="007635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2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000" b="0" i="1">
                            <a:solidFill>
                              <a:srgbClr val="0033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(х-2)+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000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х−1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= 0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 </m:t>
                    </m:r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000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х−1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=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000" b="0" i="1">
                            <a:solidFill>
                              <a:srgbClr val="0033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(х-2)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endParaRPr lang="ru-RU" sz="20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0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х−2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=х−1,</m:t>
                            </m:r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х−2≤0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−8х+8=х−1,</m:t>
                            </m:r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х≤2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 </m:t>
                    </m:r>
                  </m:oMath>
                </a14:m>
                <a:endParaRPr lang="ru-RU" sz="20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000" dirty="0" smtClean="0">
                  <a:solidFill>
                    <a:srgbClr val="0033CC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 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−9х+9=0,</m:t>
                            </m:r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х≤2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[</m:t>
                            </m:r>
                            <m:f>
                              <m:fPr>
                                <m:type m:val="noBar"/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х=1,5</m:t>
                                </m:r>
                              </m:num>
                              <m:den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х=3.</m:t>
                                </m:r>
                              </m:den>
                            </m:f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х≤2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 </m:t>
                    </m:r>
                  </m:oMath>
                </a14:m>
                <a:r>
                  <a:rPr lang="ru-RU" sz="2000" dirty="0" smtClean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х=1,5.    </a:t>
                </a:r>
                <a:r>
                  <a:rPr lang="ru-RU" sz="24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Ответ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: 1,5.</a:t>
                </a:r>
                <a:endParaRPr lang="ru-RU" sz="2400" dirty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0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>
                  <a:spcAft>
                    <a:spcPts val="0"/>
                  </a:spcAft>
                </a:pPr>
                <a:r>
                  <a:rPr lang="ru-RU" sz="2000" dirty="0" smtClean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2. х-2=2(х-2</a:t>
                </a:r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000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 </m:t>
                    </m:r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(х-2)(2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000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-1) = 0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 </m:t>
                    </m:r>
                  </m:oMath>
                </a14:m>
                <a:endParaRPr lang="ru-RU" sz="20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0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 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[</m:t>
                            </m:r>
                            <m:f>
                              <m:fPr>
                                <m:type m:val="noBar"/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х−2=0</m:t>
                                </m:r>
                              </m:num>
                              <m:den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000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х</m:t>
                                    </m:r>
                                  </m:e>
                                </m:rad>
                                <m:r>
                                  <a:rPr lang="ru-RU" sz="2000" b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 – </m:t>
                                </m:r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ru-RU" sz="2000" b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  <m:r>
                                  <a:rPr lang="ru-RU" sz="2000" b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,</m:t>
                                </m:r>
                              </m:den>
                            </m:f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 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[</m:t>
                            </m:r>
                            <m:f>
                              <m:fPr>
                                <m:type m:val="noBar"/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000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х</m:t>
                                    </m:r>
                                  </m:e>
                                </m:rad>
                                <m:r>
                                  <a:rPr lang="ru-RU" sz="2000" b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000" b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,</m:t>
                                </m:r>
                              </m:den>
                            </m:f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 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[</m:t>
                            </m:r>
                            <m:f>
                              <m:fPr>
                                <m:type m:val="noBar"/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х=2</m:t>
                                </m:r>
                              </m:num>
                              <m:den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</m:t>
                                </m:r>
                                <m:r>
                                  <a:rPr lang="ru-RU" sz="2000" b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 b="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ru-RU" sz="2000" b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,</m:t>
                                </m:r>
                              </m:den>
                            </m:f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  </m:t>
                    </m:r>
                    <m:r>
                      <a:rPr lang="ru-RU" sz="2000" b="0" i="1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[</m:t>
                    </m:r>
                    <m:f>
                      <m:fPr>
                        <m:type m:val="noBar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х=2</m:t>
                        </m:r>
                      </m:num>
                      <m:den>
                        <m:r>
                          <a:rPr lang="ru-RU" sz="2000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  <m:r>
                          <a:rPr lang="ru-RU" sz="2000" b="0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den>
                        </m:f>
                        <m:r>
                          <a:rPr lang="ru-RU" sz="2000" b="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    </a:t>
                </a:r>
                <a:endParaRPr lang="ru-RU" sz="2000" dirty="0" smtClean="0">
                  <a:solidFill>
                    <a:srgbClr val="0033CC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000" dirty="0" smtClean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Меньший </a:t>
                </a:r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корень:  0,25.     </a:t>
                </a:r>
                <a:r>
                  <a:rPr lang="ru-RU" sz="2000" dirty="0" smtClean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                                             </a:t>
                </a:r>
                <a:r>
                  <a:rPr lang="ru-RU" sz="24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Ответ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: 0,25.</a:t>
                </a:r>
                <a:endParaRPr lang="ru-RU" sz="2400" dirty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52736"/>
                <a:ext cx="8928992" cy="4953857"/>
              </a:xfrm>
              <a:prstGeom prst="rect">
                <a:avLst/>
              </a:prstGeom>
              <a:blipFill rotWithShape="1">
                <a:blip r:embed="rId3"/>
                <a:stretch>
                  <a:fillRect l="-1093" t="-985" b="-1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5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" y="1082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/>
                <a:ea typeface="Times New Roman"/>
              </a:rPr>
              <a:t>Тестовая работа контролирующего характера</a:t>
            </a:r>
            <a:endParaRPr lang="ru-RU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9668242"/>
                  </p:ext>
                </p:extLst>
              </p:nvPr>
            </p:nvGraphicFramePr>
            <p:xfrm>
              <a:off x="755576" y="1340768"/>
              <a:ext cx="7848872" cy="44634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924043"/>
                    <a:gridCol w="3924829"/>
                  </a:tblGrid>
                  <a:tr h="16073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i="1" dirty="0">
                              <a:solidFill>
                                <a:srgbClr val="00A44A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1</a:t>
                          </a:r>
                          <a:endParaRPr lang="ru-RU" sz="1600" dirty="0">
                            <a:solidFill>
                              <a:srgbClr val="00A44A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i="1" dirty="0">
                              <a:solidFill>
                                <a:srgbClr val="00A44A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2</a:t>
                          </a:r>
                          <a:endParaRPr lang="ru-RU" sz="1600" dirty="0">
                            <a:solidFill>
                              <a:srgbClr val="00A44A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9965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1.Решите уравнение 5+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2х−3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 3.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1) 3,5    2) нет корней     3)-3,5      4) 4.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2. Решите уравнение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5−х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·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5+х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 х.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;-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    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   3) -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   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3.Укажите промежуток, которому принадлежат все нули функции 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</a:t>
                          </a: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(х)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3−2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– х.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0" lvl="0" indent="0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6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1) (-</a:t>
                          </a: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2;1]  </a:t>
                          </a:r>
                          <a:r>
                            <a:rPr lang="ru-RU" sz="16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ru-RU" sz="1600" baseline="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16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) (-2; 0]    </a:t>
                          </a:r>
                          <a:r>
                            <a:rPr lang="ru-RU" sz="16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3</a:t>
                          </a: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) (1; +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∞</m:t>
                              </m:r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)    4) [-1;0].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4.Найдите абсциссы общих точек графиков функций </a:t>
                          </a:r>
                          <a:r>
                            <a:rPr lang="en-US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</a:t>
                          </a: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(х)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6−5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и </a:t>
                          </a:r>
                          <a:r>
                            <a:rPr lang="en-US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g</a:t>
                          </a: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(х) = х.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45085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1) 1          2) 0         3) -1         4) 2.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45085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5.Сколько корней имеет уравнение 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45085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−3х−5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 х + 1?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45085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1)один    2) два     3) три     4) нет корней.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1.Решите уравнение 6+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5х−7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 2.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1) нет корней     2) 4,6     3)-4,6      4) 16.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2. Решите уравнение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3+х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·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3−х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 х.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1)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10;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10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2)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−1+10</m:t>
                              </m:r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 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271145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3) -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                            4)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3.Укажите промежуток, которому принадлежат все нули функции 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</a:t>
                          </a: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(х)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3х+7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– х-3.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arenR"/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(-2;-1]     2) (0; 1]     3) [-2; 0]    4) [2;4].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4.Укажите абсциссы общих точек графиков функций </a:t>
                          </a:r>
                          <a:r>
                            <a:rPr lang="en-US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</a:t>
                          </a: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(х)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6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и </a:t>
                          </a:r>
                          <a:r>
                            <a:rPr lang="en-US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g</a:t>
                          </a: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(х) = х.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45085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     2) -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  3) 2         4) -2.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45085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5.Сколько корней имеет уравнение 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45085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х + 4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−2х−5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?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45085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1)один    2) два     3) три     4) нет корней.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6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9668242"/>
                  </p:ext>
                </p:extLst>
              </p:nvPr>
            </p:nvGraphicFramePr>
            <p:xfrm>
              <a:off x="755576" y="1340768"/>
              <a:ext cx="7848872" cy="44634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924043"/>
                    <a:gridCol w="3924829"/>
                  </a:tblGrid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i="1" dirty="0">
                              <a:solidFill>
                                <a:srgbClr val="00A44A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1</a:t>
                          </a:r>
                          <a:endParaRPr lang="ru-RU" sz="1600" dirty="0">
                            <a:solidFill>
                              <a:srgbClr val="00A44A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i="1" dirty="0">
                              <a:solidFill>
                                <a:srgbClr val="00A44A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2</a:t>
                          </a:r>
                          <a:endParaRPr lang="ru-RU" sz="1600" dirty="0">
                            <a:solidFill>
                              <a:srgbClr val="00A44A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195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6" t="-7370" r="-100311" b="-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7370" r="-155" b="-1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42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Тестовая работа контролирующего характера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14671"/>
              </p:ext>
            </p:extLst>
          </p:nvPr>
        </p:nvGraphicFramePr>
        <p:xfrm>
          <a:off x="2411760" y="1484783"/>
          <a:ext cx="5184577" cy="1068319"/>
        </p:xfrm>
        <a:graphic>
          <a:graphicData uri="http://schemas.openxmlformats.org/drawingml/2006/table">
            <a:tbl>
              <a:tblPr firstRow="1" firstCol="1" bandRow="1"/>
              <a:tblGrid>
                <a:gridCol w="1149947"/>
                <a:gridCol w="513029"/>
                <a:gridCol w="489112"/>
                <a:gridCol w="440201"/>
                <a:gridCol w="501733"/>
                <a:gridCol w="501733"/>
                <a:gridCol w="868741"/>
                <a:gridCol w="720081"/>
              </a:tblGrid>
              <a:tr h="2141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Фамилия учащегося</a:t>
                      </a:r>
                      <a:endParaRPr lang="ru-RU" sz="16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задания</a:t>
                      </a:r>
                      <a:endParaRPr lang="ru-RU" sz="18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баллов</a:t>
                      </a:r>
                      <a:endParaRPr lang="ru-RU" sz="16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4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23728" y="2924944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/>
            <a:r>
              <a:rPr lang="ru-RU" sz="2000" i="1" dirty="0">
                <a:solidFill>
                  <a:srgbClr val="007A37"/>
                </a:solidFill>
                <a:latin typeface="Times New Roman"/>
                <a:ea typeface="Times New Roman"/>
                <a:cs typeface="Times New Roman"/>
              </a:rPr>
              <a:t>Критерии оценивания тестовой работы: </a:t>
            </a:r>
            <a:endParaRPr lang="ru-RU" sz="2000" dirty="0">
              <a:solidFill>
                <a:srgbClr val="007A37"/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97711"/>
              </p:ext>
            </p:extLst>
          </p:nvPr>
        </p:nvGraphicFramePr>
        <p:xfrm>
          <a:off x="2339752" y="3501008"/>
          <a:ext cx="4464494" cy="1158240"/>
        </p:xfrm>
        <a:graphic>
          <a:graphicData uri="http://schemas.openxmlformats.org/drawingml/2006/table">
            <a:tbl>
              <a:tblPr firstRow="1" firstCol="1" bandRow="1"/>
              <a:tblGrid>
                <a:gridCol w="1322612"/>
                <a:gridCol w="692279"/>
                <a:gridCol w="612944"/>
                <a:gridCol w="612944"/>
                <a:gridCol w="612944"/>
                <a:gridCol w="610771"/>
              </a:tblGrid>
              <a:tr h="2340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задания</a:t>
                      </a:r>
                      <a:endParaRPr lang="ru-RU" sz="20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баллов</a:t>
                      </a:r>
                      <a:endParaRPr lang="ru-RU" sz="18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б</a:t>
                      </a: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б.</a:t>
                      </a:r>
                      <a:endParaRPr lang="ru-RU" sz="20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б.</a:t>
                      </a:r>
                      <a:endParaRPr lang="ru-RU" sz="20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б.</a:t>
                      </a:r>
                      <a:endParaRPr lang="ru-RU" sz="20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б.</a:t>
                      </a:r>
                      <a:endParaRPr lang="ru-RU" sz="20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1640" y="501317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/>
            <a:r>
              <a:rPr lang="ru-RU" sz="2000" i="1" dirty="0">
                <a:solidFill>
                  <a:srgbClr val="007A37"/>
                </a:solidFill>
                <a:latin typeface="Times New Roman"/>
                <a:ea typeface="Times New Roman"/>
                <a:cs typeface="Times New Roman"/>
              </a:rPr>
              <a:t>Оценки: 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«5» - 13 баллов;  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«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4» - 10-12 баллов;   </a:t>
            </a:r>
            <a:endParaRPr lang="ru-RU" sz="2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270510"/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«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3» - 7-9 баллов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;       «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2» - менее 7 баллов.</a:t>
            </a:r>
            <a:endParaRPr lang="ru-RU" sz="20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6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" y="0"/>
            <a:ext cx="91985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/>
            <a:r>
              <a:rPr lang="ru-RU" sz="4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Ответы тестовой работы</a:t>
            </a:r>
            <a:endParaRPr lang="ru-RU" sz="4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26876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>
                <a:solidFill>
                  <a:srgbClr val="0076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1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268761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>
                <a:solidFill>
                  <a:srgbClr val="0076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2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45993"/>
              </p:ext>
            </p:extLst>
          </p:nvPr>
        </p:nvGraphicFramePr>
        <p:xfrm>
          <a:off x="1115617" y="2564904"/>
          <a:ext cx="3240358" cy="1728191"/>
        </p:xfrm>
        <a:graphic>
          <a:graphicData uri="http://schemas.openxmlformats.org/drawingml/2006/table">
            <a:tbl>
              <a:tblPr firstRow="1" firstCol="1" bandRow="1"/>
              <a:tblGrid>
                <a:gridCol w="623146"/>
                <a:gridCol w="654534"/>
                <a:gridCol w="654534"/>
                <a:gridCol w="654534"/>
                <a:gridCol w="653610"/>
              </a:tblGrid>
              <a:tr h="673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95706"/>
              </p:ext>
            </p:extLst>
          </p:nvPr>
        </p:nvGraphicFramePr>
        <p:xfrm>
          <a:off x="5004050" y="2564904"/>
          <a:ext cx="3024333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581603"/>
                <a:gridCol w="610898"/>
                <a:gridCol w="610898"/>
                <a:gridCol w="610898"/>
                <a:gridCol w="610036"/>
              </a:tblGrid>
              <a:tr h="673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2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Дополнительное задание</a:t>
            </a:r>
            <a:endParaRPr lang="ru-RU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27584" y="1340768"/>
                <a:ext cx="7344816" cy="2377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algn="ctr">
                  <a:spcAft>
                    <a:spcPts val="0"/>
                  </a:spcAft>
                </a:pPr>
                <a:r>
                  <a:rPr lang="ru-RU" sz="48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Решите уравнение</a:t>
                </a:r>
              </a:p>
              <a:p>
                <a:pPr marL="270510">
                  <a:spcAft>
                    <a:spcPts val="0"/>
                  </a:spcAft>
                </a:pPr>
                <a:endParaRPr lang="ru-RU" sz="4800" dirty="0">
                  <a:solidFill>
                    <a:srgbClr val="0033CC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270510">
                  <a:spcAft>
                    <a:spcPts val="0"/>
                  </a:spcAft>
                </a:pPr>
                <a:r>
                  <a:rPr lang="ru-RU" sz="48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8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48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20х+29</m:t>
                        </m:r>
                      </m:e>
                    </m:rad>
                  </m:oMath>
                </a14:m>
                <a:r>
                  <a:rPr lang="ru-RU" sz="4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8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48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26−х</m:t>
                        </m:r>
                      </m:e>
                    </m:rad>
                  </m:oMath>
                </a14:m>
                <a:r>
                  <a:rPr lang="ru-RU" sz="4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= 2.</a:t>
                </a:r>
                <a:endParaRPr lang="ru-RU" sz="48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40768"/>
                <a:ext cx="7344816" cy="2377767"/>
              </a:xfrm>
              <a:prstGeom prst="rect">
                <a:avLst/>
              </a:prstGeom>
              <a:blipFill rotWithShape="1">
                <a:blip r:embed="rId3"/>
                <a:stretch>
                  <a:fillRect t="-5641" r="-249" b="-12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5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Цели урока:</a:t>
            </a:r>
          </a:p>
          <a:p>
            <a:pPr algn="ctr">
              <a:spcAft>
                <a:spcPts val="0"/>
              </a:spcAft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Закрепить навыки </a:t>
            </a:r>
            <a:r>
              <a:rPr lang="ru-RU" sz="32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решения иррациональных уравнений.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Научить выполнять переход от иррационального уравнения к равносильной системе или совокупности.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Проверить в </a:t>
            </a:r>
            <a:r>
              <a:rPr lang="ru-RU" sz="32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тестовой форме умения решать простейшие иррациональные уравнения.</a:t>
            </a:r>
            <a:endParaRPr lang="ru-RU" sz="3200" dirty="0">
              <a:solidFill>
                <a:srgbClr val="0033CC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7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16632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>
              <a:spcAft>
                <a:spcPts val="0"/>
              </a:spcAft>
            </a:pPr>
            <a:r>
              <a:rPr lang="ru-RU" sz="4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Решение дополнительного задания</a:t>
            </a:r>
            <a:endParaRPr lang="ru-RU" sz="4400" dirty="0">
              <a:effectLst/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3528" y="1682849"/>
                <a:ext cx="8280920" cy="402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3525" indent="176213">
                  <a:spcAft>
                    <a:spcPts val="0"/>
                  </a:spcAft>
                </a:pPr>
                <a:r>
                  <a:rPr lang="ru-RU" sz="28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Функция 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</a:t>
                </a:r>
                <a:r>
                  <a:rPr lang="ru-RU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(х)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8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20х+29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8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26−х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возрастает на своей области определения, как сумма двух возрастающих функций у</a:t>
                </a:r>
                <a:r>
                  <a:rPr lang="ru-RU" sz="2800" baseline="-25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 </a:t>
                </a:r>
                <a:r>
                  <a:rPr lang="ru-RU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8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20х+29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и </a:t>
                </a:r>
                <a:endParaRPr lang="ru-RU" sz="2800" dirty="0" smtClean="0">
                  <a:solidFill>
                    <a:srgbClr val="0033CC"/>
                  </a:solidFill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263525" indent="176213">
                  <a:spcAft>
                    <a:spcPts val="0"/>
                  </a:spcAft>
                </a:pPr>
                <a:r>
                  <a:rPr lang="ru-RU" sz="28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у</a:t>
                </a:r>
                <a:r>
                  <a:rPr lang="ru-RU" sz="2800" baseline="-250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</a:t>
                </a:r>
                <a:r>
                  <a:rPr lang="ru-RU" sz="28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8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26−х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 Значит, уравнение 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</a:t>
                </a:r>
                <a:r>
                  <a:rPr lang="ru-RU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(х)=2 имеет не более одного корня. Непосредственной проверкой убеждаемся, что 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</a:t>
                </a:r>
                <a:r>
                  <a:rPr lang="ru-RU" sz="28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(1)=2, х=1. Найден корень х=1 и доказано, что других корней нет. </a:t>
                </a:r>
                <a:r>
                  <a:rPr lang="ru-RU" sz="28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             </a:t>
                </a:r>
                <a:r>
                  <a:rPr lang="ru-RU" sz="28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               Ответ: 1</a:t>
                </a:r>
                <a:r>
                  <a:rPr lang="ru-RU" sz="28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endParaRPr lang="ru-RU" sz="28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270510">
                  <a:spcAft>
                    <a:spcPts val="0"/>
                  </a:spcAft>
                </a:pPr>
                <a:r>
                  <a:rPr lang="ru-RU" sz="2400" i="1" dirty="0">
                    <a:solidFill>
                      <a:srgbClr val="007635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Верное решение данного уравнения оценивается </a:t>
                </a:r>
                <a:r>
                  <a:rPr lang="ru-RU" sz="2400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 баллами.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82849"/>
                <a:ext cx="8280920" cy="4026743"/>
              </a:xfrm>
              <a:prstGeom prst="rect">
                <a:avLst/>
              </a:prstGeom>
              <a:blipFill rotWithShape="1">
                <a:blip r:embed="rId3"/>
                <a:stretch>
                  <a:fillRect t="-454" r="-1841" b="-2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5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Домашнее задание</a:t>
            </a:r>
            <a:endParaRPr lang="ru-RU" sz="4400" dirty="0"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39552" y="980729"/>
                <a:ext cx="7920880" cy="5213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91490">
                  <a:spcAft>
                    <a:spcPts val="0"/>
                  </a:spcAft>
                </a:pPr>
                <a:r>
                  <a:rPr lang="ru-RU" sz="24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1.Найдите наибольшее значение переменной х, при котором равны значения выражений: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х−3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24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−3)</m:t>
                            </m:r>
                          </m:e>
                          <m:sup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491490"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2.Найдите произведение абсцисс всех точек пересечения графика функции 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491490"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у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+5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24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и  прямой </a:t>
                </a: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у = 7.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491490"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3.Решите уравнение </a:t>
                </a:r>
                <a:r>
                  <a:rPr lang="ru-RU" sz="24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х+3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х+1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х+1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491490"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4. Найдите значение переменной х, при котором равны значения выражений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х+3</m:t>
                            </m:r>
                          </m:num>
                          <m:den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24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num>
                          <m:den>
                            <m:r>
                              <a:rPr lang="ru-RU" sz="24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х+2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.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491490"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5.Определите число корней уравнения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2−х 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х−5</m:t>
                        </m:r>
                      </m:e>
                    </m:rad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=2.</m:t>
                    </m:r>
                  </m:oMath>
                </a14:m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491490"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6.Решите уравнение </a:t>
                </a:r>
                <a:r>
                  <a:rPr lang="ru-RU" sz="24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4х </a:t>
                </a:r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х+1</m:t>
                        </m:r>
                      </m:e>
                    </m:rad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−2)</m:t>
                    </m:r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·</a:t>
                </a:r>
                <a14:m>
                  <m:oMath xmlns:m="http://schemas.openxmlformats.org/officeDocument/2006/math">
                    <m:r>
                      <a:rPr lang="ru-RU" sz="24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х+1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+2).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9"/>
                <a:ext cx="7920880" cy="5213991"/>
              </a:xfrm>
              <a:prstGeom prst="rect">
                <a:avLst/>
              </a:prstGeom>
              <a:blipFill rotWithShape="1">
                <a:blip r:embed="rId3"/>
                <a:stretch>
                  <a:fillRect t="-936" r="-924" b="-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5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Итоги урока</a:t>
            </a:r>
            <a:endParaRPr lang="ru-RU" sz="4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05273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srgbClr val="007A37"/>
                </a:solidFill>
                <a:latin typeface="Times New Roman"/>
                <a:ea typeface="Times New Roman"/>
              </a:rPr>
              <a:t>Критерии оценивания :</a:t>
            </a:r>
            <a:endParaRPr lang="ru-RU" sz="4000" dirty="0">
              <a:solidFill>
                <a:srgbClr val="007A3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060848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indent="800100" algn="ctr"/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«5»  </a:t>
            </a:r>
            <a:r>
              <a:rPr lang="ru-RU" sz="44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- 27-30 баллов;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marL="6350" lvl="0" indent="620713" algn="ctr"/>
            <a:r>
              <a:rPr lang="ru-RU" sz="4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4» </a:t>
            </a:r>
            <a:r>
              <a:rPr lang="ru-RU" sz="44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- 22-26 баллов</a:t>
            </a:r>
            <a:r>
              <a:rPr lang="ru-RU" sz="4400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6350" lvl="0" algn="ctr"/>
            <a:r>
              <a:rPr lang="ru-RU" sz="4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3» </a:t>
            </a:r>
            <a:r>
              <a:rPr lang="ru-RU" sz="44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- 15-21 балл;         </a:t>
            </a:r>
            <a:endParaRPr lang="ru-RU" sz="4400" dirty="0" smtClean="0">
              <a:solidFill>
                <a:srgbClr val="0033CC"/>
              </a:solidFill>
              <a:latin typeface="Times New Roman"/>
              <a:ea typeface="Times New Roman"/>
              <a:cs typeface="Times New Roman"/>
            </a:endParaRPr>
          </a:p>
          <a:p>
            <a:pPr marL="1519238" lvl="0" indent="-263525" algn="ctr"/>
            <a:r>
              <a:rPr lang="ru-RU" sz="4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2» </a:t>
            </a:r>
            <a:r>
              <a:rPr lang="ru-RU" sz="44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- менее 15 баллов.</a:t>
            </a:r>
            <a:endParaRPr lang="ru-RU" sz="4400" dirty="0">
              <a:solidFill>
                <a:srgbClr val="0033CC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55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ru-RU" sz="48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Благодарю  за стремление </a:t>
            </a:r>
          </a:p>
          <a:p>
            <a:pPr marL="540385" algn="ctr">
              <a:spcAft>
                <a:spcPts val="0"/>
              </a:spcAft>
            </a:pPr>
            <a:endParaRPr lang="ru-RU" sz="48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540385" algn="ctr">
              <a:spcAft>
                <a:spcPts val="0"/>
              </a:spcAft>
            </a:pPr>
            <a:r>
              <a:rPr lang="ru-RU" sz="4800" i="1" dirty="0" smtClean="0">
                <a:solidFill>
                  <a:srgbClr val="007A37"/>
                </a:solidFill>
                <a:latin typeface="Times New Roman"/>
                <a:ea typeface="Times New Roman"/>
                <a:cs typeface="Times New Roman"/>
              </a:rPr>
              <a:t>«поглощать» знания </a:t>
            </a:r>
          </a:p>
          <a:p>
            <a:pPr marL="540385" algn="ctr">
              <a:spcAft>
                <a:spcPts val="0"/>
              </a:spcAft>
            </a:pPr>
            <a:endParaRPr lang="ru-RU" sz="4800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540385" algn="ctr">
              <a:spcAft>
                <a:spcPts val="0"/>
              </a:spcAft>
            </a:pPr>
            <a:r>
              <a:rPr lang="ru-RU" sz="4800" i="1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с большим желанием!</a:t>
            </a:r>
            <a:endParaRPr lang="ru-RU" sz="4800" dirty="0" smtClean="0">
              <a:solidFill>
                <a:srgbClr val="0033CC"/>
              </a:solidFill>
              <a:latin typeface="Times New Roman"/>
              <a:ea typeface="Calibri"/>
              <a:cs typeface="Times New Roman"/>
            </a:endParaRPr>
          </a:p>
          <a:p>
            <a:pPr marL="540385" algn="ctr">
              <a:spcAft>
                <a:spcPts val="0"/>
              </a:spcAft>
            </a:pPr>
            <a:r>
              <a:rPr lang="ru-RU" sz="4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4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38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77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Карточки с дополнительным заданием</a:t>
            </a:r>
            <a:endParaRPr lang="ru-RU" sz="40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27584" y="1844824"/>
                <a:ext cx="7632848" cy="3170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6450" indent="-263525">
                  <a:spcAft>
                    <a:spcPts val="0"/>
                  </a:spcAft>
                </a:pPr>
                <a:r>
                  <a:rPr lang="ru-RU" sz="32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1.Сколько корней имеет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32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2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х</m:t>
                            </m:r>
                          </m:e>
                          <m:sup>
                            <m:r>
                              <a:rPr lang="ru-RU" sz="32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ru-RU" sz="32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−15</m:t>
                    </m:r>
                  </m:oMath>
                </a14:m>
                <a:r>
                  <a:rPr lang="ru-RU" sz="32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2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32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32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−3 ?</m:t>
                    </m:r>
                  </m:oMath>
                </a14:m>
                <a:endParaRPr lang="ru-RU" sz="32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540385">
                  <a:spcAft>
                    <a:spcPts val="0"/>
                  </a:spcAft>
                </a:pPr>
                <a:r>
                  <a:rPr lang="ru-RU" sz="32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32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1)четыре</m:t>
                    </m:r>
                    <m:r>
                      <a:rPr lang="ru-RU" sz="3200" b="0" i="1" smtClean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r>
                      <a:rPr lang="ru-RU" sz="32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      2) два</m:t>
                    </m:r>
                    <m:r>
                      <a:rPr lang="ru-RU" sz="3200" b="0" i="1" smtClean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r>
                      <a:rPr lang="ru-RU" sz="32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      </m:t>
                    </m:r>
                  </m:oMath>
                </a14:m>
                <a:endParaRPr lang="ru-RU" sz="3200" i="1" dirty="0" smtClean="0">
                  <a:solidFill>
                    <a:srgbClr val="0033CC"/>
                  </a:solidFill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540385">
                  <a:spcAft>
                    <a:spcPts val="0"/>
                  </a:spcAft>
                </a:pPr>
                <a:r>
                  <a:rPr lang="ru-RU" sz="3200" dirty="0" smtClean="0">
                    <a:solidFill>
                      <a:srgbClr val="0033CC"/>
                    </a:solidFill>
                    <a:effectLst/>
                    <a:ea typeface="Times New Roman"/>
                    <a:cs typeface="Times New Roman"/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32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3) один</m:t>
                    </m:r>
                    <m:r>
                      <a:rPr lang="ru-RU" sz="3200" b="0" i="1" smtClean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r>
                      <a:rPr lang="ru-RU" sz="32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          4) нет корней</m:t>
                    </m:r>
                  </m:oMath>
                </a14:m>
                <a:r>
                  <a:rPr lang="ru-RU" sz="32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32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540385">
                  <a:spcAft>
                    <a:spcPts val="0"/>
                  </a:spcAft>
                </a:pPr>
                <a:r>
                  <a:rPr lang="ru-RU" sz="32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2.Решите </a:t>
                </a:r>
                <a:r>
                  <a:rPr lang="ru-RU" sz="32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уравнение </a:t>
                </a:r>
              </a:p>
              <a:p>
                <a:pPr marL="540385">
                  <a:spcAft>
                    <a:spcPts val="0"/>
                  </a:spcAft>
                </a:pPr>
                <a:r>
                  <a:rPr lang="ru-RU" sz="32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32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2х−5</m:t>
                        </m:r>
                      </m:e>
                    </m:rad>
                  </m:oMath>
                </a14:m>
                <a:r>
                  <a:rPr lang="ru-RU" sz="32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32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х+2</m:t>
                        </m:r>
                      </m:e>
                    </m:rad>
                    <m:r>
                      <a:rPr lang="ru-RU" sz="32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ru-RU" sz="32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32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2х+1</m:t>
                        </m:r>
                      </m:e>
                    </m:rad>
                  </m:oMath>
                </a14:m>
                <a:r>
                  <a:rPr lang="ru-RU" sz="32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32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844824"/>
                <a:ext cx="7632848" cy="3170035"/>
              </a:xfrm>
              <a:prstGeom prst="rect">
                <a:avLst/>
              </a:prstGeom>
              <a:blipFill rotWithShape="1">
                <a:blip r:embed="rId3"/>
                <a:stretch>
                  <a:fillRect t="-269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8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Решения и ответы дополнительного задания</a:t>
            </a:r>
            <a:endParaRPr lang="ru-RU" sz="3600" dirty="0"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99592" y="1124744"/>
                <a:ext cx="7704856" cy="3994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0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</a:t>
                </a:r>
                <a:r>
                  <a:rPr lang="ru-RU" sz="20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4.</a:t>
                </a:r>
                <a:endParaRPr lang="ru-RU" sz="2000" dirty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0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2х−5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0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х+2</m:t>
                        </m:r>
                      </m:e>
                    </m:rad>
                    <m:r>
                      <a:rPr lang="ru-RU" sz="2000" b="0" i="1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ru-RU" sz="2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000" b="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2х+1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endParaRPr lang="ru-RU" sz="2000" dirty="0">
                  <a:solidFill>
                    <a:srgbClr val="0033CC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000" dirty="0">
                  <a:solidFill>
                    <a:srgbClr val="0033CC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450215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2х+1= 2х−5+х+2+2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2х−5</m:t>
                                </m:r>
                              </m:e>
                            </m:rad>
                            <m:r>
                              <a:rPr lang="ru-RU" sz="2000" b="0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·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х+2</m:t>
                                </m:r>
                              </m:e>
                            </m:rad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х≥2,5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endParaRPr lang="ru-RU" sz="2000" dirty="0">
                  <a:solidFill>
                    <a:srgbClr val="0033CC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540385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4−х=2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2х−5</m:t>
                                </m:r>
                              </m:e>
                            </m:rad>
                            <m:r>
                              <a:rPr lang="ru-RU" sz="2000" b="0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·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х+2</m:t>
                                </m:r>
                              </m:e>
                            </m:rad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х≥2,5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 </m:t>
                    </m:r>
                  </m:oMath>
                </a14:m>
                <a:r>
                  <a:rPr lang="ru-RU" sz="2000" dirty="0" smtClean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˃</a:t>
                </a:r>
                <a:endParaRPr lang="ru-RU" sz="2000" dirty="0">
                  <a:solidFill>
                    <a:srgbClr val="0033CC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540385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sz="2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2х−5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х+2</m:t>
                                </m:r>
                              </m:e>
                            </m:d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−8х+16,</m:t>
                            </m:r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4−х≥0,</m:t>
                            </m:r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х≥2,5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endParaRPr lang="ru-RU" sz="2000" dirty="0">
                  <a:solidFill>
                    <a:srgbClr val="0033CC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540385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0" i="1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000" b="0" i="1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−х−10</m:t>
                                </m:r>
                              </m:e>
                            </m:d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b="0" i="1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−8х+16,</m:t>
                            </m:r>
                          </m:e>
                          <m:e>
                            <m:r>
                              <a:rPr lang="ru-RU" sz="2000" b="0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2,5≤х≤4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>
                        <a:solidFill>
                          <a:srgbClr val="0033CC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</m:oMath>
                </a14:m>
                <a:endParaRPr lang="ru-RU" sz="2000" dirty="0">
                  <a:solidFill>
                    <a:srgbClr val="0033CC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124744"/>
                <a:ext cx="7704856" cy="3994427"/>
              </a:xfrm>
              <a:prstGeom prst="rect">
                <a:avLst/>
              </a:prstGeom>
              <a:blipFill rotWithShape="1">
                <a:blip r:embed="rId3"/>
                <a:stretch>
                  <a:fillRect l="-713" t="-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8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/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Решения и ответы дополнительного задания</a:t>
            </a:r>
            <a:endParaRPr lang="ru-RU" sz="3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611560" y="1124744"/>
                <a:ext cx="7992888" cy="409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   </a:t>
                </a:r>
                <a:endParaRPr lang="ru-RU" sz="1600" dirty="0">
                  <a:solidFill>
                    <a:srgbClr val="0033CC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540385"/>
                <a14:m>
                  <m:oMath xmlns:m="http://schemas.openxmlformats.org/officeDocument/2006/math">
                    <m:r>
                      <a:rPr lang="ru-RU" sz="200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+4х−56=0,</m:t>
                            </m:r>
                          </m:e>
                          <m:e>
                            <m: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2,5≤х≤4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endParaRPr lang="ru-RU" sz="2000" dirty="0" smtClean="0">
                  <a:solidFill>
                    <a:srgbClr val="0033CC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540385"/>
                <a:endParaRPr lang="ru-RU" sz="2000" dirty="0">
                  <a:solidFill>
                    <a:srgbClr val="0033CC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540385"/>
                <a14:m>
                  <m:oMath xmlns:m="http://schemas.openxmlformats.org/officeDocument/2006/math">
                    <m:r>
                      <a:rPr lang="ru-RU" sz="200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 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[</m:t>
                            </m:r>
                            <m:f>
                              <m:fPr>
                                <m:type m:val="noBar"/>
                                <m:ctrlP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−2−6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0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0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11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ru-RU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х=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−2+6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0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0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11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20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</m:t>
                                    </m:r>
                                  </m:den>
                                </m:f>
                              </m:den>
                            </m:f>
                          </m:e>
                          <m:e>
                            <m: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2,5≤х≤4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˂=˃</m:t>
                    </m:r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х=</m:t>
                    </m:r>
                    <m:f>
                      <m:fPr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−2+6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den>
                    </m:f>
                    <m:r>
                      <a:rPr lang="ru-RU" sz="2000" b="0" i="0" smtClean="0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</m:oMath>
                </a14:m>
                <a:endParaRPr lang="ru-RU" sz="2000" dirty="0" smtClean="0">
                  <a:solidFill>
                    <a:srgbClr val="0033CC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540385"/>
                <a:r>
                  <a:rPr lang="ru-RU" sz="2000" dirty="0" smtClean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так как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−2−6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˂ 0 </a:t>
                </a:r>
                <a:endParaRPr lang="ru-RU" sz="2000" dirty="0" smtClean="0">
                  <a:solidFill>
                    <a:srgbClr val="0033CC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540385"/>
                <a:r>
                  <a:rPr lang="ru-RU" sz="2000" dirty="0" smtClean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и </a:t>
                </a:r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не удовлетворяет  </a:t>
                </a:r>
                <a:r>
                  <a:rPr lang="ru-RU" sz="2000" dirty="0" smtClean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условию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2,5≤х≤4</m:t>
                    </m:r>
                  </m:oMath>
                </a14:m>
                <a:r>
                  <a:rPr lang="ru-RU" sz="2000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.                               </a:t>
                </a:r>
              </a:p>
              <a:p>
                <a:pPr marL="540385"/>
                <a:r>
                  <a:rPr lang="ru-RU" sz="2000" dirty="0" smtClean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                                                                         Ответ:   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−2+6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20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540385"/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24744"/>
                <a:ext cx="7992888" cy="40910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7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Анализ качества усвоения материала</a:t>
            </a:r>
            <a:endParaRPr lang="ru-RU" sz="40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88840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89535">
              <a:spcAft>
                <a:spcPts val="0"/>
              </a:spcAft>
            </a:pPr>
            <a:r>
              <a:rPr lang="ru-RU" sz="3200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Проанализировав данные оценочных листов обучающихся на уроке </a:t>
            </a:r>
            <a:r>
              <a:rPr lang="ru-RU" sz="3200" dirty="0" smtClean="0">
                <a:solidFill>
                  <a:srgbClr val="00A44A"/>
                </a:solidFill>
                <a:latin typeface="Times New Roman"/>
                <a:ea typeface="Calibri"/>
                <a:cs typeface="Times New Roman"/>
              </a:rPr>
              <a:t>«Решение иррациональных уравнений с помощью понятия равносильности»,</a:t>
            </a:r>
            <a:r>
              <a:rPr lang="ru-RU" sz="32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можно сделать определенные выводы о качестве усвоения учебного материала:</a:t>
            </a:r>
            <a:endParaRPr lang="ru-RU" sz="3200" dirty="0">
              <a:solidFill>
                <a:srgbClr val="0033CC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5730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 marL="81026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38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7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/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Анализ качества усвоения материала</a:t>
            </a:r>
            <a:endParaRPr lang="ru-RU" sz="40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5730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/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81026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772816"/>
            <a:ext cx="73448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Умение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решать простейшие иррациональные уравнения</a:t>
            </a:r>
            <a:r>
              <a:rPr lang="ru-RU" sz="2400" dirty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показали все учащиеся класса, среди них по итогам тестовой работы </a:t>
            </a:r>
          </a:p>
          <a:p>
            <a:pPr marL="269875"/>
            <a:r>
              <a:rPr lang="ru-RU" sz="2400" dirty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>
                <a:solidFill>
                  <a:srgbClr val="00A44A"/>
                </a:solidFill>
                <a:latin typeface="Times New Roman"/>
                <a:ea typeface="Calibri"/>
                <a:cs typeface="Times New Roman"/>
              </a:rPr>
              <a:t>«5» - 14% учащихся, «4» - 72%, «3» - 14%.</a:t>
            </a:r>
          </a:p>
          <a:p>
            <a:pPr marL="357188" indent="-357188"/>
            <a:r>
              <a:rPr lang="ru-RU" sz="2400" dirty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Выполнение равносильного перехода при решении иррациональных уравнений</a:t>
            </a:r>
            <a:r>
              <a:rPr lang="ru-RU" sz="2400" dirty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вызывает затруднения у </a:t>
            </a:r>
            <a:r>
              <a:rPr lang="ru-RU" sz="2400" dirty="0">
                <a:solidFill>
                  <a:srgbClr val="00A44A"/>
                </a:solidFill>
                <a:latin typeface="Times New Roman"/>
                <a:ea typeface="Calibri"/>
                <a:cs typeface="Times New Roman"/>
              </a:rPr>
              <a:t>14%</a:t>
            </a:r>
            <a:r>
              <a:rPr lang="ru-RU" sz="2400" dirty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учащихся, что свидетельствует о необходимости продолжения отработки данной темы.</a:t>
            </a:r>
          </a:p>
          <a:p>
            <a:r>
              <a:rPr lang="ru-RU" sz="2400" dirty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3. В целом же, оценки за работу на уроке следующие: </a:t>
            </a:r>
          </a:p>
          <a:p>
            <a:r>
              <a:rPr lang="ru-RU" sz="2400" dirty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«5» - 28%, «4» - 44%, «3» - 28%.</a:t>
            </a:r>
          </a:p>
          <a:p>
            <a:pPr marL="269875"/>
            <a:r>
              <a:rPr lang="ru-RU" sz="2800" b="1" dirty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0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" y="1082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916832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algn="ctr"/>
            <a:r>
              <a:rPr lang="ru-RU" sz="6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Спасибо </a:t>
            </a:r>
          </a:p>
          <a:p>
            <a:pPr marL="810260" algn="ctr"/>
            <a:r>
              <a:rPr lang="ru-RU" sz="6000" dirty="0" smtClean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ru-RU" sz="6000" dirty="0" smtClean="0">
                <a:solidFill>
                  <a:srgbClr val="00CC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000" dirty="0" smtClean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</a:rPr>
              <a:t>внимание!</a:t>
            </a:r>
            <a:endParaRPr lang="ru-RU" sz="6000" dirty="0">
              <a:solidFill>
                <a:srgbClr val="0066FF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7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19675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16632"/>
            <a:ext cx="7776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Цели урока: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124744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>
              <a:spcAft>
                <a:spcPts val="0"/>
              </a:spcAft>
            </a:pPr>
            <a:r>
              <a:rPr lang="ru-RU" sz="4000" dirty="0">
                <a:solidFill>
                  <a:srgbClr val="CC00CC"/>
                </a:solidFill>
                <a:latin typeface="Times New Roman"/>
                <a:ea typeface="Calibri"/>
                <a:cs typeface="Times New Roman"/>
              </a:rPr>
              <a:t>Иррациональные уравнения мы будем повторять,</a:t>
            </a:r>
            <a:endParaRPr lang="ru-RU" sz="4000" dirty="0">
              <a:latin typeface="Times New Roman"/>
              <a:ea typeface="Calibri"/>
              <a:cs typeface="Times New Roman"/>
            </a:endParaRPr>
          </a:p>
          <a:p>
            <a:pPr marL="269875">
              <a:spcAft>
                <a:spcPts val="0"/>
              </a:spcAft>
            </a:pPr>
            <a:r>
              <a:rPr lang="ru-RU" sz="4000" dirty="0">
                <a:solidFill>
                  <a:srgbClr val="00CC00"/>
                </a:solidFill>
                <a:latin typeface="Times New Roman"/>
                <a:ea typeface="Calibri"/>
                <a:cs typeface="Times New Roman"/>
              </a:rPr>
              <a:t>Метод равносильности, решая, применять,</a:t>
            </a:r>
            <a:endParaRPr lang="ru-RU" sz="4000" dirty="0">
              <a:latin typeface="Times New Roman"/>
              <a:ea typeface="Calibri"/>
              <a:cs typeface="Times New Roman"/>
            </a:endParaRPr>
          </a:p>
          <a:p>
            <a:pPr marL="269875">
              <a:spcAft>
                <a:spcPts val="0"/>
              </a:spcAft>
            </a:pPr>
            <a:r>
              <a:rPr lang="ru-RU" sz="40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Различные задания с их помощью решать,</a:t>
            </a:r>
            <a:endParaRPr lang="ru-RU" sz="4000" dirty="0">
              <a:latin typeface="Times New Roman"/>
              <a:ea typeface="Calibri"/>
              <a:cs typeface="Times New Roman"/>
            </a:endParaRPr>
          </a:p>
          <a:p>
            <a:pPr marL="269875">
              <a:spcAft>
                <a:spcPts val="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Успехов на уроке хочу вам пожелать!</a:t>
            </a:r>
            <a:endParaRPr lang="ru-RU" sz="40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3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91683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уступает</a:t>
            </a:r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4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крепости 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ru-RU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лишь сильным и </a:t>
            </a:r>
            <a:r>
              <a:rPr lang="ru-RU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смелым! </a:t>
            </a:r>
            <a:endParaRPr lang="ru-RU" sz="48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88641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Организационный момент</a:t>
            </a:r>
            <a:endParaRPr lang="ru-RU" sz="32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08720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</a:pPr>
            <a:r>
              <a:rPr lang="ru-RU" sz="24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Французский писатель Анатоль Франс (1844-1924) заметил: «Учиться надо только весело.  … Чтобы переваривать знания, надо поглощать их с аппетитом».</a:t>
            </a:r>
          </a:p>
          <a:p>
            <a:pPr marL="270510">
              <a:spcAft>
                <a:spcPts val="0"/>
              </a:spcAft>
            </a:pPr>
            <a:r>
              <a:rPr lang="ru-RU" sz="2400" dirty="0" smtClean="0">
                <a:solidFill>
                  <a:srgbClr val="007A37"/>
                </a:solidFill>
                <a:latin typeface="Times New Roman"/>
                <a:ea typeface="Calibri"/>
                <a:cs typeface="Times New Roman"/>
              </a:rPr>
              <a:t>Последуем совету писателя: будем на уроке активны, внимательны, будем «поглощать» знания с большим желанием, ведь они скоро нам пригодятся.</a:t>
            </a:r>
          </a:p>
          <a:p>
            <a:pPr marL="270510"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Перед нами стоит задача: повторить особенности решения иррациональных уравнений, научиться применять понятие равносильности уравнений для решения уравнений данного типа, осуществлять равносильный переход в процессе решения иррациональных уравнений, выполнить тестовую работу по решению простейших иррациональных уравнений.</a:t>
            </a:r>
            <a:endParaRPr lang="ru-RU" sz="2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7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" y="1082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11663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Оценочный лист обучающегося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764704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/>
            <a:r>
              <a:rPr lang="ru-RU" sz="2400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Ф. И. обучающегося</a:t>
            </a:r>
            <a:r>
              <a:rPr lang="ru-RU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________________________</a:t>
            </a:r>
            <a:endParaRPr lang="ru-RU" dirty="0">
              <a:solidFill>
                <a:srgbClr val="0033CC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645024"/>
            <a:ext cx="3743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  <a:latin typeface="Times New Roman"/>
                <a:ea typeface="Times New Roman"/>
              </a:rPr>
              <a:t>Критерии оценивания :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29309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ctr"/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«5»  - 27-30 баллов;     «4» - 22-26 баллов;         </a:t>
            </a:r>
          </a:p>
          <a:p>
            <a:pPr marL="269875" algn="ctr"/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«3» - 15-21 балл;          «2» - менее 15 баллов.</a:t>
            </a:r>
            <a:endParaRPr lang="ru-RU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28120"/>
              </p:ext>
            </p:extLst>
          </p:nvPr>
        </p:nvGraphicFramePr>
        <p:xfrm>
          <a:off x="1043607" y="1412775"/>
          <a:ext cx="7056785" cy="2160241"/>
        </p:xfrm>
        <a:graphic>
          <a:graphicData uri="http://schemas.openxmlformats.org/drawingml/2006/table">
            <a:tbl>
              <a:tblPr firstRow="1" firstCol="1" bandRow="1"/>
              <a:tblGrid>
                <a:gridCol w="748218"/>
                <a:gridCol w="748973"/>
                <a:gridCol w="1175879"/>
                <a:gridCol w="1166828"/>
                <a:gridCol w="783668"/>
                <a:gridCol w="1150235"/>
                <a:gridCol w="641114"/>
                <a:gridCol w="641870"/>
              </a:tblGrid>
              <a:tr h="121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работы</a:t>
                      </a:r>
                      <a:endParaRPr lang="ru-RU" sz="1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Устная работа</a:t>
                      </a:r>
                      <a:endParaRPr lang="ru-RU" sz="1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Индивидуальная работа</a:t>
                      </a:r>
                      <a:endParaRPr lang="ru-RU" sz="1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</a:t>
                      </a:r>
                      <a:endParaRPr lang="ru-RU" sz="1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Тестовая работа</a:t>
                      </a:r>
                      <a:endParaRPr lang="ru-RU" sz="1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Дополнительное задание</a:t>
                      </a:r>
                      <a:endParaRPr lang="ru-RU" sz="1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баллов</a:t>
                      </a:r>
                      <a:endParaRPr lang="ru-RU" sz="1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баллов</a:t>
                      </a:r>
                      <a:endParaRPr lang="ru-RU" sz="11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0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116633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Равносильные переходы (повторение)</a:t>
            </a:r>
            <a:endParaRPr lang="ru-RU" sz="3200" dirty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196752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955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Два уравнения называются равносильными, если каждое решение первого уравнения является решением второго, и наоборот – каждое решение второго уравнения является решением первого.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401955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Если оба уравнения не имеют решений на данном числовом множестве, то они тоже считаются равносильными на этом множестве.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27584" y="2636912"/>
                <a:ext cx="7488832" cy="3612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lvl="0" indent="-176213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i="1" dirty="0" smtClean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  Уравнение </a:t>
                </a:r>
                <a:r>
                  <a:rPr lang="ru-RU" i="1" dirty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вида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99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99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i="1" dirty="0">
                    <a:solidFill>
                      <a:srgbClr val="0099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</a:t>
                </a:r>
                <a:r>
                  <a:rPr lang="ru-RU" i="1" dirty="0" smtClean="0">
                    <a:solidFill>
                      <a:srgbClr val="0099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g(x)</a:t>
                </a:r>
                <a:r>
                  <a:rPr lang="ru-RU" i="1" dirty="0" smtClean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180340">
                  <a:spcAft>
                    <a:spcPts val="0"/>
                  </a:spcAft>
                </a:pPr>
                <a:r>
                  <a:rPr lang="ru-RU" i="1" u="sng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Решение:</a:t>
                </a:r>
                <a:r>
                  <a:rPr lang="ru-RU" b="1" i="1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Решением уравнения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=g(x)  будет решение равносильной системы 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𝑔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)≥0, 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g</m:t>
                            </m:r>
                            <m:r>
                              <a:rPr lang="ru-RU" baseline="30000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      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180340" indent="270510">
                  <a:spcAft>
                    <a:spcPts val="0"/>
                  </a:spcAft>
                </a:pPr>
                <a:r>
                  <a:rPr lang="ru-RU" b="1" i="1" dirty="0">
                    <a:solidFill>
                      <a:srgbClr val="0099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2.</a:t>
                </a:r>
                <a:r>
                  <a:rPr lang="ru-RU" i="1" dirty="0">
                    <a:solidFill>
                      <a:srgbClr val="0099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Уравнение вида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99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99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i="1" dirty="0">
                    <a:solidFill>
                      <a:srgbClr val="0099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· g(x) =0.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180340" indent="270510">
                  <a:spcAft>
                    <a:spcPts val="0"/>
                  </a:spcAft>
                </a:pPr>
                <a:r>
                  <a:rPr lang="ru-RU" i="1" u="sng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Решение:</a:t>
                </a:r>
                <a:r>
                  <a:rPr lang="ru-RU" b="1" i="1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Решением уравнения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f</m:t>
                        </m:r>
                        <m:r>
                          <a:rPr lang="ru-RU" i="0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x</m:t>
                        </m:r>
                        <m:r>
                          <a:rPr lang="ru-RU" i="0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· g(x) =0 будет решение равносильной совокупности систем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f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)=0</m:t>
                            </m:r>
                            <m:r>
                              <a:rPr lang="ru-RU" b="0" i="1" smtClean="0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g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определена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  или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g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)=0</m:t>
                            </m:r>
                            <m:r>
                              <a:rPr lang="ru-RU" b="0" i="1" smtClean="0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f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)≥0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180340">
                  <a:spcAft>
                    <a:spcPts val="0"/>
                  </a:spcAft>
                </a:pPr>
                <a:r>
                  <a:rPr lang="ru-RU" u="sng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Замечание.</a:t>
                </a:r>
                <a:r>
                  <a:rPr lang="ru-RU" b="1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dirty="0">
                    <a:solidFill>
                      <a:srgbClr val="0033CC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Произведение равно нулю тогда и только тогда, когда один из множителей равен нулю, а остальные при этом имеют смысл.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36912"/>
                <a:ext cx="7488832" cy="3612143"/>
              </a:xfrm>
              <a:prstGeom prst="rect">
                <a:avLst/>
              </a:prstGeom>
              <a:blipFill rotWithShape="1">
                <a:blip r:embed="rId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4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7544" y="2636912"/>
                <a:ext cx="8352928" cy="2779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270510"/>
                <a:r>
                  <a:rPr lang="ru-RU" b="1" i="1" dirty="0" smtClean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4.</a:t>
                </a:r>
                <a:r>
                  <a:rPr lang="ru-RU" i="1" dirty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 Уравнение вида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i="1" dirty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i="1" dirty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=</a:t>
                </a:r>
                <a:r>
                  <a:rPr lang="ru-RU" i="1" dirty="0" smtClean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0.</a:t>
                </a:r>
                <a:r>
                  <a:rPr lang="ru-RU" i="1" dirty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  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180340"/>
                <a:r>
                  <a:rPr lang="ru-RU" i="1" u="sng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Решение:</a:t>
                </a:r>
                <a:r>
                  <a:rPr lang="ru-RU" b="1" i="1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Решением уравнения 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ru-RU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f</m:t>
                        </m:r>
                        <m:r>
                          <a:rPr lang="ru-RU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x</m:t>
                        </m:r>
                        <m:r>
                          <a:rPr lang="ru-RU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ru-RU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g</m:t>
                        </m:r>
                        <m:r>
                          <a:rPr lang="ru-RU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x</m:t>
                        </m:r>
                        <m:r>
                          <a:rPr lang="ru-RU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=0 будет решение равносильной совокупности систем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f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)=0</m:t>
                            </m:r>
                            <m:r>
                              <a:rPr lang="ru-RU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g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≥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  или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g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)=0</m:t>
                            </m:r>
                            <m:r>
                              <a:rPr lang="ru-RU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f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)≥0.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   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180340" indent="270510"/>
                <a:r>
                  <a:rPr lang="ru-RU" b="1" i="1" dirty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5.</a:t>
                </a:r>
                <a:r>
                  <a:rPr lang="ru-RU" i="1" dirty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 Уравнение вида  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i="1" dirty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i="1" dirty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)+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99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i="1" dirty="0">
                    <a:solidFill>
                      <a:srgbClr val="009900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180340"/>
                <a:r>
                  <a:rPr lang="ru-RU" i="1" u="sng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Решение:</a:t>
                </a:r>
                <a:r>
                  <a:rPr lang="ru-RU" b="1" i="1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Решением уравнения  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i="1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i="1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)+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rad>
                  </m:oMath>
                </a14:m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180340"/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будет решение равносильной совокупности систем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f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)=0</m:t>
                            </m:r>
                            <m:r>
                              <a:rPr lang="ru-RU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f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 и 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g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определены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     или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g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)=0</m:t>
                            </m:r>
                            <m:r>
                              <a:rPr lang="ru-RU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f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 и 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g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определены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  или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f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)+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g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)=0</m:t>
                            </m:r>
                            <m:r>
                              <a:rPr lang="ru-RU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f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 и 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g</m:t>
                            </m:r>
                            <m:r>
                              <a:rPr lang="ru-RU" i="1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solidFill>
                                  <a:srgbClr val="0033CC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определены.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rgbClr val="0033CC"/>
                    </a:solidFill>
                    <a:latin typeface="Times New Roman"/>
                    <a:ea typeface="Times New Roman"/>
                    <a:cs typeface="Times New Roman"/>
                  </a:rPr>
                  <a:t>      </a:t>
                </a:r>
                <a:endParaRPr lang="ru-RU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36912"/>
                <a:ext cx="8352928" cy="27795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611560" y="18864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Равносильные переходы (повторение)</a:t>
            </a:r>
            <a:endParaRPr lang="ru-RU" sz="32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0990"/>
            <a:ext cx="7704856" cy="168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7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445754/data/images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" y="1082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Устная работа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8839353"/>
                  </p:ext>
                </p:extLst>
              </p:nvPr>
            </p:nvGraphicFramePr>
            <p:xfrm>
              <a:off x="899592" y="980728"/>
              <a:ext cx="7416823" cy="47572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338620"/>
                    <a:gridCol w="1078203"/>
                  </a:tblGrid>
                  <a:tr h="258356">
                    <a:tc>
                      <a:txBody>
                        <a:bodyPr/>
                        <a:lstStyle/>
                        <a:p>
                          <a:pPr marL="228600"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Задания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Ответы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05740">
                    <a:tc>
                      <a:txBody>
                        <a:bodyPr/>
                        <a:lstStyle/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ru-RU" sz="14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Решите уравнения методом «пристального взгляда»:</a:t>
                          </a:r>
                        </a:p>
                        <a:p>
                          <a:pPr marL="228600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а)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х−5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+4</m:t>
                                  </m:r>
                                </m:e>
                              </m:rad>
                              <m:r>
                                <a:rPr lang="ru-RU" sz="14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0;</a:t>
                          </a:r>
                          <a:endParaRPr lang="ru-RU" sz="1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228600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б)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х+2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х+7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=5.</a:t>
                          </a:r>
                          <a:endParaRPr lang="ru-RU" sz="1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а)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б)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898">
                    <a:tc>
                      <a:txBody>
                        <a:bodyPr/>
                        <a:lstStyle/>
                        <a:p>
                          <a:pPr marL="0" lvl="0" indent="0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4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2.     Равносильны ли уравнения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х+6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·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х−2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=3 и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(х+6)·(х−2)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=3 ?</a:t>
                          </a:r>
                          <a:endParaRPr lang="ru-RU" sz="1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43286">
                    <a:tc>
                      <a:txBody>
                        <a:bodyPr/>
                        <a:lstStyle/>
                        <a:p>
                          <a:pPr marL="0" lvl="0" indent="0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4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3.     Верно ли решено уравнение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+5х+1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 2х-1 ?</a:t>
                          </a:r>
                          <a:endParaRPr lang="ru-RU" sz="1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228600"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Решение:</a:t>
                          </a:r>
                          <a14:m>
                            <m:oMath xmlns:m="http://schemas.openxmlformats.org/officeDocument/2006/math">
                              <m:r>
                                <a:rPr lang="ru-RU" sz="14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+5х+1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 2х-1 ˂=˃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+5х+1=(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2х−1)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</m:e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2х−1≥0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˂=˃ </a:t>
                          </a:r>
                          <a:endParaRPr lang="ru-RU" sz="1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228600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˂=˃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−9х=0,</m:t>
                                      </m:r>
                                    </m:e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х≥</m:t>
                                      </m:r>
                                      <m:f>
                                        <m:fPr>
                                          <m:ctrlP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˂=˃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[</m:t>
                                      </m:r>
                                      <m:f>
                                        <m:fPr>
                                          <m:type m:val="noBar"/>
                                          <m:ctrlP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х=0</m:t>
                                          </m:r>
                                        </m:num>
                                        <m:den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х=3,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х≥</m:t>
                                      </m:r>
                                      <m:f>
                                        <m:fPr>
                                          <m:ctrlP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.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Корень х=0 не удовлетворяет условию </a:t>
                          </a:r>
                          <a14:m>
                            <m:oMath xmlns:m="http://schemas.openxmlformats.org/officeDocument/2006/math">
                              <m:r>
                                <a:rPr lang="ru-RU" sz="14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х≥</m:t>
                              </m:r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ru-RU" sz="1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228600" algn="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Ответ: 3.</a:t>
                          </a:r>
                          <a:endParaRPr lang="ru-RU" sz="1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24136">
                    <a:tc>
                      <a:txBody>
                        <a:bodyPr/>
                        <a:lstStyle/>
                        <a:p>
                          <a:pPr marL="450850" lvl="0" indent="-450850">
                            <a:spcAft>
                              <a:spcPts val="0"/>
                            </a:spcAft>
                            <a:buFont typeface="+mj-lt"/>
                            <a:buAutoNum type="arabicPeriod" startAt="4"/>
                          </a:pPr>
                          <a:r>
                            <a:rPr lang="ru-RU" sz="14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Ученику надо найти </a:t>
                          </a:r>
                          <a:r>
                            <a:rPr lang="ru-RU" sz="1400" i="1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модуль</a:t>
                          </a: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разности корней уравнения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16+3х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=6+х. </a:t>
                          </a:r>
                          <a:endParaRPr lang="ru-RU" sz="1400" dirty="0" smtClean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  <a:p>
                          <a:pPr marL="627063" lvl="0" indent="-273050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400" i="1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Он </a:t>
                          </a:r>
                          <a:r>
                            <a:rPr lang="ru-RU" sz="1400" i="1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решил так:</a:t>
                          </a: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16+3х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=6+х ˂=˃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16+3х=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(6+х)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</m:e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6+х≥0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˂=˃ </a:t>
                          </a:r>
                          <a:endParaRPr lang="ru-RU" sz="1400" dirty="0" smtClean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  <a:p>
                          <a:pPr marL="355600" lvl="0" indent="0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kumimoji="0" lang="ru-RU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˂=˃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+12х+36=3х+16,</m:t>
                                      </m:r>
                                    </m:e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х≥−6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˂=˃ </a:t>
                          </a:r>
                          <a:r>
                            <a:rPr lang="ru-RU" sz="14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</a:t>
                          </a:r>
                        </a:p>
                        <a:p>
                          <a:pPr marL="355600" lvl="0" indent="0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kumimoji="0" lang="ru-RU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˂=˃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+9х+20=0,</m:t>
                                      </m:r>
                                    </m:e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х≥−6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˂=˃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[</m:t>
                                      </m:r>
                                      <m:f>
                                        <m:fPr>
                                          <m:type m:val="noBar"/>
                                          <m:ctrlP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х=−4</m:t>
                                          </m:r>
                                        </m:num>
                                        <m:den>
                                          <m:r>
                                            <a:rPr lang="ru-RU" sz="1400" i="1">
                                              <a:solidFill>
                                                <a:srgbClr val="0033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х=−5,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ru-RU" sz="1400" i="1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х≥−6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˂=˃ </a:t>
                          </a:r>
                          <a14:m>
                            <m:oMath xmlns:m="http://schemas.openxmlformats.org/officeDocument/2006/math">
                              <m:r>
                                <a:rPr lang="ru-RU" sz="14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[</m:t>
                              </m:r>
                              <m:f>
                                <m:fPr>
                                  <m:type m:val="noBar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х=−4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х=−5.</m:t>
                                  </m:r>
                                </m:den>
                              </m:f>
                            </m:oMath>
                          </a14:m>
                          <a:endParaRPr lang="ru-RU" sz="1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314960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−4−(−5)</m:t>
                                  </m:r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−4+5</m:t>
                                  </m:r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=1.    Ответ:1.    </a:t>
                          </a:r>
                          <a:r>
                            <a:rPr lang="ru-RU" sz="1400" dirty="0" smtClean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                                Прав </a:t>
                          </a: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ли ученик?</a:t>
                          </a:r>
                          <a:endParaRPr lang="ru-RU" sz="1400" dirty="0">
                            <a:solidFill>
                              <a:srgbClr val="0033CC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8356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За каждое верно выполненное задание по 1 баллу</a:t>
                          </a:r>
                          <a:endParaRPr lang="ru-RU" sz="14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8839353"/>
                  </p:ext>
                </p:extLst>
              </p:nvPr>
            </p:nvGraphicFramePr>
            <p:xfrm>
              <a:off x="899592" y="980728"/>
              <a:ext cx="7416823" cy="47572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338620"/>
                    <a:gridCol w="1078203"/>
                  </a:tblGrid>
                  <a:tr h="258356">
                    <a:tc>
                      <a:txBody>
                        <a:bodyPr/>
                        <a:lstStyle/>
                        <a:p>
                          <a:pPr marL="228600"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Задания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Ответы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446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6" t="-45133" r="-17132" b="-7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а)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б)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89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6" t="-321569" r="-17132" b="-14784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3250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6" t="-85657" r="-17132" b="-200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106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6" t="-165836" r="-17132" b="-790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33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8356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За каждое верно выполненное задание по 1 баллу</a:t>
                          </a:r>
                          <a:endParaRPr lang="ru-RU" sz="14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763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2113</Words>
  <Application>Microsoft Office PowerPoint</Application>
  <PresentationFormat>Экран (4:3)</PresentationFormat>
  <Paragraphs>298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Galina</cp:lastModifiedBy>
  <cp:revision>75</cp:revision>
  <dcterms:created xsi:type="dcterms:W3CDTF">2014-07-23T13:25:38Z</dcterms:created>
  <dcterms:modified xsi:type="dcterms:W3CDTF">2014-08-02T14:20:37Z</dcterms:modified>
</cp:coreProperties>
</file>