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4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748F-0943-417C-91A7-753D9F44CF37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7F99-ADF4-443F-A967-F65F4B8ED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0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0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19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0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87F99-ADF4-443F-A967-F65F4B8EDC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8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DF1BC3-D0D8-467A-965A-6101AC0C439A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CA11F1C-6FAB-43C7-B2EC-AD22C08E2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589228" y="998292"/>
            <a:ext cx="6061797" cy="1978816"/>
          </a:xfrm>
        </p:spPr>
        <p:txBody>
          <a:bodyPr/>
          <a:lstStyle/>
          <a:p>
            <a:r>
              <a:rPr lang="ru-RU" sz="4400" dirty="0" smtClean="0"/>
              <a:t>уравнени</a:t>
            </a:r>
            <a:r>
              <a:rPr lang="ru-RU" sz="4400" dirty="0"/>
              <a:t>я</a:t>
            </a:r>
            <a:r>
              <a:rPr lang="ru-RU" sz="4400" dirty="0" smtClean="0"/>
              <a:t> </a:t>
            </a:r>
            <a:r>
              <a:rPr lang="ru-RU" sz="4400" dirty="0"/>
              <a:t>и </a:t>
            </a:r>
            <a:r>
              <a:rPr lang="ru-RU" sz="4400" dirty="0" smtClean="0"/>
              <a:t>неравенства </a:t>
            </a:r>
            <a:br>
              <a:rPr lang="ru-RU" sz="4400" dirty="0" smtClean="0"/>
            </a:br>
            <a:r>
              <a:rPr lang="ru-RU" sz="4400" dirty="0" smtClean="0"/>
              <a:t>с </a:t>
            </a:r>
            <a:r>
              <a:rPr lang="ru-RU" sz="4400" dirty="0"/>
              <a:t>модулем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3891" y="4653136"/>
            <a:ext cx="8532440" cy="1785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/>
              <a:t>Урок алгебры в 9 классе (занятие элективного курса) по </a:t>
            </a:r>
            <a:r>
              <a:rPr lang="ru-RU" sz="2200" b="1" dirty="0" smtClean="0"/>
              <a:t>теме </a:t>
            </a:r>
            <a:r>
              <a:rPr lang="ru-RU" sz="2200" b="1" dirty="0"/>
              <a:t>«Решение уравнений и неравенств, содержащих модули».     Учитель математики МБОУ СОШ №6  г.</a:t>
            </a:r>
            <a:r>
              <a:rPr lang="en-US" sz="2200" b="1" dirty="0"/>
              <a:t> </a:t>
            </a:r>
            <a:r>
              <a:rPr lang="ru-RU" sz="2200" b="1" dirty="0"/>
              <a:t>Железнодорожного Московской области 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  </a:t>
            </a:r>
            <a:r>
              <a:rPr lang="ru-RU" sz="2200" b="1" dirty="0"/>
              <a:t>Лодина Виолетта Сергеевна.</a:t>
            </a:r>
          </a:p>
        </p:txBody>
      </p:sp>
    </p:spTree>
    <p:extLst>
      <p:ext uri="{BB962C8B-B14F-4D97-AF65-F5344CB8AC3E}">
        <p14:creationId xmlns:p14="http://schemas.microsoft.com/office/powerpoint/2010/main" val="1054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632848" cy="10801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Решение уравнений и неравенств с модулем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7608199"/>
                  </p:ext>
                </p:extLst>
              </p:nvPr>
            </p:nvGraphicFramePr>
            <p:xfrm>
              <a:off x="251520" y="332656"/>
              <a:ext cx="8496944" cy="461486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6424"/>
                    <a:gridCol w="4680520"/>
                  </a:tblGrid>
                  <a:tr h="498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/>
                            <a:t>Уравнения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Неравенства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1066016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,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𝒄𝒐𝒏𝒔𝒕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r>
                            <a:rPr lang="ru-RU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ru-RU" b="1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ru-RU" sz="1800" b="1" i="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box>
                                <m:box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≤ 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≤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box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eqAr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e>
                              </m:d>
                            </m:oMath>
                          </a14:m>
                          <a:endParaRPr lang="en-US" b="1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 ,</m:t>
                                      </m:r>
                                    </m:e>
                                  </m:eqArr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 </m:t>
                                  </m:r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𝒂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𝐚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𝐜𝐨𝐧𝐬𝐭</m:t>
                              </m:r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1158959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box>
                                <m:box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box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   </m:t>
                                  </m:r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eqArr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"/>
                                              <m:ctrlPr>
                                                <a:rPr lang="ru-RU" sz="1800" b="1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eqArr>
                                                <m:eqArrPr>
                                                  <m:ctrlP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eqArrPr>
                                                <m:e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𝒇</m:t>
                                                  </m:r>
                                                  <m:r>
                                                    <a:rPr lang="en-US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=</m:t>
                                                  </m:r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𝒈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𝒇</m:t>
                                                  </m:r>
                                                  <m:r>
                                                    <a:rPr lang="en-US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=−</m:t>
                                                  </m:r>
                                                  <m:r>
                                                    <a:rPr lang="ru-RU" sz="1800" b="1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Cambria Math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𝒈</m:t>
                                                  </m:r>
                                                </m:e>
                                              </m:eqArr>
                                            </m:e>
                                          </m:d>
                                        </m:e>
                                        <m:e>
                                          <m:r>
                                            <a:rPr lang="ru-RU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𝒈</m:t>
                                          </m:r>
                                          <m:r>
                                            <a:rPr lang="en-US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1800" b="1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𝟎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box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,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 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   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≥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≤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b="1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675838"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  <m:e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𝒇</m:t>
                                      </m:r>
                                      <m:r>
                                        <a:rPr lang="ru-RU" sz="1800" b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=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𝒈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ru-RU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</m:t>
                              </m:r>
                            </m:oMath>
                          </a14:m>
                          <a:r>
                            <a:rPr lang="ru-RU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)(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𝒇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𝒈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)≥</m:t>
                              </m:r>
                              <m:r>
                                <a:rPr lang="ru-RU" sz="1800" b="1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ru-RU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</a:tr>
                  <a:tr h="332413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r>
                            <a:rPr lang="ru-RU" b="1" dirty="0" smtClean="0"/>
                            <a:t>Совокупность </a:t>
                          </a:r>
                          <a:r>
                            <a:rPr lang="ru-RU" b="1" baseline="0" dirty="0" smtClean="0"/>
                            <a:t> систем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Замена переменной</a:t>
                          </a:r>
                          <a:r>
                            <a:rPr lang="ru-RU" sz="18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7608199"/>
                  </p:ext>
                </p:extLst>
              </p:nvPr>
            </p:nvGraphicFramePr>
            <p:xfrm>
              <a:off x="251520" y="332656"/>
              <a:ext cx="8496944" cy="461486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816424"/>
                    <a:gridCol w="468052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b="1" dirty="0" smtClean="0"/>
                            <a:t>Уравнения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Неравенства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1419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0773" r="-122843" b="-19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40773" r="-130" b="-195279"/>
                          </a:stretch>
                        </a:blipFill>
                      </a:tcPr>
                    </a:tc>
                  </a:tr>
                  <a:tr h="14192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40773" r="-122843" b="-9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140773" r="-130" b="-95279"/>
                          </a:stretch>
                        </a:blipFill>
                      </a:tcPr>
                    </a:tc>
                  </a:tr>
                  <a:tr h="8924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84247" r="-122843" b="-5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1510" t="-384247" r="-130" b="-52055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r>
                            <a:rPr lang="ru-RU" b="1" dirty="0" smtClean="0"/>
                            <a:t>Совокупность </a:t>
                          </a:r>
                          <a:r>
                            <a:rPr lang="ru-RU" b="1" baseline="0" dirty="0" smtClean="0"/>
                            <a:t> систем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q"/>
                            <a:tabLst/>
                            <a:defRPr/>
                          </a:pPr>
                          <a:r>
                            <a:rPr lang="ru-RU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Замена переменной</a:t>
                          </a:r>
                          <a:r>
                            <a:rPr lang="ru-RU" sz="1800" b="1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8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5301208"/>
                <a:ext cx="8424936" cy="1224136"/>
              </a:xfr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/>
              <a:p>
                <a:pPr algn="ctr"/>
                <a:r>
                  <a:rPr lang="ru-RU" sz="2400" b="1" dirty="0"/>
                  <a:t>1</a:t>
                </a:r>
                <a:r>
                  <a:rPr lang="en-US" sz="2400" b="1" dirty="0"/>
                  <a:t>-2</a:t>
                </a:r>
                <a:r>
                  <a:rPr lang="ru-RU" sz="2400" b="1" dirty="0"/>
                  <a:t> </a:t>
                </a:r>
                <a:r>
                  <a:rPr lang="ru-RU" sz="2400" b="1" dirty="0" smtClean="0"/>
                  <a:t>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Простейшие уравнения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с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модулем</a:t>
                </a:r>
                <a:br>
                  <a:rPr lang="ru-RU" sz="2400" b="1" dirty="0">
                    <a:solidFill>
                      <a:srgbClr val="C00000"/>
                    </a:solidFill>
                  </a:rPr>
                </a:br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Пример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№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2</a:t>
                </a:r>
                <a:br>
                  <a:rPr lang="ru-RU" sz="2400" b="1" dirty="0" smtClean="0">
                    <a:solidFill>
                      <a:schemeClr val="tx1"/>
                    </a:solidFill>
                  </a:rPr>
                </a:br>
                <a:r>
                  <a:rPr lang="ru-RU" sz="2400" b="1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ru-RU" sz="2400" b="1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ru-RU" sz="2000" b="1" dirty="0" smtClean="0"/>
                  <a:t>Ответ</a:t>
                </a:r>
                <a:r>
                  <a:rPr lang="ru-RU" sz="24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latin typeface="Cambria Math"/>
                          </a:rPr>
                          <m:t>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d>
                  </m:oMath>
                </a14:m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5301208"/>
                <a:ext cx="8424936" cy="122413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9552" y="116632"/>
                <a:ext cx="3312368" cy="1152128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 dirty="0">
                        <a:latin typeface="Cambria Math"/>
                      </a:rPr>
                      <m:t>=</m:t>
                    </m:r>
                    <m:r>
                      <a:rPr lang="ru-RU" sz="2400" b="1" i="1" dirty="0">
                        <a:latin typeface="Cambria Math"/>
                      </a:rPr>
                      <m:t>𝒂</m:t>
                    </m:r>
                    <m:r>
                      <a:rPr lang="ru-RU" sz="2400" b="1" i="1" dirty="0">
                        <a:latin typeface="Cambria Math"/>
                      </a:rPr>
                      <m:t>,  </m:t>
                    </m:r>
                    <m:r>
                      <a:rPr lang="ru-RU" sz="2400" b="1" i="1" dirty="0">
                        <a:latin typeface="Cambria Math"/>
                      </a:rPr>
                      <m:t>𝒂</m:t>
                    </m:r>
                    <m:r>
                      <a:rPr lang="ru-RU" sz="2400" b="1" i="1" dirty="0">
                        <a:latin typeface="Cambria Math"/>
                      </a:rPr>
                      <m:t>≥</m:t>
                    </m:r>
                    <m:r>
                      <a:rPr lang="ru-RU" sz="2400" b="1" i="1" dirty="0">
                        <a:latin typeface="Cambria Math"/>
                      </a:rPr>
                      <m:t>𝟎</m:t>
                    </m:r>
                    <m:r>
                      <a:rPr lang="ru-RU" sz="2400" b="1" i="1" dirty="0" smtClean="0">
                        <a:latin typeface="Cambria Math"/>
                      </a:rPr>
                      <m:t>,</m:t>
                    </m:r>
                    <m:r>
                      <a:rPr lang="ru-RU" sz="2400" b="1" i="1" dirty="0">
                        <a:latin typeface="Cambria Math"/>
                      </a:rPr>
                      <m:t>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 dirty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 dirty="0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b="1" i="1" dirty="0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=−</m:t>
                            </m:r>
                            <m:r>
                              <a:rPr lang="ru-RU" sz="2400" b="1" i="1" dirty="0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b="1" dirty="0"/>
                  <a:t> </a:t>
                </a: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16632"/>
                <a:ext cx="3312368" cy="11521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79512" y="1484784"/>
                <a:ext cx="4104456" cy="3326024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dirty="0"/>
                  <a:t>Пример №</a:t>
                </a:r>
                <a:r>
                  <a:rPr lang="ru-RU" dirty="0" smtClean="0"/>
                  <a:t>1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−5</m:t>
                        </m:r>
                        <m:r>
                          <a:rPr lang="ru-RU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=6</m:t>
                    </m:r>
                  </m:oMath>
                </a14:m>
                <a:r>
                  <a:rPr lang="ru-RU" dirty="0"/>
                  <a:t>                 </a:t>
                </a:r>
                <a:endParaRPr lang="en-US" dirty="0" smtClean="0"/>
              </a:p>
              <a:p>
                <a:r>
                  <a:rPr lang="ru-RU" dirty="0" smtClean="0"/>
                  <a:t>Решение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=6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  </a:t>
                </a:r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−6=0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latin typeface="Cambria Math"/>
                              </a:rPr>
                              <m:t>+6=0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 smtClean="0"/>
                  <a:t>    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=6,</m:t>
                            </m:r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=2,</m:t>
                            </m:r>
                            <m:r>
                              <a:rPr lang="ru-RU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  <a:endParaRPr lang="en-US" dirty="0" smtClean="0"/>
              </a:p>
              <a:p>
                <a:pPr algn="ctr"/>
                <a:r>
                  <a:rPr lang="ru-RU" dirty="0" smtClean="0"/>
                  <a:t>   </a:t>
                </a:r>
                <a:r>
                  <a:rPr lang="ru-RU" dirty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−1;  2; 3;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/>
                              </a:rPr>
                              <m:t>6</m:t>
                            </m:r>
                          </m:e>
                        </m:d>
                      </m:e>
                    </m:d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79512" y="1484784"/>
                <a:ext cx="4104456" cy="3326024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572000" y="116632"/>
                <a:ext cx="4320480" cy="1152128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400" b="1" dirty="0">
                          <a:latin typeface="Cambria Math"/>
                        </a:rPr>
                        <m:t>=</m:t>
                      </m:r>
                      <m:r>
                        <a:rPr lang="ru-RU" sz="2400" b="1" i="1" dirty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ru-RU" sz="24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box>
                        <m:boxPr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400" b="1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1" i="1" dirty="0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400" b="1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ru-RU" sz="2400" b="1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2400" b="1" i="1" dirty="0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400" b="1" i="1" dirty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  <m:e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400" b="1" i="1" dirty="0">
                                              <a:latin typeface="Cambria Math"/>
                                            </a:rPr>
                                            <m:t>=−</m:t>
                                          </m:r>
                                          <m:r>
                                            <a:rPr lang="ru-RU" sz="24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r>
                                    <a:rPr lang="ru-RU" sz="2400" b="1" i="1" dirty="0"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sz="2400" b="1" i="1" dirty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</m:e>
                      </m:box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572000" y="116632"/>
                <a:ext cx="4320480" cy="1152128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499992" y="1484784"/>
                <a:ext cx="4392488" cy="3312368"/>
              </a:xfr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ru-RU" sz="2000" dirty="0" smtClean="0"/>
                  <a:t>Пример </a:t>
                </a:r>
                <a:r>
                  <a:rPr lang="ru-RU" sz="2000" dirty="0"/>
                  <a:t>№</a:t>
                </a:r>
                <a:r>
                  <a:rPr lang="ru-RU" sz="2000" dirty="0" smtClean="0"/>
                  <a:t>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>
                            <a:latin typeface="Cambria Math"/>
                          </a:rPr>
                          <m:t>+</m:t>
                        </m:r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b="0" dirty="0"/>
                  <a:t>=</a:t>
                </a:r>
                <a:r>
                  <a:rPr lang="en-US" sz="2000" b="0" dirty="0" smtClean="0"/>
                  <a:t>2x-1 </a:t>
                </a:r>
              </a:p>
              <a:p>
                <a:r>
                  <a:rPr lang="ru-RU" sz="2000" dirty="0" smtClean="0"/>
                  <a:t>Решение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−1=2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−1=−2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  <a:endParaRPr lang="en-US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+3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en-US" sz="2000" b="1" i="1">
                        <a:latin typeface="Cambria Math"/>
                      </a:rPr>
                      <m:t>≥</m:t>
                    </m:r>
                    <m:r>
                      <a:rPr lang="en-US" sz="2000" b="1" i="1">
                        <a:latin typeface="Cambria Math"/>
                      </a:rPr>
                      <m:t>𝟎</m:t>
                    </m:r>
                    <m:r>
                      <a:rPr lang="en-US" sz="2000" b="1" i="1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𝟓</m:t>
                    </m:r>
                  </m:oMath>
                </a14:m>
                <a:endParaRPr lang="ru-RU" sz="2000" dirty="0"/>
              </a:p>
              <a:p>
                <a:pPr algn="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=0,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</a:p>
              <a:p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−3+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499992" y="1484784"/>
                <a:ext cx="4392488" cy="3312368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90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1</a:t>
                </a:r>
                <a:r>
                  <a:rPr lang="en-US" sz="2400" b="1" dirty="0" smtClean="0"/>
                  <a:t>-2</a:t>
                </a:r>
                <a:r>
                  <a:rPr lang="ru-RU" sz="2400" b="1" dirty="0" smtClean="0"/>
                  <a:t> 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Простейшие неравенства с модулем</a:t>
                </a:r>
                <a:r>
                  <a:rPr lang="ru-RU" sz="2400" b="1" dirty="0" smtClean="0"/>
                  <a:t>         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Пример №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2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𝟒</m:t>
                    </m:r>
                    <m:r>
                      <a:rPr lang="ru-RU" sz="2400" b="1" i="1" smtClean="0">
                        <a:latin typeface="Cambria Math"/>
                      </a:rPr>
                      <m:t>          </m:t>
                    </m:r>
                  </m:oMath>
                </a14:m>
                <a:r>
                  <a:rPr lang="ru-RU" sz="2000" b="1" dirty="0"/>
                  <a:t>Ответ</a:t>
                </a:r>
                <a:r>
                  <a:rPr lang="ru-RU" sz="24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b="1" dirty="0"/>
                  <a:t>    </a:t>
                </a:r>
              </a:p>
              <a:p>
                <a:endParaRPr lang="ru-RU" sz="2400" b="1" i="1" dirty="0"/>
              </a:p>
              <a:p>
                <a:pPr algn="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179512" y="277361"/>
                <a:ext cx="3960440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200" b="1"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, </m:t>
                      </m:r>
                      <m:r>
                        <a:rPr lang="ru-RU" sz="2200" b="1" i="1" smtClean="0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≥</m:t>
                      </m:r>
                      <m:r>
                        <a:rPr lang="ru-RU" sz="2200" b="1" i="1">
                          <a:latin typeface="Cambria Math"/>
                        </a:rPr>
                        <m:t>𝟎</m:t>
                      </m:r>
                      <m:r>
                        <a:rPr lang="ru-RU" sz="2200" b="1" i="1">
                          <a:latin typeface="Cambria Math"/>
                        </a:rPr>
                        <m:t> , 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ru-RU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200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≤ 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ru-RU" sz="2200" b="1" i="1">
                              <a:latin typeface="Cambria Math"/>
                            </a:rPr>
                            <m:t>≤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,</m:t>
                          </m:r>
                        </m:e>
                      </m:box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r>
                        <a:rPr lang="ru-RU" sz="2200" b="1" i="1" smtClean="0">
                          <a:latin typeface="Cambria Math"/>
                        </a:rPr>
                        <m:t>  </m:t>
                      </m:r>
                      <m:r>
                        <a:rPr lang="ru-RU" sz="2200" b="1" i="1">
                          <a:latin typeface="Cambria Math"/>
                        </a:rPr>
                        <m:t>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7361"/>
                <a:ext cx="3960440" cy="1152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79512" y="1687152"/>
                <a:ext cx="4104456" cy="33260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 </a:t>
                </a:r>
                <a:r>
                  <a:rPr lang="ru-RU" sz="2000" dirty="0"/>
                  <a:t>Пример №1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≤6</m:t>
                    </m:r>
                  </m:oMath>
                </a14:m>
                <a:r>
                  <a:rPr lang="ru-RU" sz="2000" dirty="0"/>
                  <a:t> </a:t>
                </a:r>
              </a:p>
              <a:p>
                <a:r>
                  <a:rPr lang="ru-RU" sz="2000" dirty="0" smtClean="0"/>
                  <a:t>Решение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−6≤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−5</m:t>
                    </m:r>
                    <m:r>
                      <a:rPr lang="ru-RU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≤6</m:t>
                    </m:r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≤6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≥−6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−6≤0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+6≥0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  <a:r>
                  <a:rPr lang="ru-RU" sz="2000" dirty="0" smtClean="0"/>
                  <a:t> 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−1≤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≤−6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≥3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≤2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−1;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3;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87152"/>
                <a:ext cx="4104456" cy="3326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103523" y="301824"/>
                <a:ext cx="3748391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, 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2400" b="1" i="1"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ru-RU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  <m:r>
                        <a:rPr lang="ru-RU" sz="2400" b="1">
                          <a:latin typeface="Cambria Math"/>
                        </a:rPr>
                        <m:t>,</m:t>
                      </m:r>
                      <m:r>
                        <a:rPr lang="ru-RU" sz="2400" b="1" i="0" smtClean="0">
                          <a:latin typeface="Cambria Math"/>
                        </a:rPr>
                        <m:t> </m:t>
                      </m:r>
                      <m:r>
                        <a:rPr lang="ru-RU" sz="2400" b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𝐚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523" y="301824"/>
                <a:ext cx="3748391" cy="1152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499992" y="1700808"/>
                <a:ext cx="4392488" cy="33123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№1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≥4</m:t>
                    </m:r>
                  </m:oMath>
                </a14:m>
                <a:endParaRPr lang="ru-RU" sz="2000" dirty="0" smtClean="0"/>
              </a:p>
              <a:p>
                <a:r>
                  <a:rPr lang="ru-RU" sz="2000" dirty="0" smtClean="0"/>
                  <a:t>Решение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−5≥4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−5≤−4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≥9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</a:t>
                </a:r>
                <a:r>
                  <a:rPr lang="ru-RU" sz="2000" dirty="0" smtClean="0"/>
                  <a:t>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−1≤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</a:p>
              <a:p>
                <a:endParaRPr lang="ru-RU" sz="2000" dirty="0" smtClean="0"/>
              </a:p>
              <a:p>
                <a:r>
                  <a:rPr lang="ru-RU" sz="2000" dirty="0" smtClean="0"/>
                  <a:t>Ответ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−1;</m:t>
                                </m:r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nary>
                                  <m:naryPr>
                                    <m:chr m:val="⋃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3;+</m:t>
                                        </m:r>
                                        <m:d>
                                          <m:dPr>
                                            <m:begChr m:val=""/>
                                            <m:ctrlPr>
                                              <a:rPr lang="ru-RU" sz="20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∞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00808"/>
                <a:ext cx="4392488" cy="3312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1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5301208"/>
            <a:ext cx="8041165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smtClean="0"/>
              <a:t>1</a:t>
            </a:r>
            <a:r>
              <a:rPr lang="en-US" b="1" dirty="0" smtClean="0"/>
              <a:t>-2</a:t>
            </a:r>
            <a:r>
              <a:rPr lang="ru-RU" b="1" dirty="0" smtClean="0"/>
              <a:t> раздел </a:t>
            </a:r>
            <a:r>
              <a:rPr lang="ru-RU" b="1" dirty="0" smtClean="0">
                <a:solidFill>
                  <a:srgbClr val="C00000"/>
                </a:solidFill>
              </a:rPr>
              <a:t>Простейшие уравнения и неравенства с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модулем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самостоятельная работа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4427984" y="1412776"/>
                <a:ext cx="3821981" cy="10749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200" b="1"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,</m:t>
                      </m:r>
                      <m:r>
                        <a:rPr lang="ru-RU" sz="2200" b="1" i="1" smtClean="0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≥</m:t>
                      </m:r>
                      <m:r>
                        <a:rPr lang="ru-RU" sz="2200" b="1" i="1">
                          <a:latin typeface="Cambria Math"/>
                        </a:rPr>
                        <m:t>𝟎</m:t>
                      </m:r>
                      <m:r>
                        <a:rPr lang="ru-RU" sz="2200" b="1" i="1">
                          <a:latin typeface="Cambria Math"/>
                        </a:rPr>
                        <m:t> , </m:t>
                      </m:r>
                      <m:r>
                        <a:rPr lang="ru-RU" sz="2200" b="1" i="1">
                          <a:latin typeface="Cambria Math"/>
                        </a:rPr>
                        <m:t>𝒂</m:t>
                      </m:r>
                      <m:r>
                        <a:rPr lang="ru-RU" sz="2200" b="1" i="1"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ru-RU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200" i="1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2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≤ 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ru-RU" sz="2200" b="1" i="1">
                              <a:latin typeface="Cambria Math"/>
                            </a:rPr>
                            <m:t>≤</m:t>
                          </m:r>
                          <m:r>
                            <a:rPr lang="ru-RU" sz="22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2200" b="1" i="1">
                              <a:latin typeface="Cambria Math"/>
                            </a:rPr>
                            <m:t>,</m:t>
                          </m:r>
                        </m:e>
                      </m:box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r>
                        <a:rPr lang="ru-RU" sz="2200" b="1" i="1" smtClean="0">
                          <a:latin typeface="Cambria Math"/>
                        </a:rPr>
                        <m:t> </m:t>
                      </m:r>
                      <m:r>
                        <a:rPr lang="ru-RU" sz="2200" b="1" i="1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2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200" b="1" i="1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12776"/>
                <a:ext cx="3821981" cy="10749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467544" y="2564904"/>
                <a:ext cx="3672408" cy="243980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№</a:t>
                </a:r>
                <a:r>
                  <a:rPr lang="ru-RU" sz="2000" dirty="0" smtClean="0"/>
                  <a:t>2</a:t>
                </a:r>
                <a:r>
                  <a:rPr lang="en-US" sz="2000" dirty="0" smtClean="0"/>
                  <a:t> </a:t>
                </a:r>
                <a:r>
                  <a:rPr lang="ru-RU" sz="2000" b="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2</m:t>
                        </m:r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b="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000" b="0" dirty="0"/>
                  <a:t> </a:t>
                </a:r>
                <a:endParaRPr lang="ru-RU" sz="2000" b="0" dirty="0" smtClean="0"/>
              </a:p>
              <a:p>
                <a:r>
                  <a:rPr lang="ru-RU" sz="2000" dirty="0" smtClean="0"/>
                  <a:t>Решение</a:t>
                </a:r>
                <a:r>
                  <a:rPr lang="en-US" sz="2000" b="0" dirty="0"/>
                  <a:t> </a:t>
                </a:r>
                <a:r>
                  <a:rPr lang="ru-RU" sz="20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−3=1</m:t>
                            </m:r>
                          </m:e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b="0" i="1">
                                <a:latin typeface="Cambria Math"/>
                              </a:rPr>
                              <m:t>−3=−1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0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b="0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b="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b="0" i="1">
                                <a:latin typeface="Cambria Math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b="0" dirty="0"/>
                  <a:t>        </a:t>
                </a:r>
                <a:endParaRPr lang="ru-RU" sz="2000" b="0" dirty="0" smtClean="0"/>
              </a:p>
              <a:p>
                <a:r>
                  <a:rPr lang="ru-RU" sz="2000" dirty="0" smtClean="0"/>
                  <a:t>Ответ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1;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ru-RU" sz="2000" b="0" dirty="0"/>
              </a:p>
              <a:p>
                <a:endParaRPr lang="ru-RU" sz="2000" b="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3672408" cy="24398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145246" y="146902"/>
                <a:ext cx="3768147" cy="115212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, 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𝒂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  <m:r>
                            <a:rPr lang="ru-RU" sz="2400" b="1" i="1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𝒂</m:t>
                      </m:r>
                      <m:r>
                        <a:rPr lang="ru-RU" sz="2400" b="1">
                          <a:latin typeface="Cambria Math"/>
                        </a:rPr>
                        <m:t>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  <m:r>
                        <a:rPr lang="ru-RU" sz="2400" b="1">
                          <a:latin typeface="Cambria Math"/>
                        </a:rPr>
                        <m:t>,</m:t>
                      </m:r>
                      <m:r>
                        <a:rPr lang="ru-RU" sz="2400" b="1" i="0" smtClean="0">
                          <a:latin typeface="Cambria Math"/>
                        </a:rPr>
                        <m:t> </m:t>
                      </m:r>
                      <m:r>
                        <a:rPr lang="ru-RU" sz="2400" b="1">
                          <a:latin typeface="Cambria Math"/>
                        </a:rPr>
                        <m:t> </m:t>
                      </m:r>
                      <m:r>
                        <a:rPr lang="en-US" sz="2400" b="1" i="1">
                          <a:latin typeface="Cambria Math"/>
                        </a:rPr>
                        <m:t>𝐚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en-US" sz="2400" dirty="0" smtClean="0"/>
                  <a:t>  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46" y="146902"/>
                <a:ext cx="3768147" cy="11521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5004048" y="2708920"/>
                <a:ext cx="3693321" cy="230425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№2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 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5</m:t>
                        </m:r>
                        <m:r>
                          <a:rPr lang="ru-RU" sz="2000" b="0" i="1">
                            <a:latin typeface="Cambria Math"/>
                          </a:rPr>
                          <m:t>𝑥</m:t>
                        </m:r>
                        <m:r>
                          <a:rPr lang="ru-RU" sz="20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b="0" i="1">
                        <a:latin typeface="Cambria Math"/>
                      </a:rPr>
                      <m:t>≤4</m:t>
                    </m:r>
                  </m:oMath>
                </a14:m>
                <a:r>
                  <a:rPr lang="ru-RU" sz="2000" b="0" i="1" dirty="0"/>
                  <a:t> </a:t>
                </a:r>
                <a:endParaRPr lang="ru-RU" sz="2000" b="0" i="1" dirty="0" smtClean="0"/>
              </a:p>
              <a:p>
                <a:r>
                  <a:rPr lang="ru-RU" sz="2000" dirty="0" smtClean="0"/>
                  <a:t>Решение</a:t>
                </a:r>
                <a:endParaRPr lang="ru-RU" sz="20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>
                          <a:latin typeface="Cambria Math"/>
                        </a:rPr>
                        <m:t>−4≤5</m:t>
                      </m:r>
                      <m:r>
                        <a:rPr lang="ru-RU" sz="2000" b="0" i="1">
                          <a:latin typeface="Cambria Math"/>
                        </a:rPr>
                        <m:t>𝑥</m:t>
                      </m:r>
                      <m:r>
                        <a:rPr lang="ru-RU" sz="2000" b="0" i="1">
                          <a:latin typeface="Cambria Math"/>
                        </a:rPr>
                        <m:t>−3≤4,    </m:t>
                      </m:r>
                    </m:oMath>
                  </m:oMathPara>
                </a14:m>
                <a:endParaRPr lang="ru-RU" sz="2000" b="0" i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>
                          <a:latin typeface="Cambria Math"/>
                        </a:rPr>
                        <m:t> −1≤5</m:t>
                      </m:r>
                      <m:r>
                        <a:rPr lang="ru-RU" sz="2000" b="0" i="1">
                          <a:latin typeface="Cambria Math"/>
                        </a:rPr>
                        <m:t>𝑥</m:t>
                      </m:r>
                      <m:r>
                        <a:rPr lang="ru-RU" sz="2000" b="0" i="1">
                          <a:latin typeface="Cambria Math"/>
                        </a:rPr>
                        <m:t>≤4,        </m:t>
                      </m:r>
                    </m:oMath>
                  </m:oMathPara>
                </a14:m>
                <a:endParaRPr lang="ru-RU" sz="2000" b="0" i="1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ru-RU" sz="2000" b="0" i="1">
                        <a:latin typeface="Cambria Math"/>
                      </a:rPr>
                      <m:t>−0,2≤</m:t>
                    </m:r>
                    <m:r>
                      <a:rPr lang="ru-RU" sz="2000" b="0" i="1">
                        <a:latin typeface="Cambria Math"/>
                      </a:rPr>
                      <m:t>𝑥</m:t>
                    </m:r>
                    <m:r>
                      <a:rPr lang="ru-RU" sz="2000" b="0" i="1">
                        <a:latin typeface="Cambria Math"/>
                      </a:rPr>
                      <m:t>≤1,4</m:t>
                    </m:r>
                  </m:oMath>
                </a14:m>
                <a:r>
                  <a:rPr lang="ru-RU" sz="2000" b="0" dirty="0"/>
                  <a:t>   </a:t>
                </a:r>
              </a:p>
              <a:p>
                <a:r>
                  <a:rPr lang="ru-RU" sz="2000" dirty="0"/>
                  <a:t>Ответ</a:t>
                </a:r>
                <a:r>
                  <a:rPr lang="ru-RU" sz="2000" b="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/>
                          </a:rPr>
                          <m:t>−0,2;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/>
                              </a:rPr>
                              <m:t>1,4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000" b="0" dirty="0"/>
                  <a:t>    </a:t>
                </a:r>
              </a:p>
              <a:p>
                <a:endParaRPr lang="ru-RU" sz="2000" b="0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708920"/>
                <a:ext cx="3693321" cy="23042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59632" y="118649"/>
                <a:ext cx="3424863" cy="11092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ru-RU" sz="2400" b="1" i="1" dirty="0">
                          <a:latin typeface="Cambria Math"/>
                        </a:rPr>
                        <m:t>=</m:t>
                      </m:r>
                      <m:r>
                        <a:rPr lang="ru-RU" sz="2400" b="1" i="1" dirty="0">
                          <a:latin typeface="Cambria Math"/>
                        </a:rPr>
                        <m:t>𝒂</m:t>
                      </m:r>
                      <m:r>
                        <a:rPr lang="ru-RU" sz="2400" b="1" i="1" dirty="0">
                          <a:latin typeface="Cambria Math"/>
                        </a:rPr>
                        <m:t>,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2400" b="1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b="1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 dirty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ru-RU" sz="2400" b="1" i="1" dirty="0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ru-RU" sz="2400" b="1" i="1" dirty="0">
                                  <a:latin typeface="Cambria Math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  <m:r>
                        <a:rPr lang="ru-RU" sz="2400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>
                          <a:latin typeface="Cambria Math"/>
                        </a:rPr>
                        <m:t>𝒂</m:t>
                      </m:r>
                      <m:r>
                        <a:rPr lang="ru-RU" sz="2000" b="1">
                          <a:latin typeface="Cambria Math"/>
                        </a:rPr>
                        <m:t>≥</m:t>
                      </m:r>
                      <m:r>
                        <a:rPr lang="ru-RU" sz="2000" b="1" i="1">
                          <a:latin typeface="Cambria Math"/>
                        </a:rPr>
                        <m:t>𝟎</m:t>
                      </m:r>
                      <m:r>
                        <a:rPr lang="ru-RU" sz="2000" b="1">
                          <a:latin typeface="Cambria Math"/>
                        </a:rPr>
                        <m:t>, </m:t>
                      </m:r>
                      <m:r>
                        <a:rPr lang="en-US" sz="2000" b="1" i="1">
                          <a:latin typeface="Cambria Math"/>
                        </a:rPr>
                        <m:t>𝐚</m:t>
                      </m:r>
                      <m:r>
                        <a:rPr lang="ru-RU" sz="2000" b="1" i="1"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latin typeface="Cambria Math"/>
                        </a:rPr>
                        <m:t>𝐜𝐨𝐧𝐬𝐭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18649"/>
                <a:ext cx="3424863" cy="11092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44582" y="1325201"/>
                <a:ext cx="3407054" cy="107491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ru-RU" sz="20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dirty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2000" b="1" dirty="0">
                          <a:latin typeface="Cambria Math"/>
                        </a:rPr>
                        <m:t>=</m:t>
                      </m:r>
                      <m:r>
                        <a:rPr lang="ru-RU" sz="2000" b="1" i="1" dirty="0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1" i="1" dirty="0">
                              <a:latin typeface="Cambria Math"/>
                            </a:rPr>
                            <m:t>𝒙</m:t>
                          </m:r>
                        </m:e>
                      </m:d>
                      <m:box>
                        <m:boxPr>
                          <m:ctrlPr>
                            <a:rPr lang="ru-RU" sz="2000" b="1" i="1" dirty="0">
                              <a:latin typeface="Cambria Math"/>
                            </a:rPr>
                          </m:ctrlPr>
                        </m:boxPr>
                        <m:e>
                          <m:r>
                            <a:rPr lang="ru-RU" sz="2000" b="1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b="1" i="1" dirty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sz="2000" b="1" i="1" dirty="0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sz="2000" b="1" i="1" dirty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ru-RU" sz="2000" b="1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ru-RU" sz="2000" b="1" i="1" dirty="0">
                                              <a:latin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000" b="1" i="1" dirty="0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  <m:e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𝒇</m:t>
                                          </m:r>
                                          <m:r>
                                            <a:rPr lang="en-US" sz="2000" b="1" i="1" dirty="0">
                                              <a:latin typeface="Cambria Math"/>
                                            </a:rPr>
                                            <m:t>=−</m:t>
                                          </m:r>
                                          <m:r>
                                            <a:rPr lang="ru-RU" sz="2000" b="1" i="1" dirty="0">
                                              <a:latin typeface="Cambria Math"/>
                                            </a:rPr>
                                            <m:t>𝒈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  <m:e>
                                  <m:r>
                                    <a:rPr lang="ru-RU" sz="2000" b="1" i="1" dirty="0">
                                      <a:latin typeface="Cambria Math"/>
                                    </a:rPr>
                                    <m:t>𝒈</m:t>
                                  </m:r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≥</m:t>
                                  </m:r>
                                  <m:r>
                                    <a:rPr lang="en-US" sz="2000" b="1" i="1" dirty="0"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eqArr>
                            </m:e>
                          </m:d>
                        </m:e>
                      </m:box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82" y="1325201"/>
                <a:ext cx="3407054" cy="10749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2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611560" y="5301208"/>
                <a:ext cx="8280920" cy="144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b="1" dirty="0" smtClean="0"/>
                  <a:t>3 раздел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совокупность двух систем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Пример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№2</a:t>
                </a:r>
                <a:r>
                  <a:rPr lang="ru-RU" sz="24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𝟓</m:t>
                    </m:r>
                    <m:r>
                      <a:rPr lang="en-US" sz="2400" b="1" i="1">
                        <a:latin typeface="Cambria Math"/>
                      </a:rPr>
                      <m:t>𝒙</m:t>
                    </m:r>
                    <m:r>
                      <a:rPr lang="ru-RU" sz="2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𝟔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latin typeface="Cambria Math"/>
                      </a:rPr>
                      <m:t>               </m:t>
                    </m:r>
                  </m:oMath>
                </a14:m>
                <a:r>
                  <a:rPr lang="ru-RU" sz="2400" b="1" i="1" dirty="0"/>
                  <a:t> </a:t>
                </a:r>
                <a:r>
                  <a:rPr lang="ru-RU" sz="2000" b="1" dirty="0" smtClean="0"/>
                  <a:t>Ответ 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𝒙</m:t>
                    </m:r>
                    <m:r>
                      <a:rPr lang="ru-RU" sz="2000" b="1" i="1">
                        <a:latin typeface="Cambria Math"/>
                      </a:rPr>
                      <m:t>=</m:t>
                    </m:r>
                    <m:r>
                      <a:rPr lang="ru-RU" sz="2000" b="1" i="1">
                        <a:latin typeface="Cambria Math"/>
                      </a:rPr>
                      <m:t>𝟔</m:t>
                    </m:r>
                  </m:oMath>
                </a14:m>
                <a:endParaRPr lang="ru-RU" sz="2000" b="1" dirty="0"/>
              </a:p>
              <a:p>
                <a:pPr algn="ctr"/>
                <a:endParaRPr lang="ru-RU" sz="2400" b="1" i="1" dirty="0" smtClean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280920" cy="14401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83968" y="188640"/>
                <a:ext cx="4608512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88640"/>
                <a:ext cx="4608512" cy="20882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2150" y="2564904"/>
                <a:ext cx="8806680" cy="261045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 </a:t>
                </a:r>
                <a:r>
                  <a:rPr lang="ru-RU" sz="2000" b="1" dirty="0"/>
                  <a:t>Пример №</a:t>
                </a:r>
                <a:r>
                  <a:rPr lang="ru-RU" sz="2000" b="1" dirty="0" smtClean="0"/>
                  <a:t>1</a:t>
                </a:r>
                <a:r>
                  <a:rPr lang="ru-RU" sz="2000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&lt;1</m:t>
                    </m:r>
                    <m:r>
                      <a:rPr lang="ru-RU" sz="2000" b="0" i="1" smtClean="0">
                        <a:latin typeface="Cambria Math"/>
                      </a:rPr>
                      <m:t>                                           </m:t>
                    </m:r>
                    <m:r>
                      <m:rPr>
                        <m:nor/>
                      </m:rPr>
                      <a:rPr lang="ru-RU" sz="2000" b="1" dirty="0">
                        <a:latin typeface="Cambria Math"/>
                      </a:rPr>
                      <m:t>Ответ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ru-RU" sz="2000" dirty="0">
                        <a:latin typeface="Cambria Math"/>
                      </a:rPr>
                      <m:t> </m:t>
                    </m:r>
                    <m:d>
                      <m:dPr>
                        <m:endChr m:val="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−1;+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−2≥0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−2&lt;0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&lt;1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+2−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−4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  <m:r>
                          <a:rPr lang="ru-RU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−6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  <m:r>
                          <a:rPr lang="ru-RU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+4&gt;0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+2</m:t>
                                        </m:r>
                                      </m:num>
                                      <m:den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+4</m:t>
                                        </m:r>
                                      </m:den>
                                    </m:f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  </m:t>
                    </m:r>
                    <m:r>
                      <a:rPr lang="ru-RU" sz="2000" b="0" i="1" smtClean="0">
                        <a:latin typeface="Cambria Math"/>
                      </a:rPr>
                      <m:t> </m:t>
                    </m:r>
                    <m:r>
                      <a:rPr lang="ru-RU" sz="2000" i="1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≥2</m:t>
                                    </m:r>
                                  </m:e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&gt;−4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&lt;2</m:t>
                                    </m:r>
                                  </m:e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ru-RU" sz="2000" i="1">
                                                <a:latin typeface="Cambria Math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&gt;−1</m:t>
                                            </m:r>
                                          </m:e>
                                          <m:e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ru-RU" sz="2000" i="1">
                                                <a:latin typeface="Cambria Math"/>
                                              </a:rPr>
                                              <m:t>&lt;−4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 </a:t>
                </a:r>
              </a:p>
              <a:p>
                <a:pPr algn="ctr"/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0" y="2564904"/>
                <a:ext cx="8806680" cy="2610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9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611560" y="5301208"/>
                <a:ext cx="8136904" cy="136815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b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ru-RU" b="1" dirty="0" smtClean="0"/>
                  <a:t>3 раздел</a:t>
                </a:r>
                <a:r>
                  <a:rPr lang="ru-RU" dirty="0"/>
                  <a:t> </a:t>
                </a:r>
                <a:r>
                  <a:rPr lang="ru-RU" dirty="0" smtClean="0"/>
                  <a:t>  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совокупность двух систем</a:t>
                </a:r>
                <a:r>
                  <a:rPr lang="ru-RU" b="1" dirty="0" smtClean="0"/>
                  <a:t>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Самостоятельная работа  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400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01208"/>
                <a:ext cx="8136904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5"/>
              <p:cNvSpPr txBox="1">
                <a:spLocks/>
              </p:cNvSpPr>
              <p:nvPr/>
            </p:nvSpPr>
            <p:spPr>
              <a:xfrm>
                <a:off x="4211960" y="188640"/>
                <a:ext cx="4536504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 </m:t>
                    </m:r>
                    <m:r>
                      <a:rPr lang="ru-RU" sz="2400" b="1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8640"/>
                <a:ext cx="4536504" cy="2088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8"/>
              <p:cNvSpPr txBox="1">
                <a:spLocks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08" y="188640"/>
                <a:ext cx="3838128" cy="20882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576" y="2708920"/>
                <a:ext cx="7200800" cy="233589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b="1" dirty="0" smtClean="0"/>
                  <a:t>Пример №2</a:t>
                </a:r>
                <a:r>
                  <a:rPr lang="ru-RU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−5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000" i="1" dirty="0" smtClean="0">
                    <a:latin typeface="Cambria Math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000" b="1" dirty="0"/>
                      <m:t>Решение</m:t>
                    </m:r>
                  </m:oMath>
                </a14:m>
                <a:r>
                  <a:rPr lang="ru-RU" sz="2000" b="1" dirty="0" smtClean="0"/>
                  <a:t> </a:t>
                </a:r>
                <a:endParaRPr lang="ru-RU" sz="2000" b="1" dirty="0"/>
              </a:p>
              <a:p>
                <a:pPr algn="ctr"/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−5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−6=0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−5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+6=0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=6,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=−1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&lt;0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=2,</m:t>
                                    </m:r>
                                    <m:r>
                                      <a:rPr lang="ru-RU" sz="2000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ru-RU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ru-RU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=3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</a:t>
                </a:r>
                <a:r>
                  <a:rPr lang="ru-RU" sz="2000" dirty="0" smtClean="0"/>
                  <a:t>  </a:t>
                </a:r>
                <a:r>
                  <a:rPr lang="ru-RU" sz="2000" b="1" dirty="0"/>
                  <a:t>Ответ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ru-RU" sz="2000" i="1">
                        <a:latin typeface="Cambria Math"/>
                      </a:rPr>
                      <m:t>=6</m:t>
                    </m:r>
                  </m:oMath>
                </a14:m>
                <a:endParaRPr lang="ru-RU" sz="2000" dirty="0"/>
              </a:p>
              <a:p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7200800" cy="23358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1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7" y="5301208"/>
                <a:ext cx="7776864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4 раздел </a:t>
                </a:r>
                <a:r>
                  <a:rPr lang="ru-RU" sz="2400" b="1" dirty="0" smtClean="0">
                    <a:solidFill>
                      <a:srgbClr val="C00000"/>
                    </a:solidFill>
                  </a:rPr>
                  <a:t>два модуля</a:t>
                </a:r>
                <a:endParaRPr lang="ru-RU" sz="24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ru-RU" sz="2400" b="1" dirty="0">
                    <a:solidFill>
                      <a:schemeClr val="tx1"/>
                    </a:solidFill>
                  </a:rPr>
                  <a:t>самостоятельно  Пример №2 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ru-RU" sz="2400" b="1" dirty="0" smtClean="0"/>
                  <a:t>                          </a:t>
                </a:r>
                <a:r>
                  <a:rPr lang="ru-RU" sz="2000" b="1" dirty="0"/>
                  <a:t>Ответ</a:t>
                </a:r>
                <a:r>
                  <a:rPr lang="en-US" sz="2000" b="1" dirty="0" smtClean="0"/>
                  <a:t>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latin typeface="Cambria Math"/>
                          </a:rPr>
                          <m:t>𝟒</m:t>
                        </m:r>
                        <m:r>
                          <a:rPr lang="ru-RU" sz="2400" b="1" i="1">
                            <a:latin typeface="Cambria Math"/>
                          </a:rPr>
                          <m:t>;</m:t>
                        </m:r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  <m:r>
                          <a:rPr lang="ru-RU" sz="2400" b="1" i="1">
                            <a:latin typeface="Cambria Math"/>
                          </a:rPr>
                          <m:t>,</m:t>
                        </m:r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ru-RU" sz="2400" b="1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5301208"/>
                <a:ext cx="7776864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203648" y="332656"/>
                <a:ext cx="3720280" cy="10081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=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48" y="332656"/>
                <a:ext cx="3720280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72127" y="1741838"/>
                <a:ext cx="4104456" cy="33260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 №1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000" b="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</m:e>
                    </m:d>
                  </m:oMath>
                </a14:m>
                <a:endParaRPr lang="ru-RU" sz="2000" i="1" dirty="0" smtClean="0"/>
              </a:p>
              <a:p>
                <a:pPr algn="ctr"/>
                <a:r>
                  <a:rPr lang="ru-RU" sz="2000" dirty="0" smtClean="0"/>
                  <a:t>Решение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+3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−1=</m:t>
                            </m:r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=−4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000" i="1">
                                <a:latin typeface="Cambria Math"/>
                              </a:rPr>
                              <m:t>−3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=−4,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ru-RU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20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</a:p>
              <a:p>
                <a:pPr algn="ctr"/>
                <a:r>
                  <a:rPr lang="ru-RU" sz="2000" dirty="0" smtClean="0"/>
                  <a:t>Ответ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−4; 2;−0,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27" y="1741838"/>
                <a:ext cx="4104456" cy="33260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5246406" y="326327"/>
                <a:ext cx="3657416" cy="100811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400" dirty="0"/>
                  <a:t>    </a:t>
                </a:r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latin typeface="Cambria Math"/>
                        </a:rPr>
                        <m:t>𝒈</m:t>
                      </m:r>
                      <m:r>
                        <a:rPr lang="ru-RU" sz="2400" b="1" i="1">
                          <a:latin typeface="Cambria Math"/>
                        </a:rPr>
                        <m:t>)(</m:t>
                      </m:r>
                      <m:r>
                        <a:rPr lang="en-US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𝒈</m:t>
                      </m:r>
                      <m:r>
                        <a:rPr lang="ru-RU" sz="2400" b="1" i="1">
                          <a:latin typeface="Cambria Math"/>
                        </a:rPr>
                        <m:t>)≥</m:t>
                      </m:r>
                      <m:r>
                        <a:rPr lang="ru-RU" sz="2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406" y="326327"/>
                <a:ext cx="3657416" cy="10081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514984" y="1772816"/>
                <a:ext cx="4392488" cy="331236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№1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−2+2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 smtClean="0"/>
                  <a:t> </a:t>
                </a:r>
              </a:p>
              <a:p>
                <a:pPr algn="ctr"/>
                <a:r>
                  <a:rPr lang="ru-RU" sz="2000" dirty="0" smtClean="0"/>
                  <a:t>Решение</a:t>
                </a:r>
                <a:endParaRPr lang="en-US" sz="2000" b="0" dirty="0"/>
              </a:p>
              <a:p>
                <a:pPr algn="ctr"/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≤0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≥0</m:t>
                    </m:r>
                  </m:oMath>
                </a14:m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≥1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   </a:t>
                </a:r>
              </a:p>
              <a:p>
                <a:pPr algn="ctr"/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1;+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  <a:p>
                <a:endParaRPr lang="ru-RU" sz="2000" b="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984" y="1772816"/>
                <a:ext cx="4392488" cy="3312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77073" y="5188673"/>
            <a:ext cx="4748431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r>
              <a:rPr lang="ru-RU" dirty="0"/>
              <a:t>Метод промежутков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6957" y="2098278"/>
                <a:ext cx="6423275" cy="30589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Пример</a:t>
                </a:r>
                <a:r>
                  <a:rPr lang="ru-RU" sz="2400" dirty="0" smtClean="0"/>
                  <a:t> </a:t>
                </a:r>
                <a:r>
                  <a:rPr lang="ru-RU" sz="2400" b="1" dirty="0"/>
                  <a:t>№1</a:t>
                </a:r>
                <a:r>
                  <a:rPr lang="ru-RU" sz="2400" dirty="0" smtClean="0"/>
                  <a:t>. </a:t>
                </a:r>
                <a:r>
                  <a:rPr lang="ru-RU" sz="2400" dirty="0"/>
                  <a:t>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endParaRPr lang="en-US" sz="2400" b="1" dirty="0" smtClean="0"/>
              </a:p>
              <a:p>
                <a:r>
                  <a:rPr lang="ru-RU" sz="2400" b="1" dirty="0" smtClean="0"/>
                  <a:t>Решение</a:t>
                </a:r>
                <a:r>
                  <a:rPr lang="en-US" sz="2400" b="1" dirty="0"/>
                  <a:t> </a:t>
                </a:r>
                <a:r>
                  <a:rPr lang="en-US" sz="2400" b="1" dirty="0" smtClean="0"/>
                  <a:t>    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𝟏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=−</m:t>
                    </m:r>
                    <m:r>
                      <a:rPr lang="ru-RU" sz="2400" b="1" i="1">
                        <a:latin typeface="Cambria Math"/>
                      </a:rPr>
                      <m:t>𝟒</m:t>
                    </m:r>
                  </m:oMath>
                </a14:m>
                <a:endParaRPr lang="ru-RU" sz="2400" b="1" dirty="0"/>
              </a:p>
              <a:p>
                <a:r>
                  <a:rPr lang="en-US" sz="2400" dirty="0"/>
                  <a:t>a)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≤−4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+2+3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+12=1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=−13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б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−4≤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+2−3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−12=1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=−2,2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в)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−12=1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      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=−15</m:t>
                    </m:r>
                  </m:oMath>
                </a14:m>
                <a:r>
                  <a:rPr lang="ru-RU" sz="2400" dirty="0"/>
                  <a:t>-не уд.               </a:t>
                </a:r>
                <a:r>
                  <a:rPr lang="ru-RU" sz="2400" b="1" dirty="0"/>
                  <a:t>Ответ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−13;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−2,2</m:t>
                            </m:r>
                          </m:e>
                        </m:d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57" y="2098278"/>
                <a:ext cx="6423275" cy="30589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03444" y="126238"/>
                <a:ext cx="5495691" cy="193899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anchor="b">
                <a:spAutoFit/>
              </a:bodyPr>
              <a:lstStyle/>
              <a:p>
                <a:r>
                  <a:rPr lang="ru-RU" sz="2400" b="1" dirty="0"/>
                  <a:t>Пример №2</a:t>
                </a:r>
                <a:r>
                  <a:rPr lang="ru-RU" sz="2400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−1+2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−5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−1−2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+5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&lt;0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  </a:t>
                </a:r>
                <a:endParaRPr lang="en-US" sz="2400" dirty="0" smtClean="0"/>
              </a:p>
              <a:p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−6</m:t>
                        </m: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&lt;0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, −4≤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≤1,2</m:t>
                    </m:r>
                  </m:oMath>
                </a14:m>
                <a:endParaRPr lang="ru-RU" sz="2400" dirty="0"/>
              </a:p>
              <a:p>
                <a:r>
                  <a:rPr lang="ru-RU" sz="2400" b="1" dirty="0"/>
                  <a:t>Ответ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−4;1,2</m:t>
                        </m:r>
                      </m:e>
                    </m:d>
                  </m:oMath>
                </a14:m>
                <a:endParaRPr lang="ru-RU" sz="2400" dirty="0"/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44" y="126238"/>
                <a:ext cx="5495691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02189" y="1532355"/>
            <a:ext cx="27625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7900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87824" y="5261330"/>
            <a:ext cx="532684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r>
              <a:rPr lang="ru-RU" dirty="0"/>
              <a:t>Метод промежутков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2495" y="147139"/>
                <a:ext cx="8971505" cy="501291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Пример №1</a:t>
                </a:r>
                <a:r>
                  <a:rPr lang="ru-RU" sz="2400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r>
                  <a:rPr lang="ru-RU" sz="2400" b="1" dirty="0" smtClean="0"/>
                  <a:t>Решение.</a:t>
                </a:r>
                <a:r>
                  <a:rPr lang="ru-RU" sz="24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−2)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latin typeface="Cambria Math"/>
                          </a:rPr>
                          <m:t> ,  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=0,</m:t>
                    </m:r>
                    <m:r>
                      <a:rPr lang="ru-RU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=2,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=1,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≤0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ru-RU" sz="2400" b="0" i="1" smtClean="0">
                        <a:latin typeface="Cambria Math"/>
                      </a:rPr>
                      <m:t>    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≤0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,</a:t>
                </a:r>
                <a:r>
                  <a:rPr lang="ru-RU" sz="24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б</a:t>
                </a:r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0≤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≤1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≥1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≤−0,5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b="0" i="1" smtClean="0">
                            <a:latin typeface="Cambria Math"/>
                          </a:rPr>
                          <m:t>,</m:t>
                        </m:r>
                      </m:e>
                    </m:d>
                  </m:oMath>
                </a14:m>
                <a:r>
                  <a:rPr lang="ru-RU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∅</m:t>
                    </m:r>
                  </m:oMath>
                </a14:m>
                <a:endParaRPr lang="ru-RU" sz="2400" dirty="0" smtClean="0"/>
              </a:p>
              <a:p>
                <a:r>
                  <a:rPr lang="ru-RU" sz="2400" dirty="0"/>
                  <a:t>в)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+2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−3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+1≥0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1≤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≤2</m:t>
                            </m:r>
                          </m:e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≥1</m:t>
                                    </m:r>
                                  </m:e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≤0,5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endParaRPr lang="ru-RU" sz="2400" dirty="0" smtClean="0"/>
              </a:p>
              <a:p>
                <a:r>
                  <a:rPr lang="ru-RU" sz="2400" dirty="0"/>
                  <a:t>г)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≥2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−1≤</m:t>
                            </m:r>
                            <m:sSup>
                              <m:sSup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 </a:t>
                </a:r>
                <a:r>
                  <a:rPr lang="ru-RU" sz="24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≥2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≥−1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2:+∞</m:t>
                        </m:r>
                      </m:e>
                    </m:d>
                  </m:oMath>
                </a14:m>
                <a:r>
                  <a:rPr lang="ru-RU" sz="2400" dirty="0"/>
                  <a:t> </a:t>
                </a:r>
                <a:r>
                  <a:rPr lang="ru-RU" sz="2400" b="1" dirty="0" smtClean="0"/>
                  <a:t>Ответ</a:t>
                </a:r>
                <a:r>
                  <a:rPr lang="ru-RU" sz="24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1;</m:t>
                        </m:r>
                        <m:d>
                          <m:dPr>
                            <m:begChr m:val="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latin typeface="Cambria Math"/>
                              </a:rPr>
                              <m:t>+∞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2400" dirty="0"/>
                  <a:t>      </a:t>
                </a:r>
                <a:endParaRPr lang="ru-RU" sz="2400" dirty="0" smtClean="0"/>
              </a:p>
              <a:p>
                <a:r>
                  <a:rPr lang="ru-RU" sz="2400" dirty="0" smtClean="0"/>
                  <a:t> </a:t>
                </a:r>
                <a:endParaRPr lang="ru-RU" sz="2400" dirty="0"/>
              </a:p>
              <a:p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5" y="147139"/>
                <a:ext cx="8971505" cy="50129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07544" y="4636830"/>
            <a:ext cx="36225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Неравенства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743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 txBox="1">
                <a:spLocks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2800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b="1" dirty="0" smtClean="0"/>
                  <a:t>6 раздел </a:t>
                </a:r>
                <a:r>
                  <a:rPr lang="ru-RU" sz="2400" b="1" dirty="0">
                    <a:solidFill>
                      <a:srgbClr val="C00000"/>
                    </a:solidFill>
                  </a:rPr>
                  <a:t>Замена переменной</a:t>
                </a:r>
                <a:endParaRPr lang="ru-RU" sz="24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</a:rPr>
                  <a:t>самостоятельно  </a:t>
                </a:r>
                <a:r>
                  <a:rPr lang="ru-RU" sz="2400" b="1" dirty="0">
                    <a:solidFill>
                      <a:schemeClr val="tx1"/>
                    </a:solidFill>
                  </a:rPr>
                  <a:t>Пример №2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−</m:t>
                    </m:r>
                    <m:r>
                      <a:rPr lang="ru-RU" sz="2400" b="1" i="1">
                        <a:latin typeface="Cambria Math"/>
                      </a:rPr>
                      <m:t>𝟔</m:t>
                    </m:r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 i="1" smtClean="0">
                        <a:latin typeface="Cambria Math"/>
                      </a:rPr>
                      <m:t>                              </m:t>
                    </m:r>
                  </m:oMath>
                </a14:m>
                <a:r>
                  <a:rPr lang="ru-RU" sz="2000" b="1" dirty="0" smtClean="0"/>
                  <a:t>Ответ</a:t>
                </a:r>
                <a:r>
                  <a:rPr lang="ru-RU" sz="2400" b="1" dirty="0"/>
                  <a:t> </a:t>
                </a:r>
                <a:r>
                  <a:rPr lang="ru-RU" sz="2400" b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=−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a:rPr lang="ru-RU" sz="2400" b="1" i="1">
                        <a:latin typeface="Cambria Math"/>
                      </a:rPr>
                      <m:t>,</m:t>
                    </m:r>
                    <m:r>
                      <a:rPr lang="ru-RU" sz="2400" b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𝟐</m:t>
                    </m:r>
                    <m:r>
                      <m:rPr>
                        <m:nor/>
                      </m:rPr>
                      <a:rPr lang="ru-RU" sz="2400"/>
                      <m:t> </m:t>
                    </m:r>
                  </m:oMath>
                </a14:m>
                <a:endParaRPr lang="ru-RU" sz="2400" dirty="0"/>
              </a:p>
              <a:p>
                <a:pPr algn="ctr"/>
                <a:endParaRPr lang="ru-RU" sz="2400" b="1" dirty="0"/>
              </a:p>
              <a:p>
                <a:pPr algn="ctr"/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01208"/>
                <a:ext cx="8113173" cy="12961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 txBox="1">
                <a:spLocks/>
              </p:cNvSpPr>
              <p:nvPr/>
            </p:nvSpPr>
            <p:spPr>
              <a:xfrm>
                <a:off x="539552" y="403343"/>
                <a:ext cx="2952328" cy="9129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𝒕</m:t>
                    </m:r>
                    <m:r>
                      <a:rPr lang="ru-RU" sz="2400" i="1">
                        <a:latin typeface="Cambria Math"/>
                      </a:rPr>
                      <m:t>,  </m:t>
                    </m:r>
                    <m:r>
                      <a:rPr lang="en-US" sz="2400" i="1">
                        <a:latin typeface="Cambria Math"/>
                      </a:rPr>
                      <m:t>𝒕</m:t>
                    </m:r>
                    <m:r>
                      <a:rPr lang="ru-RU" sz="2400" i="1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𝟎</m:t>
                    </m:r>
                    <m:r>
                      <a:rPr lang="ru-RU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3343"/>
                <a:ext cx="2952328" cy="9129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 txBox="1">
                <a:spLocks/>
              </p:cNvSpPr>
              <p:nvPr/>
            </p:nvSpPr>
            <p:spPr>
              <a:xfrm>
                <a:off x="107504" y="1819089"/>
                <a:ext cx="4536504" cy="316835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0" dirty="0" smtClean="0"/>
                  <a:t> </a:t>
                </a:r>
                <a:r>
                  <a:rPr lang="ru-RU" sz="2000" dirty="0" smtClean="0"/>
                  <a:t>№1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−8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+15=0</m:t>
                    </m:r>
                  </m:oMath>
                </a14:m>
                <a:r>
                  <a:rPr lang="ru-RU" sz="2000" dirty="0"/>
                  <a:t> </a:t>
                </a:r>
                <a:endParaRPr lang="ru-RU" sz="2000" dirty="0" smtClean="0"/>
              </a:p>
              <a:p>
                <a:r>
                  <a:rPr lang="ru-RU" sz="2000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  <m:r>
                          <a:rPr lang="ru-RU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−8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+15=0 </m:t>
                    </m:r>
                  </m:oMath>
                </a14:m>
                <a:r>
                  <a:rPr lang="ru-RU" sz="2000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=5,</m:t>
                    </m:r>
                    <m:r>
                      <a:rPr lang="ru-RU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sz="2000" i="1">
                        <a:latin typeface="Cambria Math"/>
                      </a:rPr>
                      <m:t>=3</m:t>
                    </m:r>
                  </m:oMath>
                </a14:m>
                <a:r>
                  <a:rPr lang="ru-RU" sz="200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000" i="1">
                                <a:latin typeface="Cambria Math"/>
                              </a:rPr>
                              <m:t>=5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20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000" i="1">
                                <a:latin typeface="Cambria Math"/>
                              </a:rPr>
                              <m:t>=3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−2=5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−2=−5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−2=3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−2=−3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=7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=−3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=5</m:t>
                            </m:r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sz="2000" i="1">
                                <a:latin typeface="Cambria Math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     </a:t>
                </a:r>
              </a:p>
              <a:p>
                <a:r>
                  <a:rPr lang="ru-RU" sz="2000" dirty="0"/>
                  <a:t> Ответ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−3;−1;5; </m:t>
                        </m:r>
                        <m:d>
                          <m:dPr>
                            <m:begChr m:val=""/>
                            <m:endChr m:val="}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7</m:t>
                            </m:r>
                          </m:e>
                        </m:d>
                      </m:e>
                    </m:d>
                  </m:oMath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4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19089"/>
                <a:ext cx="4536504" cy="31683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 txBox="1">
                <a:spLocks/>
              </p:cNvSpPr>
              <p:nvPr/>
            </p:nvSpPr>
            <p:spPr>
              <a:xfrm>
                <a:off x="4163848" y="90871"/>
                <a:ext cx="4680520" cy="15379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r>
                      <a:rPr lang="ru-RU" sz="2400" i="1">
                        <a:latin typeface="Cambria Math"/>
                      </a:rPr>
                      <m:t>𝒃</m:t>
                    </m:r>
                    <m:r>
                      <a:rPr lang="ru-RU" sz="2400" i="1">
                        <a:latin typeface="Cambria Math"/>
                      </a:rPr>
                      <m:t>,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𝒃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𝒃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>
                                <a:latin typeface="Cambria Math"/>
                              </a:rPr>
                              <m:t> ,</m:t>
                            </m:r>
                          </m:e>
                        </m:eqArr>
                        <m:r>
                          <a:rPr lang="ru-RU" sz="2400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𝒂</m:t>
                    </m:r>
                    <m:r>
                      <a:rPr lang="ru-RU" sz="2400">
                        <a:latin typeface="Cambria Math"/>
                      </a:rPr>
                      <m:t>≥</m:t>
                    </m:r>
                    <m:r>
                      <a:rPr lang="ru-RU" sz="2400" i="1">
                        <a:latin typeface="Cambria Math"/>
                      </a:rPr>
                      <m:t>𝟎</m:t>
                    </m:r>
                    <m:r>
                      <a:rPr lang="ru-RU" sz="2400">
                        <a:latin typeface="Cambria Math"/>
                      </a:rPr>
                      <m:t>  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Текст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848" y="90871"/>
                <a:ext cx="4680520" cy="1537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 txBox="1">
                <a:spLocks/>
              </p:cNvSpPr>
              <p:nvPr/>
            </p:nvSpPr>
            <p:spPr>
              <a:xfrm>
                <a:off x="4919424" y="2124726"/>
                <a:ext cx="3924944" cy="255707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 smtClean="0"/>
                  <a:t>Пример №1.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−12≥0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,  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&gt;0</m:t>
                    </m:r>
                  </m:oMath>
                </a14:m>
                <a:endParaRPr lang="ru-RU" sz="2000" dirty="0"/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−</m:t>
                    </m:r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ru-RU" sz="2000" i="1">
                        <a:latin typeface="Cambria Math"/>
                      </a:rPr>
                      <m:t>−12=0 </m:t>
                    </m:r>
                  </m:oMath>
                </a14:m>
                <a:r>
                  <a:rPr lang="ru-RU" sz="20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≥4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 </a:t>
                </a:r>
              </a:p>
              <a:p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000" i="1">
                        <a:latin typeface="Cambria Math"/>
                      </a:rPr>
                      <m:t>≥4</m:t>
                    </m:r>
                  </m:oMath>
                </a14:m>
                <a:r>
                  <a:rPr lang="ru-RU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≥4</m:t>
                            </m:r>
                          </m:e>
                          <m:e>
                            <m:r>
                              <a:rPr lang="ru-RU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/>
                              </a:rPr>
                              <m:t>≤−4</m:t>
                            </m:r>
                          </m:e>
                        </m:eqArr>
                      </m:e>
                    </m:d>
                  </m:oMath>
                </a14:m>
                <a:endParaRPr lang="ru-RU" sz="2000" dirty="0" smtClean="0"/>
              </a:p>
              <a:p>
                <a:r>
                  <a:rPr lang="ru-RU" sz="2000" dirty="0"/>
                  <a:t>  </a:t>
                </a:r>
                <a:r>
                  <a:rPr lang="ru-RU" sz="2000" dirty="0" smtClean="0"/>
                  <a:t>Ответ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/>
                          </a:rPr>
                          <m:t>−∞;−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nary>
                          <m:naryPr>
                            <m:chr m:val="⋃"/>
                            <m:limLoc m:val="undOvr"/>
                            <m:subHide m:val="on"/>
                            <m:sup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"/>
                                <m:ctrlPr>
                                  <a:rPr lang="ru-RU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2000" i="1">
                                    <a:latin typeface="Cambria Math"/>
                                  </a:rPr>
                                  <m:t>4;+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ru-RU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/>
                                      </a:rPr>
                                      <m:t>∞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24" y="2124726"/>
                <a:ext cx="3924944" cy="25570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560840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/>
              <a:t>Введение. Определение модуля и его геометрический смысл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332656"/>
                <a:ext cx="8136904" cy="4536505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/>
                <a:r>
                  <a:rPr lang="ru-RU" sz="1800" dirty="0" smtClean="0"/>
                  <a:t>                «</a:t>
                </a:r>
                <a:r>
                  <a:rPr lang="ru-RU" sz="1800" dirty="0"/>
                  <a:t>Модуль»  (от лат. </a:t>
                </a:r>
                <a:r>
                  <a:rPr lang="en-US" sz="1800" dirty="0"/>
                  <a:t>modulus</a:t>
                </a:r>
                <a:r>
                  <a:rPr lang="ru-RU" sz="1800" dirty="0"/>
                  <a:t>-мера)  ввёл английский математик </a:t>
                </a:r>
                <a:r>
                  <a:rPr lang="ru-RU" sz="1800" dirty="0" smtClean="0"/>
                  <a:t>Р</a:t>
                </a:r>
                <a:r>
                  <a:rPr lang="ru-RU" sz="1800" dirty="0"/>
                  <a:t>. </a:t>
                </a:r>
                <a:r>
                  <a:rPr lang="ru-RU" sz="1800" dirty="0" err="1" smtClean="0"/>
                  <a:t>Котес</a:t>
                </a:r>
                <a:r>
                  <a:rPr lang="ru-RU" sz="1800" dirty="0" smtClean="0"/>
                  <a:t>  ( 1815-1716г.г</a:t>
                </a:r>
                <a:r>
                  <a:rPr lang="ru-RU" sz="1800" dirty="0"/>
                  <a:t>.) Знак модуля - немецкий математик (в 1841г.) К. Вейерштрасс (1815-1897г.г.)</a:t>
                </a:r>
              </a:p>
              <a:p>
                <a:pPr algn="just"/>
                <a:r>
                  <a:rPr lang="ru-RU" sz="1800" dirty="0"/>
                  <a:t>Модуль числа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800" dirty="0"/>
                  <a:t> есть расстояние от нуля до точки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𝑎</m:t>
                    </m:r>
                  </m:oMath>
                </a14:m>
                <a:r>
                  <a:rPr lang="ru-RU" sz="1800" dirty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sz="1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, 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ru-RU" sz="18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,  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𝑎</m:t>
                            </m:r>
                            <m:r>
                              <a:rPr lang="ru-RU" sz="1800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ru-RU" sz="1800" dirty="0"/>
              </a:p>
              <a:p>
                <a:pPr algn="just"/>
                <a:r>
                  <a:rPr lang="ru-RU" sz="1800" dirty="0"/>
                  <a:t>Модуль разности двух чисел равен расстоянию между точками числовой прямой, соответствующим этим точкам.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𝑥</m:t>
                          </m:r>
                          <m:r>
                            <a:rPr lang="en-US" sz="1800" i="1">
                              <a:latin typeface="Cambria Math"/>
                            </a:rPr>
                            <m:t>−</m:t>
                          </m:r>
                          <m:r>
                            <a:rPr lang="en-US" sz="18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𝑎</m:t>
                      </m:r>
                      <m:r>
                        <a:rPr lang="en-US" sz="1800" i="1">
                          <a:latin typeface="Cambria Math"/>
                        </a:rPr>
                        <m:t>, </m:t>
                      </m:r>
                      <m:r>
                        <a:rPr lang="en-US" sz="1800" i="1">
                          <a:latin typeface="Cambria Math"/>
                        </a:rPr>
                        <m:t>𝑎</m:t>
                      </m:r>
                      <m:r>
                        <a:rPr lang="en-US" sz="1800" i="1">
                          <a:latin typeface="Cambria Math"/>
                        </a:rPr>
                        <m:t>≥0,      </m:t>
                      </m:r>
                      <m:d>
                        <m:dPr>
                          <m:begChr m:val="["/>
                          <m:endChr m:val=""/>
                          <m:ctrlPr>
                            <a:rPr lang="ru-RU" sz="18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/>
              </a:p>
              <a:p>
                <a:pPr algn="just"/>
                <a:r>
                  <a:rPr lang="ru-RU" sz="1800" dirty="0" smtClean="0"/>
                  <a:t>     Используя </a:t>
                </a:r>
                <a:r>
                  <a:rPr lang="ru-RU" sz="1800" dirty="0"/>
                  <a:t>определение модуля и его  геометрический смысл, можно решить простейшие уравнения и неравенства с модулем. Простейшие уравнения и неравенства удобно решать с помощью равносильных преобразований:  возведение в квадрат и т.д.</a:t>
                </a: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332656"/>
                <a:ext cx="8136904" cy="453650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 txBox="1">
                <a:spLocks/>
              </p:cNvSpPr>
              <p:nvPr/>
            </p:nvSpPr>
            <p:spPr>
              <a:xfrm>
                <a:off x="343508" y="1844824"/>
                <a:ext cx="3744416" cy="252028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 №2.</a:t>
                </a:r>
                <a:r>
                  <a:rPr lang="ru-RU" i="1" dirty="0"/>
                  <a:t> </a:t>
                </a:r>
                <a:r>
                  <a:rPr lang="ru-RU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−6=0</m:t>
                    </m:r>
                  </m:oMath>
                </a14:m>
                <a:endParaRPr lang="ru-RU" dirty="0" smtClean="0"/>
              </a:p>
              <a:p>
                <a:r>
                  <a:rPr lang="ru-RU" dirty="0"/>
                  <a:t>Решение.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&gt;0</m:t>
                    </m:r>
                  </m:oMath>
                </a14:m>
                <a:endParaRPr lang="ru-RU" dirty="0"/>
              </a:p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−6=0 </m:t>
                    </m:r>
                  </m:oMath>
                </a14:m>
                <a:r>
                  <a:rPr lang="ru-RU" dirty="0"/>
                  <a:t>,  </a:t>
                </a:r>
                <a:endParaRPr lang="ru-RU" dirty="0" smtClean="0"/>
              </a:p>
              <a:p>
                <a:r>
                  <a:rPr lang="ru-RU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=−3,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, 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=2,</m:t>
                    </m:r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=−2,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</a:t>
                </a:r>
                <a:endParaRPr lang="ru-RU" dirty="0" smtClean="0"/>
              </a:p>
              <a:p>
                <a:r>
                  <a:rPr lang="ru-RU" dirty="0" smtClean="0"/>
                  <a:t> Ответ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=−2,</m:t>
                    </m:r>
                    <m:r>
                      <a:rPr lang="ru-RU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=2</m:t>
                    </m:r>
                  </m:oMath>
                </a14:m>
                <a:r>
                  <a:rPr lang="ru-RU" dirty="0"/>
                  <a:t> </a:t>
                </a:r>
              </a:p>
              <a:p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2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08" y="1844824"/>
                <a:ext cx="3744416" cy="25202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 txBox="1">
                <a:spLocks/>
              </p:cNvSpPr>
              <p:nvPr/>
            </p:nvSpPr>
            <p:spPr>
              <a:xfrm>
                <a:off x="4211960" y="908720"/>
                <a:ext cx="4680520" cy="403244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b="0" dirty="0" smtClean="0"/>
                  <a:t>1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=4</m:t>
                    </m:r>
                    <m:r>
                      <a:rPr lang="ru-RU" b="0" i="1" smtClean="0">
                        <a:latin typeface="Cambria Math"/>
                      </a:rPr>
                      <m:t>                  </m:t>
                    </m:r>
                    <m:r>
                      <a:rPr lang="ru-RU" b="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b="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ru-RU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b="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ru-RU" b="0" i="1">
                        <a:latin typeface="Cambria Math"/>
                      </a:rPr>
                      <m:t>≤2</m:t>
                    </m:r>
                  </m:oMath>
                </a14:m>
                <a:r>
                  <a:rPr lang="en-US" b="0" i="1" dirty="0"/>
                  <a:t>         </a:t>
                </a:r>
                <a:endParaRPr lang="ru-RU" b="0" dirty="0"/>
              </a:p>
              <a:p>
                <a14:m>
                  <m:oMath xmlns:m="http://schemas.openxmlformats.org/officeDocument/2006/math">
                    <m:r>
                      <a:rPr lang="ru-RU" b="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2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≥</m:t>
                    </m:r>
                    <m:r>
                      <a:rPr lang="ru-RU" b="0" i="1" smtClean="0">
                        <a:latin typeface="Cambria Math"/>
                      </a:rPr>
                      <m:t>3                  4</m:t>
                    </m:r>
                    <m:r>
                      <a:rPr lang="ru-RU" b="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b="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b="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b="0" dirty="0"/>
                  <a:t>=1</a:t>
                </a:r>
              </a:p>
              <a:p>
                <a:r>
                  <a:rPr lang="ru-RU" b="0" dirty="0"/>
                  <a:t>5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≤</m:t>
                    </m:r>
                  </m:oMath>
                </a14:m>
                <a:r>
                  <a:rPr lang="en-US" b="0" dirty="0"/>
                  <a:t>x+2</a:t>
                </a:r>
                <a14:m>
                  <m:oMath xmlns:m="http://schemas.openxmlformats.org/officeDocument/2006/math">
                    <m:r>
                      <a:rPr lang="ru-RU" b="0" smtClean="0">
                        <a:latin typeface="Cambria Math"/>
                      </a:rPr>
                      <m:t>               </m:t>
                    </m:r>
                    <m:r>
                      <a:rPr lang="ru-RU" b="0" i="1" smtClean="0">
                        <a:latin typeface="Cambria Math"/>
                      </a:rPr>
                      <m:t>6</m:t>
                    </m:r>
                    <m:r>
                      <a:rPr lang="en-US" b="0" i="1">
                        <a:latin typeface="Cambria Math"/>
                      </a:rPr>
                      <m:t>)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&gt;</m:t>
                    </m:r>
                  </m:oMath>
                </a14:m>
                <a:r>
                  <a:rPr lang="en-US" b="0" dirty="0"/>
                  <a:t>x+2</a:t>
                </a:r>
                <a:endParaRPr lang="ru-RU" b="0" dirty="0"/>
              </a:p>
              <a:p>
                <a:r>
                  <a:rPr lang="ru-RU" b="0" dirty="0"/>
                  <a:t>7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−3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3,5−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−3,5</m:t>
                            </m:r>
                          </m:e>
                        </m:d>
                      </m:den>
                    </m:f>
                    <m:r>
                      <a:rPr lang="en-US" b="0" i="1">
                        <a:latin typeface="Cambria Math"/>
                      </a:rPr>
                      <m:t>=0</m:t>
                    </m:r>
                    <m:r>
                      <a:rPr lang="ru-RU" b="0" i="1" smtClean="0">
                        <a:latin typeface="Cambria Math"/>
                      </a:rPr>
                      <m:t>    </m:t>
                    </m:r>
                    <m:r>
                      <a:rPr lang="ru-RU" b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b="0" dirty="0"/>
                  <a:t>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4−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/>
                          </a:rPr>
                          <m:t>3−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/>
                      </a:rPr>
                      <m:t>&lt;1</m:t>
                    </m:r>
                  </m:oMath>
                </a14:m>
                <a:endParaRPr lang="ru-RU" b="0" dirty="0"/>
              </a:p>
              <a:p>
                <a:r>
                  <a:rPr lang="ru-RU" b="0" dirty="0"/>
                  <a:t>9)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3−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10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6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11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>
                            <a:latin typeface="Cambria Math"/>
                          </a:rPr>
                          <m:t>−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</m:oMath>
                </a14:m>
                <a:endParaRPr lang="ru-RU" b="0" dirty="0"/>
              </a:p>
              <a:p>
                <a:r>
                  <a:rPr lang="ru-RU" b="0" dirty="0"/>
                  <a:t>1</a:t>
                </a:r>
                <a:r>
                  <a:rPr lang="ru-RU" b="0" dirty="0" smtClean="0"/>
                  <a:t>2</a:t>
                </a:r>
                <a:r>
                  <a:rPr lang="ru-RU" b="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4−</m:t>
                        </m:r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b="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ru-RU" b="0" i="1">
                            <a:latin typeface="Cambria Math"/>
                          </a:rPr>
                          <m:t>𝑥</m:t>
                        </m:r>
                        <m:r>
                          <a:rPr lang="ru-RU" b="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ru-RU" b="0" dirty="0"/>
              </a:p>
              <a:p>
                <a:r>
                  <a:rPr lang="ru-RU" b="0" dirty="0" smtClean="0"/>
                  <a:t>13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−5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dirty="0"/>
                  <a:t>+5=0</a:t>
                </a:r>
                <a:endParaRPr lang="ru-RU" b="0" dirty="0"/>
              </a:p>
              <a:p>
                <a:r>
                  <a:rPr lang="ru-RU" b="0" dirty="0" smtClean="0"/>
                  <a:t>14</a:t>
                </a:r>
                <a:r>
                  <a:rPr lang="en-US" b="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>
                        <a:latin typeface="Cambria Math"/>
                      </a:rPr>
                      <m:t>−2</m:t>
                    </m:r>
                    <m:r>
                      <a:rPr lang="en-US" b="0" i="1">
                        <a:latin typeface="Cambria Math"/>
                      </a:rPr>
                      <m:t>𝑥</m:t>
                    </m:r>
                    <m:r>
                      <a:rPr lang="en-US" b="0" i="1">
                        <a:latin typeface="Cambria Math"/>
                      </a:rPr>
                      <m:t>+1&lt;2</m:t>
                    </m:r>
                    <m:d>
                      <m:dPr>
                        <m:begChr m:val="|"/>
                        <m:endChr m:val="|"/>
                        <m:ctrlPr>
                          <a:rPr lang="ru-RU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𝑥</m:t>
                        </m:r>
                        <m:r>
                          <a:rPr lang="en-US" b="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ru-RU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908720"/>
                <a:ext cx="4680520" cy="40324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 txBox="1">
            <a:spLocks/>
          </p:cNvSpPr>
          <p:nvPr/>
        </p:nvSpPr>
        <p:spPr>
          <a:xfrm>
            <a:off x="3059832" y="5157192"/>
            <a:ext cx="5904656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smtClean="0">
                <a:solidFill>
                  <a:srgbClr val="C00000"/>
                </a:solidFill>
              </a:rPr>
              <a:t>Домашнее задание</a:t>
            </a:r>
            <a:r>
              <a:rPr lang="ru-RU" smtClean="0">
                <a:solidFill>
                  <a:srgbClr val="C00000"/>
                </a:solidFill>
              </a:rPr>
              <a:t>.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/>
              <a:t> </a:t>
            </a:r>
            <a:r>
              <a:rPr lang="ru-RU" b="1" smtClean="0"/>
              <a:t>Примеры №3 ( 1-6 разделы).</a:t>
            </a:r>
            <a:br>
              <a:rPr lang="ru-RU" b="1" smtClean="0"/>
            </a:b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110" y="506435"/>
            <a:ext cx="320831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Замена переменной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75602"/>
            <a:ext cx="32083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Домашнее задание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159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167411" y="1700715"/>
            <a:ext cx="6083473" cy="200378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Классификация уравнений и неравенств с модулем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789040"/>
            <a:ext cx="54006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400" b="1" dirty="0"/>
              <a:t>На занятии изучается методика решения уравнений и неравенств, содержащих модули. Даётся подробная классификация уравнений и неравенств с модулем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15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157192"/>
            <a:ext cx="6055854" cy="129614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51526F"/>
                </a:solidFill>
              </a:rPr>
              <a:t>1 раздел</a:t>
            </a:r>
            <a:br>
              <a:rPr lang="ru-RU" b="1" dirty="0" smtClean="0">
                <a:solidFill>
                  <a:srgbClr val="51526F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Простейшие уравнения и неравенства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420380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/>
              <a:t>уравнения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88640"/>
            <a:ext cx="4104456" cy="548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еравенства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067944" y="1124744"/>
                <a:ext cx="4392488" cy="1944216"/>
              </a:xfr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>
                        <a:latin typeface="Cambria Math"/>
                      </a:rPr>
                      <m:t>≤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smtClean="0">
                        <a:latin typeface="Cambria Math"/>
                      </a:rPr>
                      <m:t>,</m:t>
                    </m:r>
                    <m:r>
                      <a:rPr lang="ru-RU" b="1">
                        <a:latin typeface="Cambria Math"/>
                      </a:rPr>
                      <m:t> </m:t>
                    </m:r>
                    <m:r>
                      <a:rPr lang="ru-RU" b="1" smtClean="0">
                        <a:latin typeface="Cambria Math"/>
                      </a:rPr>
                      <m:t> </m:t>
                    </m:r>
                    <m:r>
                      <a:rPr lang="ru-RU" b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ru-RU" i="1">
                            <a:latin typeface="Cambria Math"/>
                          </a:rPr>
                        </m:ctrlPr>
                      </m:box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r>
                          <a:rPr lang="en-US" b="1" i="1">
                            <a:latin typeface="Cambria Math"/>
                          </a:rPr>
                          <m:t>≤ </m:t>
                        </m:r>
                        <m:r>
                          <a:rPr lang="ru-RU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ru-RU" b="1" i="1">
                            <a:latin typeface="Cambria Math"/>
                          </a:rPr>
                          <m:t>≤</m:t>
                        </m:r>
                        <m:r>
                          <a:rPr lang="ru-RU" b="1" i="1">
                            <a:latin typeface="Cambria Math"/>
                          </a:rPr>
                          <m:t>𝒂</m:t>
                        </m:r>
                        <m:r>
                          <a:rPr lang="ru-RU" b="1" i="1">
                            <a:latin typeface="Cambria Math"/>
                          </a:rPr>
                          <m:t>,</m:t>
                        </m:r>
                      </m:e>
                    </m:box>
                    <m:r>
                      <a:rPr lang="ru-RU" b="1" i="1">
                        <a:latin typeface="Cambria Math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>
                        <a:latin typeface="Cambria Math"/>
                      </a:rPr>
                      <m:t>≥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en-US" b="1" i="0" smtClean="0">
                        <a:latin typeface="Cambria Math"/>
                      </a:rPr>
                      <m:t>,</m:t>
                    </m:r>
                    <m:r>
                      <a:rPr lang="ru-RU" b="1" i="1" smtClean="0">
                        <a:latin typeface="Cambria Math"/>
                      </a:rPr>
                      <m:t> 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>
                        <a:latin typeface="Cambria Math"/>
                      </a:rPr>
                      <m:t>≥</m:t>
                    </m:r>
                    <m:r>
                      <a:rPr lang="ru-RU" b="1" i="1">
                        <a:latin typeface="Cambria Math"/>
                      </a:rPr>
                      <m:t>𝟎</m:t>
                    </m:r>
                    <m:r>
                      <a:rPr lang="ru-RU" b="1">
                        <a:latin typeface="Cambria Math"/>
                      </a:rPr>
                      <m:t>, 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≥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b="1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067944" y="1124744"/>
                <a:ext cx="4392488" cy="194421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7544" y="1124744"/>
                <a:ext cx="3240360" cy="1656184"/>
              </a:xfr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b="1" i="1">
                        <a:latin typeface="Cambria Math"/>
                      </a:rPr>
                      <m:t>=</m:t>
                    </m:r>
                    <m:r>
                      <a:rPr lang="ru-RU" b="1" i="1">
                        <a:latin typeface="Cambria Math"/>
                      </a:rPr>
                      <m:t>𝒂</m:t>
                    </m:r>
                    <m:r>
                      <a:rPr lang="ru-RU" b="1" i="1">
                        <a:latin typeface="Cambria Math"/>
                      </a:rPr>
                      <m:t>  </m:t>
                    </m:r>
                  </m:oMath>
                </a14:m>
                <a:endParaRPr lang="ru-RU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</a:rPr>
                        <m:t>𝒂</m:t>
                      </m:r>
                      <m:r>
                        <a:rPr lang="ru-RU" b="1" i="1">
                          <a:latin typeface="Cambria Math"/>
                        </a:rPr>
                        <m:t>≥</m:t>
                      </m:r>
                      <m:r>
                        <a:rPr lang="ru-RU" b="1" i="1">
                          <a:latin typeface="Cambria Math"/>
                        </a:rPr>
                        <m:t>𝟎</m:t>
                      </m:r>
                      <m:r>
                        <a:rPr lang="ru-RU" b="1" i="1">
                          <a:latin typeface="Cambria Math"/>
                        </a:rPr>
                        <m:t> , </m:t>
                      </m:r>
                      <m:r>
                        <a:rPr lang="ru-RU" b="1" i="1">
                          <a:latin typeface="Cambria Math"/>
                        </a:rPr>
                        <m:t>𝒂</m:t>
                      </m:r>
                      <m:r>
                        <a:rPr lang="ru-RU" b="1" i="1">
                          <a:latin typeface="Cambria Math"/>
                        </a:rPr>
                        <m:t>−</m:t>
                      </m:r>
                      <m:r>
                        <a:rPr lang="ru-RU" b="1" i="1">
                          <a:latin typeface="Cambria Math"/>
                        </a:rPr>
                        <m:t>𝒄𝒐𝒏𝒔𝒕</m:t>
                      </m:r>
                    </m:oMath>
                  </m:oMathPara>
                </a14:m>
                <a:endParaRPr lang="en-US" b="1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=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=−</m:t>
                            </m:r>
                            <m:r>
                              <a:rPr lang="ru-RU" b="1" i="1">
                                <a:latin typeface="Cambria Math"/>
                              </a:rPr>
                              <m:t>𝒂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7544" y="1124744"/>
                <a:ext cx="3240360" cy="165618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7199" y="3212976"/>
                <a:ext cx="2475494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/>
                            </a:rPr>
                            <m:t>−5</m:t>
                          </m:r>
                          <m:r>
                            <a:rPr lang="ru-RU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=4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9" y="3212976"/>
                <a:ext cx="2475494" cy="12953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347864" y="3463833"/>
                <a:ext cx="2286000" cy="142853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1)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b="0" i="1">
                            <a:latin typeface="Cambria Math"/>
                          </a:rPr>
                          <m:t>−5</m:t>
                        </m:r>
                        <m:r>
                          <a:rPr lang="ru-RU" sz="2400" b="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b="0" i="1">
                        <a:latin typeface="Cambria Math"/>
                      </a:rPr>
                      <m:t>≤6</m:t>
                    </m:r>
                  </m:oMath>
                </a14:m>
                <a:r>
                  <a:rPr lang="en-US" sz="2400" dirty="0"/>
                  <a:t>  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0" i="1">
                            <a:latin typeface="Cambria Math"/>
                          </a:rPr>
                          <m:t>5</m:t>
                        </m:r>
                        <m:r>
                          <a:rPr lang="ru-RU" sz="2400" b="0" i="1">
                            <a:latin typeface="Cambria Math"/>
                          </a:rPr>
                          <m:t>𝑥</m:t>
                        </m:r>
                        <m:r>
                          <a:rPr lang="ru-RU" sz="2400" b="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ru-RU" sz="2400" b="0" i="1">
                        <a:latin typeface="Cambria Math"/>
                      </a:rPr>
                      <m:t>≤4</m:t>
                    </m:r>
                  </m:oMath>
                </a14:m>
                <a:r>
                  <a:rPr lang="en-US" sz="2400" i="1" dirty="0"/>
                  <a:t>     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b="0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ru-RU" sz="2400" b="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b="0" i="1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ru-RU" sz="2400" b="0" i="1">
                        <a:latin typeface="Cambria Math"/>
                      </a:rPr>
                      <m:t>≤2</m:t>
                    </m:r>
                  </m:oMath>
                </a14:m>
                <a:r>
                  <a:rPr lang="en-US" sz="2400" i="1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463833"/>
                <a:ext cx="2286000" cy="14285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156175" y="3669004"/>
                <a:ext cx="2599471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b="0" i="1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≥4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2)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>
                              <a:latin typeface="Cambria Math"/>
                            </a:rPr>
                            <m:t>5</m:t>
                          </m:r>
                          <m:r>
                            <a:rPr lang="ru-RU" sz="2400" b="0" i="1">
                              <a:latin typeface="Cambria Math"/>
                            </a:rPr>
                            <m:t>𝑥</m:t>
                          </m:r>
                          <m:r>
                            <a:rPr lang="ru-RU" sz="2400" b="0" i="1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≥2</m:t>
                      </m:r>
                    </m:oMath>
                  </m:oMathPara>
                </a14:m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>
                          <a:latin typeface="Cambria Math"/>
                        </a:rPr>
                        <m:t>3)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>
                              <a:latin typeface="Cambria Math"/>
                            </a:rPr>
                            <m:t>2</m:t>
                          </m:r>
                          <m:r>
                            <a:rPr lang="ru-RU" sz="2400" b="0" i="1">
                              <a:latin typeface="Cambria Math"/>
                            </a:rPr>
                            <m:t>𝑥</m:t>
                          </m:r>
                          <m:r>
                            <a:rPr lang="ru-RU" sz="2400" b="0" i="1"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ru-RU" sz="2400" b="0" i="1">
                          <a:latin typeface="Cambria Math"/>
                        </a:rPr>
                        <m:t>≥3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5" y="3669004"/>
                <a:ext cx="2599471" cy="12478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95736" y="5167943"/>
            <a:ext cx="572254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2</a:t>
            </a:r>
            <a:r>
              <a:rPr lang="ru-RU" b="1" dirty="0" smtClean="0"/>
              <a:t>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Простейшие уравнения и неравенства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647564" y="246651"/>
            <a:ext cx="2916324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239809" y="205919"/>
            <a:ext cx="3853341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Неравенства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39809" y="967380"/>
                <a:ext cx="4229689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</a:rPr>
                      <m:t>  </m:t>
                    </m:r>
                  </m:oMath>
                </a14:m>
                <a:endParaRPr lang="en-US" sz="2400" b="1" i="1" dirty="0" smtClean="0">
                  <a:latin typeface="Cambria Math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r>
                        <a:rPr lang="ru-RU" sz="2400" b="1" i="1">
                          <a:latin typeface="Cambria Math"/>
                        </a:rPr>
                        <m:t>𝒈</m:t>
                      </m:r>
                      <m:r>
                        <a:rPr lang="en-US" sz="2400" b="1" i="1">
                          <a:latin typeface="Cambria Math"/>
                        </a:rPr>
                        <m:t>≤ </m:t>
                      </m:r>
                      <m:r>
                        <a:rPr lang="ru-RU" sz="2400" b="1" i="1">
                          <a:latin typeface="Cambria Math"/>
                        </a:rPr>
                        <m:t>𝒇</m:t>
                      </m:r>
                      <m:r>
                        <a:rPr lang="ru-RU" sz="2400" b="1" i="1">
                          <a:latin typeface="Cambria Math"/>
                        </a:rPr>
                        <m:t>≤</m:t>
                      </m:r>
                      <m:r>
                        <a:rPr lang="ru-RU" sz="2400" b="1" i="1">
                          <a:latin typeface="Cambria Math"/>
                        </a:rPr>
                        <m:t>𝒈</m:t>
                      </m:r>
                      <m:r>
                        <a:rPr lang="en-US" sz="2400" b="1" i="1" smtClean="0">
                          <a:latin typeface="Cambria Math"/>
                        </a:rPr>
                        <m:t>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≤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𝒈</m:t>
                              </m:r>
                            </m:e>
                            <m:e>
                              <m:r>
                                <a:rPr lang="ru-RU" sz="2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≥−</m:t>
                              </m:r>
                              <m:r>
                                <a:rPr lang="ru-RU" sz="2400" b="1" i="1">
                                  <a:latin typeface="Cambria Math"/>
                                </a:rPr>
                                <m:t>𝒈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>
                        <a:latin typeface="Cambria Math"/>
                      </a:rPr>
                      <m:t>,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𝒈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809" y="967380"/>
                <a:ext cx="4229689" cy="23042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827584" y="1046062"/>
                <a:ext cx="2736304" cy="21468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b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>
                  <a:buClrTx/>
                  <a:buFont typeface="Wingdings" panose="05000000000000000000" pitchFamily="2" charset="2"/>
                  <a:buChar char="q"/>
                </a:pPr>
                <a:endParaRPr lang="en-US" sz="24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lvl="2">
                  <a:buClrTx/>
                  <a:buFont typeface="Wingdings" panose="05000000000000000000" pitchFamily="2" charset="2"/>
                  <a:buChar char="q"/>
                </a:pPr>
                <a:endParaRPr lang="en-US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 lvl="2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400" b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ru-RU" sz="2400" b="1" i="1" dirty="0" smtClean="0"/>
              </a:p>
              <a:p>
                <a:pPr marL="237744" lvl="2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ru-RU" sz="2400" b="1" i="1">
                              <a:latin typeface="Cambria Math"/>
                            </a:rPr>
                          </m:ctrlPr>
                        </m:boxPr>
                        <m:e>
                          <m:eqArr>
                            <m:eqArrPr>
                              <m:ctrlPr>
                                <a:rPr lang="ru-RU" sz="24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400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ru-RU" sz="24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sz="2400" b="1" i="1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ru-RU" sz="2400" b="1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𝒇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𝒈</m:t>
                                              </m:r>
                                            </m:e>
                                            <m:e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𝒇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=−</m:t>
                                              </m:r>
                                              <m:r>
                                                <a:rPr lang="ru-RU" sz="2400" b="1" i="1">
                                                  <a:latin typeface="Cambria Math"/>
                                                </a:rPr>
                                                <m:t>𝒈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e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𝒈</m:t>
                                      </m:r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≥</m:t>
                                      </m:r>
                                      <m:r>
                                        <a:rPr lang="ru-RU" sz="2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box>
                    </m:oMath>
                  </m:oMathPara>
                </a14:m>
                <a:endParaRPr lang="ru-RU" sz="2400" b="1" dirty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ru-RU" sz="2800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46062"/>
                <a:ext cx="2736304" cy="21468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0606" y="3410080"/>
                <a:ext cx="3266345" cy="120032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400" dirty="0"/>
                  <a:t>=2</a:t>
                </a:r>
                <a:r>
                  <a:rPr lang="en-US" sz="2400" dirty="0"/>
                  <a:t>x</a:t>
                </a:r>
                <a:r>
                  <a:rPr lang="ru-RU" sz="2400" dirty="0"/>
                  <a:t>-1</a:t>
                </a:r>
              </a:p>
              <a:p>
                <a:r>
                  <a:rPr lang="ru-RU" sz="2400" dirty="0"/>
                  <a:t>2)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+3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−10</m:t>
                        </m:r>
                      </m:e>
                    </m:d>
                  </m:oMath>
                </a14:m>
                <a:r>
                  <a:rPr lang="ru-RU" sz="2400" dirty="0"/>
                  <a:t>=3</a:t>
                </a:r>
                <a:r>
                  <a:rPr lang="en-US" sz="2400" dirty="0"/>
                  <a:t>x</a:t>
                </a:r>
                <a:r>
                  <a:rPr lang="ru-RU" sz="2400" dirty="0"/>
                  <a:t>-1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3)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ru-RU" sz="2400" dirty="0"/>
                  <a:t>=1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6" y="3410080"/>
                <a:ext cx="3266345" cy="12003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563888" y="3570510"/>
                <a:ext cx="2701904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1)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ru-RU" sz="2400" i="1">
                          <a:latin typeface="Cambria Math"/>
                        </a:rPr>
                        <m:t>≤2</m:t>
                      </m:r>
                      <m:r>
                        <a:rPr lang="ru-RU" sz="2400" i="1">
                          <a:latin typeface="Cambria Math"/>
                        </a:rPr>
                        <m:t>𝑥</m:t>
                      </m:r>
                      <m:r>
                        <a:rPr lang="ru-RU" sz="24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x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/>
                  <a:t>x+2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570510"/>
                <a:ext cx="2701904" cy="1295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516216" y="3410080"/>
                <a:ext cx="2415189" cy="156171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/>
                  <a:t>x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sz="2400" dirty="0"/>
                  <a:t>+x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/>
                  <a:t>1</a:t>
                </a:r>
                <a:endParaRPr lang="ru-RU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3)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/>
                  <a:t>x+2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410080"/>
                <a:ext cx="2415189" cy="15617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03931" y="5373216"/>
            <a:ext cx="5904656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3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совокупность двух систем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543325" y="142149"/>
            <a:ext cx="320435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932039" y="188640"/>
            <a:ext cx="3663303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764416" y="2711955"/>
                <a:ext cx="3830926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6" y="2711955"/>
                <a:ext cx="3830926" cy="23042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359532" y="859348"/>
                <a:ext cx="3672408" cy="230425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just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𝒇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ru-RU" sz="2400" b="1" i="1">
                            <a:latin typeface="Cambria Math"/>
                          </a:rPr>
                          <m:t>+</m:t>
                        </m:r>
                        <m:r>
                          <a:rPr lang="ru-RU" sz="2400" b="1" i="1"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𝒗</m:t>
                        </m:r>
                      </m:den>
                    </m:f>
                    <m:r>
                      <a:rPr lang="ru-RU" sz="2400" b="1" i="1">
                        <a:latin typeface="Cambria Math"/>
                      </a:rPr>
                      <m:t>=</m:t>
                    </m:r>
                    <m:r>
                      <a:rPr lang="ru-RU" sz="2400" b="1" i="1">
                        <a:latin typeface="Cambria Math"/>
                      </a:rPr>
                      <m:t>𝒑</m:t>
                    </m:r>
                    <m:r>
                      <a:rPr lang="ru-RU" sz="2400" b="1" i="1">
                        <a:latin typeface="Cambria Math"/>
                      </a:rPr>
                      <m:t>    </m:t>
                    </m:r>
                    <m:d>
                      <m:dPr>
                        <m:begChr m:val="["/>
                        <m:endChr m:val=""/>
                        <m:ctrlPr>
                          <a:rPr lang="ru-RU" sz="24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b="1" i="1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≥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sz="24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𝒇</m:t>
                                    </m:r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2400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𝒇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𝒈</m:t>
                                        </m:r>
                                      </m:num>
                                      <m:den>
                                        <m:r>
                                          <a:rPr lang="ru-RU" sz="2400" b="1" i="1">
                                            <a:latin typeface="Cambria Math"/>
                                          </a:rPr>
                                          <m:t>𝒗</m:t>
                                        </m:r>
                                      </m:den>
                                    </m:f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ru-RU" sz="2400" b="1" i="1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859348"/>
                <a:ext cx="3672408" cy="23042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7585" y="3284984"/>
                <a:ext cx="3168352" cy="15849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+7</m:t>
                    </m:r>
                    <m:r>
                      <a:rPr lang="ru-RU" sz="2400" i="1">
                        <a:latin typeface="Cambria Math"/>
                      </a:rPr>
                      <m:t>𝑥</m:t>
                    </m:r>
                    <m:r>
                      <a:rPr lang="ru-RU" sz="2400" i="1">
                        <a:latin typeface="Cambria Math"/>
                      </a:rPr>
                      <m:t>+12=0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−5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3,5−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−3,5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85" y="3284984"/>
                <a:ext cx="3168352" cy="15849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52120" y="861335"/>
                <a:ext cx="2448272" cy="17413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&lt;1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≥2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4−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&lt;1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861335"/>
                <a:ext cx="2448272" cy="17413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17257" y="5183602"/>
            <a:ext cx="3672407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4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Два модуля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72310" y="260648"/>
            <a:ext cx="2988332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5031472" y="260648"/>
            <a:ext cx="3312368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833441" y="1113506"/>
                <a:ext cx="3672408" cy="164259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i="1">
                        <a:latin typeface="Cambria Math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ru-RU" sz="2800" i="1"/>
                      <m:t>     </m:t>
                    </m:r>
                  </m:oMath>
                </a14:m>
                <a:endParaRPr lang="ru-RU" sz="2800" i="1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i="1"/>
                        <m:t> </m:t>
                      </m:r>
                    </m:oMath>
                  </m:oMathPara>
                </a14:m>
                <a:endParaRPr lang="ru-RU" sz="2800" i="1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800" i="1"/>
                        <m:t> </m:t>
                      </m:r>
                      <m:r>
                        <a:rPr lang="ru-RU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𝒇</m:t>
                      </m:r>
                      <m:r>
                        <a:rPr lang="ru-RU" sz="2800" i="1">
                          <a:latin typeface="Cambria Math"/>
                        </a:rPr>
                        <m:t>−</m:t>
                      </m:r>
                      <m:r>
                        <a:rPr lang="en-US" sz="2800" i="1">
                          <a:latin typeface="Cambria Math"/>
                        </a:rPr>
                        <m:t>𝒈</m:t>
                      </m:r>
                      <m:r>
                        <a:rPr lang="ru-RU" sz="2800" i="1">
                          <a:latin typeface="Cambria Math"/>
                        </a:rPr>
                        <m:t>)(</m:t>
                      </m:r>
                      <m:r>
                        <a:rPr lang="en-US" sz="2800" i="1">
                          <a:latin typeface="Cambria Math"/>
                        </a:rPr>
                        <m:t>𝒇</m:t>
                      </m:r>
                      <m:r>
                        <a:rPr lang="ru-RU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𝒈</m:t>
                      </m:r>
                      <m:r>
                        <a:rPr lang="ru-RU" sz="2800" i="1">
                          <a:latin typeface="Cambria Math"/>
                        </a:rPr>
                        <m:t>)≥</m:t>
                      </m:r>
                      <m:r>
                        <a:rPr lang="ru-RU" sz="2800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800" i="1" dirty="0"/>
              </a:p>
              <a:p>
                <a:pPr marL="0" indent="0"/>
                <a:endParaRPr lang="ru-RU" sz="2400" i="1" dirty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41" y="1113506"/>
                <a:ext cx="3672408" cy="16425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661803" y="1113506"/>
                <a:ext cx="3298839" cy="161241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ClrTx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>
                        <a:latin typeface="Cambria Math"/>
                      </a:rPr>
                      <m:t> </m:t>
                    </m:r>
                  </m:oMath>
                </a14:m>
                <a:endParaRPr lang="ru-RU" sz="2800" b="1" dirty="0" smtClean="0"/>
              </a:p>
              <a:p>
                <a:pPr marL="0" lvl="1" indent="0"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ru-RU" sz="28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8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𝒈</m:t>
                              </m:r>
                            </m:e>
                            <m:e>
                              <m:r>
                                <a:rPr lang="ru-RU" sz="28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ru-RU" sz="2800" b="1">
                                  <a:latin typeface="Cambria Math"/>
                                </a:rPr>
                                <m:t>=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1">
                                  <a:latin typeface="Cambria Math"/>
                                </a:rPr>
                                <m:t>𝒈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03" y="1113506"/>
                <a:ext cx="3298839" cy="1612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68985" y="3068960"/>
                <a:ext cx="4284476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+3−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2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4−</m:t>
                        </m:r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  <m:r>
                          <a:rPr lang="ru-RU" sz="240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3−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5" y="3068960"/>
                <a:ext cx="4284476" cy="12478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4008" y="3501008"/>
                <a:ext cx="4320479" cy="12953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−3+2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−5</m:t>
                        </m:r>
                      </m:e>
                    </m:d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−6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01008"/>
                <a:ext cx="4320479" cy="12953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7704" y="5210053"/>
            <a:ext cx="4788532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5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несколько модулей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53668" y="188640"/>
            <a:ext cx="374441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644009" y="188640"/>
            <a:ext cx="4176461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517716" y="908720"/>
            <a:ext cx="7964552" cy="1800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Метод промежутков. </a:t>
            </a:r>
          </a:p>
          <a:p>
            <a:pPr lvl="1">
              <a:buClrTx/>
              <a:buFont typeface="Wingdings" panose="05000000000000000000" pitchFamily="2" charset="2"/>
              <a:buChar char="q"/>
            </a:pPr>
            <a:r>
              <a:rPr lang="ru-RU" sz="2800" dirty="0" smtClean="0"/>
              <a:t>Находим </a:t>
            </a:r>
            <a:r>
              <a:rPr lang="ru-RU" sz="2800" dirty="0"/>
              <a:t>корни </a:t>
            </a:r>
            <a:r>
              <a:rPr lang="ru-RU" sz="2800" dirty="0" err="1" smtClean="0"/>
              <a:t>подмодульных</a:t>
            </a:r>
            <a:r>
              <a:rPr lang="ru-RU" sz="2800" dirty="0" smtClean="0"/>
              <a:t> выражений.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2800" dirty="0" smtClean="0"/>
              <a:t>Составим </a:t>
            </a:r>
            <a:r>
              <a:rPr lang="ru-RU" sz="2800" dirty="0"/>
              <a:t>совокупность нескольких систем.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31255" y="3068960"/>
                <a:ext cx="4018919" cy="146290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−3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+4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endParaRPr lang="ru-RU" sz="2400" dirty="0"/>
              </a:p>
              <a:p>
                <a:r>
                  <a:rPr lang="ru-RU" sz="2400" dirty="0"/>
                  <a:t>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4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  <m:r>
                          <a:rPr lang="ru-RU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2−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r>
                  <a:rPr lang="ru-RU" sz="2400" dirty="0"/>
                  <a:t>=4</a:t>
                </a:r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5" y="3068960"/>
                <a:ext cx="4018919" cy="14629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644009" y="3501008"/>
                <a:ext cx="4104455" cy="124784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400" dirty="0"/>
                  <a:t>1)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dirty="0"/>
              </a:p>
              <a:p>
                <a:r>
                  <a:rPr lang="en-US" sz="2400" dirty="0"/>
                  <a:t>2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3−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≤5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ru-RU" sz="2400" dirty="0"/>
                  <a:t>)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4−</m:t>
                        </m:r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ru-RU" sz="2400" i="1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/>
                          </a:rPr>
                          <m:t>𝑥</m:t>
                        </m:r>
                        <m:r>
                          <a:rPr lang="ru-RU" sz="24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9" y="3501008"/>
                <a:ext cx="4104455" cy="12478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60941" y="5157192"/>
            <a:ext cx="4815315" cy="14401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/>
          </a:p>
          <a:p>
            <a:pPr algn="ctr"/>
            <a:r>
              <a:rPr lang="ru-RU" b="1" dirty="0"/>
              <a:t>6</a:t>
            </a:r>
            <a:r>
              <a:rPr lang="ru-RU" b="1" dirty="0" smtClean="0"/>
              <a:t> раздел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Замена переменной</a:t>
            </a:r>
          </a:p>
          <a:p>
            <a:pPr algn="ctr"/>
            <a:endParaRPr lang="ru-RU" b="1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43508" y="188640"/>
            <a:ext cx="3744416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Уравнения</a:t>
            </a:r>
            <a:endParaRPr lang="ru-RU" sz="24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4283968" y="188640"/>
            <a:ext cx="4536504" cy="5486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Н</a:t>
            </a:r>
            <a:r>
              <a:rPr lang="ru-RU" sz="2400" dirty="0" smtClean="0"/>
              <a:t>еравенства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5"/>
              <p:cNvSpPr txBox="1">
                <a:spLocks/>
              </p:cNvSpPr>
              <p:nvPr/>
            </p:nvSpPr>
            <p:spPr>
              <a:xfrm>
                <a:off x="4283968" y="1055636"/>
                <a:ext cx="4534434" cy="17943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𝒂</m:t>
                    </m:r>
                    <m:r>
                      <a:rPr lang="ru-RU" sz="2400" b="1" i="1" smtClean="0">
                        <a:latin typeface="Cambria Math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≤</m:t>
                    </m:r>
                    <m:r>
                      <a:rPr lang="ru-RU" sz="2400" b="1" i="1">
                        <a:latin typeface="Cambria Math"/>
                      </a:rPr>
                      <m:t>𝒃</m:t>
                    </m:r>
                    <m:r>
                      <a:rPr lang="ru-RU" sz="2400" b="1" i="1">
                        <a:latin typeface="Cambria Math"/>
                      </a:rPr>
                      <m:t>, 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𝒃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𝒃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≤−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  <m:r>
                          <a:rPr lang="ru-RU" sz="2400" b="1" i="1"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endParaRPr lang="ru-RU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>
                        <a:latin typeface="Cambria Math"/>
                      </a:rPr>
                      <m:t>,  </m:t>
                    </m:r>
                    <m:d>
                      <m:dPr>
                        <m:begChr m:val="["/>
                        <m:endChr m:val="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≥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</m:e>
                          <m:e>
                            <m:r>
                              <a:rPr lang="ru-RU" sz="2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≤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24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>
                                <a:latin typeface="Cambria Math"/>
                              </a:rPr>
                              <m:t> ,</m:t>
                            </m:r>
                          </m:e>
                        </m:eqArr>
                        <m:r>
                          <a:rPr lang="ru-RU" sz="2400" b="1"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ru-RU" sz="2400" b="1" i="1">
                        <a:latin typeface="Cambria Math"/>
                      </a:rPr>
                      <m:t>𝒂</m:t>
                    </m:r>
                    <m:r>
                      <a:rPr lang="ru-RU" sz="2400" b="1">
                        <a:latin typeface="Cambria Math"/>
                      </a:rPr>
                      <m:t>≥</m:t>
                    </m:r>
                    <m:r>
                      <a:rPr lang="ru-RU" sz="2400" b="1" i="1">
                        <a:latin typeface="Cambria Math"/>
                      </a:rPr>
                      <m:t>𝟎</m:t>
                    </m:r>
                    <m:r>
                      <a:rPr lang="ru-RU" sz="2400" b="1">
                        <a:latin typeface="Cambria Math"/>
                      </a:rPr>
                      <m:t>  </m:t>
                    </m:r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5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055636"/>
                <a:ext cx="4534434" cy="17943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8"/>
              <p:cNvSpPr txBox="1">
                <a:spLocks/>
              </p:cNvSpPr>
              <p:nvPr/>
            </p:nvSpPr>
            <p:spPr>
              <a:xfrm>
                <a:off x="199533" y="1130545"/>
                <a:ext cx="3658880" cy="164458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ts val="800"/>
                  </a:spcBef>
                  <a:buFont typeface="Arial" pitchFamily="34" charset="0"/>
                  <a:buNone/>
                  <a:defRPr sz="1600" b="1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1737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023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30936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59536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97280" indent="-173736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533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81912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92224" indent="-164592" algn="l" defTabSz="914400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ru-RU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ru-RU" sz="2800" b="1" i="1">
                        <a:latin typeface="Cambria Math"/>
                      </a:rPr>
                      <m:t>,  </m:t>
                    </m:r>
                    <m:r>
                      <a:rPr lang="en-US" sz="2800" b="1" i="1">
                        <a:latin typeface="Cambria Math"/>
                      </a:rPr>
                      <m:t>𝒕</m:t>
                    </m:r>
                    <m:r>
                      <a:rPr lang="ru-RU" sz="2800" b="1" i="1">
                        <a:latin typeface="Cambria Math"/>
                      </a:rPr>
                      <m:t>≥</m:t>
                    </m:r>
                    <m:r>
                      <a:rPr lang="ru-RU" sz="2800" b="1" i="1">
                        <a:latin typeface="Cambria Math"/>
                      </a:rPr>
                      <m:t>𝟎</m:t>
                    </m:r>
                    <m:r>
                      <a:rPr lang="ru-RU" sz="2800" b="1" i="1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8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ru-RU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Объект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3" y="1130545"/>
                <a:ext cx="3658880" cy="16445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5679" y="3284984"/>
                <a:ext cx="4252306" cy="122152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−8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+15=0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−6=0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−5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/>
                  <a:t>+5=0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9" y="3284984"/>
                <a:ext cx="4252306" cy="1221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860033" y="3573016"/>
                <a:ext cx="3672407" cy="122533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−12≥0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2)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20−3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+11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endParaRPr lang="ru-RU" sz="2400" dirty="0"/>
              </a:p>
              <a:p>
                <a:r>
                  <a:rPr lang="en-US" sz="2400" dirty="0"/>
                  <a:t>3</a:t>
                </a:r>
                <a:r>
                  <a:rPr lang="en-US" sz="2400" dirty="0" smtClean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+1&lt;2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3" y="3573016"/>
                <a:ext cx="3672407" cy="12253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1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1311</TotalTime>
  <Words>3952</Words>
  <Application>Microsoft Office PowerPoint</Application>
  <PresentationFormat>Экран (4:3)</PresentationFormat>
  <Paragraphs>252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уравнения и неравенства  с модулем</vt:lpstr>
      <vt:lpstr>Введение. Определение модуля и его геометрический смысл. </vt:lpstr>
      <vt:lpstr>Классификация уравнений и неравенств с модулем</vt:lpstr>
      <vt:lpstr>1 раздел  Простейшие уравнения и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уравнений и неравенств с модулем</vt:lpstr>
      <vt:lpstr>1-2 раздел Простейшие уравнения с модулем самостоятельно  Пример №2   |2x-3|=1          Ответ {1; ├ 2}┤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</dc:creator>
  <cp:lastModifiedBy>Vita</cp:lastModifiedBy>
  <cp:revision>188</cp:revision>
  <dcterms:created xsi:type="dcterms:W3CDTF">2014-07-24T10:52:58Z</dcterms:created>
  <dcterms:modified xsi:type="dcterms:W3CDTF">2014-08-02T16:13:05Z</dcterms:modified>
</cp:coreProperties>
</file>