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56" r:id="rId2"/>
    <p:sldId id="257" r:id="rId3"/>
    <p:sldId id="264" r:id="rId4"/>
    <p:sldId id="265" r:id="rId5"/>
    <p:sldId id="266" r:id="rId6"/>
    <p:sldId id="263" r:id="rId7"/>
    <p:sldId id="267" r:id="rId8"/>
    <p:sldId id="268" r:id="rId9"/>
    <p:sldId id="270" r:id="rId10"/>
    <p:sldId id="279" r:id="rId11"/>
    <p:sldId id="280" r:id="rId12"/>
    <p:sldId id="272" r:id="rId13"/>
    <p:sldId id="281" r:id="rId14"/>
    <p:sldId id="282" r:id="rId15"/>
    <p:sldId id="273" r:id="rId16"/>
    <p:sldId id="283" r:id="rId17"/>
    <p:sldId id="284" r:id="rId18"/>
    <p:sldId id="275" r:id="rId19"/>
    <p:sldId id="285" r:id="rId20"/>
    <p:sldId id="286" r:id="rId21"/>
    <p:sldId id="276" r:id="rId22"/>
    <p:sldId id="287" r:id="rId23"/>
    <p:sldId id="288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AA0A4"/>
    <a:srgbClr val="3333CC"/>
    <a:srgbClr val="FF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94" autoAdjust="0"/>
  </p:normalViewPr>
  <p:slideViewPr>
    <p:cSldViewPr>
      <p:cViewPr>
        <p:scale>
          <a:sx n="75" d="100"/>
          <a:sy n="75" d="100"/>
        </p:scale>
        <p:origin x="-930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3A6C4-EC8E-4786-9656-84418D9D24C5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EF1C-74CC-4B86-B835-2CA2D0AED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3EF1C-74CC-4B86-B835-2CA2D0AEDD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0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3EF1C-74CC-4B86-B835-2CA2D0AEDD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02DBAD6-4DEF-4EFF-B3C8-80033368067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0.png"/><Relationship Id="rId5" Type="http://schemas.openxmlformats.org/officeDocument/2006/relationships/image" Target="../media/image251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2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2.png"/><Relationship Id="rId5" Type="http://schemas.microsoft.com/office/2007/relationships/hdphoto" Target="../media/hdphoto8.wdp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microsoft.com/office/2007/relationships/hdphoto" Target="../media/hdphoto10.wdp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0.png"/><Relationship Id="rId5" Type="http://schemas.microsoft.com/office/2007/relationships/hdphoto" Target="../media/hdphoto11.wdp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60.png"/><Relationship Id="rId7" Type="http://schemas.openxmlformats.org/officeDocument/2006/relationships/image" Target="../media/image47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10" Type="http://schemas.microsoft.com/office/2007/relationships/hdphoto" Target="../media/hdphoto11.wdp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25144"/>
            <a:ext cx="7992888" cy="100811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416824" cy="374441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2D050"/>
                </a:solidFill>
              </a:rPr>
              <a:t/>
            </a:r>
            <a:br>
              <a:rPr lang="ru-RU" sz="5400" dirty="0" smtClean="0">
                <a:solidFill>
                  <a:srgbClr val="92D050"/>
                </a:solidFill>
              </a:rPr>
            </a:br>
            <a:r>
              <a:rPr lang="ru-RU" sz="5400" dirty="0" smtClean="0">
                <a:solidFill>
                  <a:srgbClr val="92D050"/>
                </a:solidFill>
              </a:rPr>
              <a:t>Задачи с параметрами </a:t>
            </a:r>
            <a:br>
              <a:rPr lang="ru-RU" sz="5400" dirty="0" smtClean="0">
                <a:solidFill>
                  <a:srgbClr val="92D050"/>
                </a:solidFill>
              </a:rPr>
            </a:br>
            <a:r>
              <a:rPr lang="ru-RU" sz="5400" dirty="0" smtClean="0">
                <a:solidFill>
                  <a:srgbClr val="92D050"/>
                </a:solidFill>
              </a:rPr>
              <a:t/>
            </a:r>
            <a:br>
              <a:rPr lang="ru-RU" sz="5400" dirty="0" smtClean="0">
                <a:solidFill>
                  <a:srgbClr val="92D050"/>
                </a:solidFill>
              </a:rPr>
            </a:br>
            <a:r>
              <a:rPr lang="ru-RU" sz="4800" dirty="0" smtClean="0"/>
              <a:t> Расположение корней</a:t>
            </a:r>
            <a:br>
              <a:rPr lang="ru-RU" sz="4800" dirty="0" smtClean="0"/>
            </a:br>
            <a:r>
              <a:rPr lang="ru-RU" sz="4800" dirty="0" smtClean="0"/>
              <a:t> квадратного трёхчлена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97152"/>
            <a:ext cx="7842448" cy="1656184"/>
          </a:xfrm>
        </p:spPr>
        <p:txBody>
          <a:bodyPr>
            <a:normAutofit fontScale="40000" lnSpcReduction="20000"/>
          </a:bodyPr>
          <a:lstStyle/>
          <a:p>
            <a:r>
              <a:rPr lang="ru-RU" sz="6700" dirty="0" smtClean="0"/>
              <a:t>Презентация к уроку алгебры в </a:t>
            </a:r>
            <a:r>
              <a:rPr lang="en-US" sz="6700" dirty="0" smtClean="0"/>
              <a:t>1</a:t>
            </a:r>
            <a:r>
              <a:rPr lang="ru-RU" sz="6700" dirty="0" smtClean="0"/>
              <a:t>1 классе.</a:t>
            </a:r>
          </a:p>
          <a:p>
            <a:r>
              <a:rPr lang="ru-RU" sz="6700" dirty="0" smtClean="0"/>
              <a:t>Учитель математики Лодина Виолетта Сергеевна</a:t>
            </a:r>
            <a:r>
              <a:rPr lang="ru-RU" sz="4400" dirty="0" smtClean="0"/>
              <a:t>.</a:t>
            </a:r>
          </a:p>
          <a:p>
            <a:endParaRPr lang="ru-RU" sz="4400" dirty="0" smtClean="0"/>
          </a:p>
          <a:p>
            <a:r>
              <a:rPr lang="ru-RU" sz="5000" dirty="0" smtClean="0"/>
              <a:t>МБОУ СОШ №6   г. Железнодорожный Московской области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0581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55576" y="404664"/>
                <a:ext cx="7560840" cy="2448272"/>
              </a:xfrm>
              <a:solidFill>
                <a:srgbClr val="CCECFF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ru-RU" sz="2000" dirty="0" smtClean="0"/>
                  <a:t>Пример №</a:t>
                </a:r>
                <a:r>
                  <a:rPr lang="ru-RU" sz="2000" dirty="0"/>
                  <a:t>1</a:t>
                </a:r>
                <a:r>
                  <a:rPr lang="ru-RU" sz="2000" dirty="0" smtClean="0"/>
                  <a:t>.  </a:t>
                </a:r>
                <a:r>
                  <a:rPr lang="ru-RU" sz="2000" dirty="0"/>
                  <a:t>Найти </a:t>
                </a:r>
                <a:r>
                  <a:rPr lang="ru-RU" sz="2000" dirty="0" smtClean="0"/>
                  <a:t>значения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b="1" i="1" dirty="0" smtClean="0"/>
                  <a:t> </a:t>
                </a:r>
                <a:r>
                  <a:rPr lang="ru-RU" sz="2000" dirty="0" smtClean="0"/>
                  <a:t>, </a:t>
                </a:r>
                <a:r>
                  <a:rPr lang="ru-RU" sz="2000" dirty="0"/>
                  <a:t>при которых корни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  <m:r>
                          <a:rPr lang="ru-RU" sz="2000" b="1" i="1">
                            <a:latin typeface="Cambria Math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dirty="0"/>
                  <a:t> уравнения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 smtClean="0"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i="1" dirty="0" smtClean="0"/>
                  <a:t>  </a:t>
                </a:r>
                <a:r>
                  <a:rPr lang="ru-RU" sz="2000" dirty="0"/>
                  <a:t>удовлетворяют условиям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i="1" dirty="0"/>
                  <a:t>.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i="1" dirty="0" smtClean="0"/>
                  <a:t>Решение</a:t>
                </a:r>
                <a:r>
                  <a:rPr lang="ru-RU" sz="2000" i="1" dirty="0"/>
                  <a:t>. </a:t>
                </a:r>
                <a:r>
                  <a:rPr lang="ru-RU" sz="2000" dirty="0">
                    <a:solidFill>
                      <a:srgbClr val="0070C0"/>
                    </a:solidFill>
                  </a:rPr>
                  <a:t>Используем второй случай</a:t>
                </a:r>
                <a:r>
                  <a:rPr lang="ru-RU" sz="2000" dirty="0"/>
                  <a:t>. Составим систему неравенств .</a:t>
                </a:r>
                <a:br>
                  <a:rPr lang="ru-RU" sz="2000" dirty="0"/>
                </a:br>
                <a:endParaRPr lang="ru-RU" sz="2000" dirty="0"/>
              </a:p>
            </p:txBody>
          </p:sp>
        </mc:Choice>
        <mc:Fallback xmlns="">
          <p:sp>
            <p:nvSpPr>
              <p:cNvPr id="5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5576" y="404664"/>
                <a:ext cx="7560840" cy="2448272"/>
              </a:xfrm>
              <a:blipFill rotWithShape="1">
                <a:blip r:embed="rId2"/>
                <a:stretch>
                  <a:fillRect l="-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27584" y="2780928"/>
                <a:ext cx="3672408" cy="28803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6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𝑫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en-US" sz="36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en-US" sz="3600" b="1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36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𝐷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ru-RU" sz="3600" i="1"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  <m:r>
                          <a:rPr lang="ru-RU" sz="3600" i="1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7584" y="2780928"/>
                <a:ext cx="3672408" cy="288032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Объект 6"/>
          <p:cNvPicPr>
            <a:picLocks noGrp="1"/>
          </p:cNvPicPr>
          <p:nvPr>
            <p:ph sz="half" idx="2"/>
          </p:nvPr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982701"/>
            <a:ext cx="3657600" cy="26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6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548680"/>
                <a:ext cx="8637040" cy="2160240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6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6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600" i="1">
                                  <a:latin typeface="Cambria Math"/>
                                </a:rPr>
                                <m:t>+6</m:t>
                              </m:r>
                              <m:r>
                                <a:rPr lang="ru-RU" sz="26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600" i="1">
                                  <a:latin typeface="Cambria Math"/>
                                </a:rPr>
                                <m:t>+1&gt;0</m:t>
                              </m:r>
                            </m:e>
                            <m:e>
                              <m:r>
                                <a:rPr lang="ru-RU" sz="2600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600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ru-RU" sz="26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ru-RU" sz="2600" i="1"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  <m:d>
                            <m:dPr>
                              <m:begChr m:val="{"/>
                              <m:endChr m:val=""/>
                              <m:ctrlPr>
                                <a:rPr lang="ru-RU" sz="26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ru-RU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26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−3−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ru-RU" sz="26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ru-RU" sz="2600" i="1">
                                                  <a:latin typeface="Cambria Math"/>
                                                </a:rPr>
                                                <m:t>7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26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−3+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ru-RU" sz="26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ru-RU" sz="2600" i="1">
                                                  <a:latin typeface="Cambria Math"/>
                                                </a:rPr>
                                                <m:t>7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ru-RU" sz="2600" i="1">
                                      <a:latin typeface="Cambria Math"/>
                                    </a:rPr>
                                    <m:t>&gt;0</m:t>
                                  </m:r>
                                </m:e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600" i="1">
                                      <a:latin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ru-RU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r>
                                    <a:rPr lang="ru-RU" sz="2600" i="1">
                                      <a:latin typeface="Cambria Math"/>
                                    </a:rPr>
                                    <m:t>&gt;0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7" name="Заголовок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548680"/>
                <a:ext cx="8637040" cy="216024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1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2708920"/>
                <a:ext cx="3528392" cy="333528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32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&gt;</m:t>
                                    </m:r>
                                    <m:f>
                                      <m:fPr>
                                        <m:ctrlPr>
                                          <a:rPr lang="ru-RU" sz="32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200" i="1">
                                            <a:latin typeface="Cambria Math"/>
                                          </a:rPr>
                                          <m:t>−3+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sz="3200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sz="3200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&lt;</m:t>
                                    </m:r>
                                    <m:f>
                                      <m:fPr>
                                        <m:ctrlPr>
                                          <a:rPr lang="ru-RU" sz="32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200" i="1">
                                            <a:latin typeface="Cambria Math"/>
                                          </a:rPr>
                                          <m:t>−3−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sz="3200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sz="3200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32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  <m:e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&lt;−3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2708920"/>
                <a:ext cx="3528392" cy="333528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068960"/>
            <a:ext cx="5149546" cy="238166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220072" y="5713727"/>
                <a:ext cx="2232248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𝒂</m:t>
                    </m:r>
                    <m:r>
                      <a:rPr lang="ru-RU" sz="2400" b="1" i="1">
                        <a:latin typeface="Cambria Math"/>
                      </a:rPr>
                      <m:t>&lt;−</m:t>
                    </m:r>
                    <m:r>
                      <a:rPr lang="ru-RU" sz="2400" b="1" i="1">
                        <a:latin typeface="Cambria Math"/>
                      </a:rPr>
                      <m:t>𝟑</m:t>
                    </m:r>
                    <m:r>
                      <a:rPr lang="ru-RU" sz="2400" b="1" i="1">
                        <a:latin typeface="Cambria Math"/>
                      </a:rPr>
                      <m:t>, </m:t>
                    </m:r>
                    <m:r>
                      <a:rPr lang="en-US" sz="2400" b="1" i="1">
                        <a:latin typeface="Cambria Math"/>
                      </a:rPr>
                      <m:t>𝒂</m:t>
                    </m:r>
                    <m:r>
                      <a:rPr lang="ru-RU" sz="2400" b="1" i="1">
                        <a:latin typeface="Cambria Math"/>
                      </a:rPr>
                      <m:t>&gt;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2400" b="1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713727"/>
                <a:ext cx="2232248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2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7"/>
            <a:ext cx="1656184" cy="1394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6672"/>
            <a:ext cx="8208912" cy="72008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1196752"/>
                <a:ext cx="4089648" cy="48965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  <m:r>
                            <a:rPr lang="ru-RU" i="1">
                              <a:latin typeface="Cambria Math"/>
                            </a:rPr>
                            <m:t>  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+6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+1&gt;0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&gt;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−3+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&lt;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−3−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&lt;−3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1196752"/>
                <a:ext cx="4089648" cy="48965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06250" y="5419237"/>
            <a:ext cx="2878012" cy="5960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356992"/>
            <a:ext cx="4680520" cy="195350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55576" y="332656"/>
                <a:ext cx="7704856" cy="166308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000" dirty="0" smtClean="0"/>
                  <a:t>Пример №</a:t>
                </a:r>
                <a:r>
                  <a:rPr lang="ru-RU" sz="2000" dirty="0"/>
                  <a:t>1</a:t>
                </a:r>
                <a:r>
                  <a:rPr lang="ru-RU" sz="2000" dirty="0" smtClean="0"/>
                  <a:t>.  </a:t>
                </a:r>
                <a:r>
                  <a:rPr lang="ru-RU" sz="2000" dirty="0"/>
                  <a:t>Найти </a:t>
                </a:r>
                <a:r>
                  <a:rPr lang="ru-RU" sz="2000" dirty="0" smtClean="0"/>
                  <a:t>значения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b="1" i="1" dirty="0" smtClean="0"/>
                  <a:t> </a:t>
                </a:r>
                <a:r>
                  <a:rPr lang="ru-RU" sz="2000" dirty="0" smtClean="0"/>
                  <a:t>, </a:t>
                </a:r>
                <a:r>
                  <a:rPr lang="ru-RU" sz="2000" dirty="0"/>
                  <a:t>при которых корни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  <m:r>
                          <a:rPr lang="ru-RU" sz="2000" b="1" i="1">
                            <a:latin typeface="Cambria Math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dirty="0"/>
                  <a:t> уравнения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 smtClean="0"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i="1" dirty="0" smtClean="0"/>
                  <a:t>  </a:t>
                </a:r>
                <a:r>
                  <a:rPr lang="ru-RU" sz="2000" dirty="0"/>
                  <a:t>удовлетворяют условиям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i="1" dirty="0"/>
                  <a:t>.</a:t>
                </a:r>
                <a:r>
                  <a:rPr lang="ru-RU" sz="2000" i="1" dirty="0" smtClean="0"/>
                  <a:t/>
                </a:r>
                <a:br>
                  <a:rPr lang="ru-RU" sz="2000" i="1" dirty="0" smtClean="0"/>
                </a:b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i="1" dirty="0" smtClean="0"/>
                  <a:t>Решение</a:t>
                </a:r>
                <a:r>
                  <a:rPr lang="ru-RU" sz="2000" i="1" dirty="0"/>
                  <a:t>. </a:t>
                </a:r>
                <a:r>
                  <a:rPr lang="ru-RU" sz="2000" dirty="0">
                    <a:solidFill>
                      <a:srgbClr val="0070C0"/>
                    </a:solidFill>
                  </a:rPr>
                  <a:t>Используем второй случай</a:t>
                </a:r>
                <a:r>
                  <a:rPr lang="ru-RU" sz="2000" dirty="0"/>
                  <a:t>. Составим систему неравенств .</a:t>
                </a:r>
                <a:br>
                  <a:rPr lang="ru-RU" sz="2000" dirty="0"/>
                </a:br>
                <a:endParaRPr lang="ru-RU" sz="2000" dirty="0"/>
              </a:p>
            </p:txBody>
          </p:sp>
        </mc:Choice>
        <mc:Fallback xmlns="">
          <p:sp>
            <p:nvSpPr>
              <p:cNvPr id="5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5576" y="332656"/>
                <a:ext cx="7704856" cy="1663080"/>
              </a:xfrm>
              <a:blipFill rotWithShape="1">
                <a:blip r:embed="rId5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55576" y="5517232"/>
                <a:ext cx="25793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i="1" dirty="0"/>
                  <a:t>Ответ</a:t>
                </a:r>
                <a:r>
                  <a:rPr lang="ru-RU" i="1" dirty="0"/>
                  <a:t>: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&lt;−</m:t>
                    </m:r>
                    <m:r>
                      <a:rPr lang="ru-RU" b="1" i="1">
                        <a:latin typeface="Cambria Math"/>
                      </a:rPr>
                      <m:t>𝟑</m:t>
                    </m:r>
                    <m:r>
                      <a:rPr lang="ru-RU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&gt;</m:t>
                    </m:r>
                    <m:r>
                      <a:rPr lang="ru-RU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b="1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517232"/>
                <a:ext cx="2579360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2600" t="-7576" r="-94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132856"/>
                <a:ext cx="3960440" cy="103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−3−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−3+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132856"/>
                <a:ext cx="3960440" cy="10342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3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188640"/>
                <a:ext cx="8496944" cy="2088232"/>
              </a:xfrm>
              <a:solidFill>
                <a:srgbClr val="CCECFF"/>
              </a:solidFill>
            </p:spPr>
            <p:txBody>
              <a:bodyPr>
                <a:noAutofit/>
              </a:bodyPr>
              <a:lstStyle/>
              <a:p>
                <a:r>
                  <a:rPr lang="ru-RU" sz="2000" dirty="0"/>
                  <a:t>Пример №2. Найти все действительные значения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dirty="0"/>
                  <a:t>,  при которых корни оба корня уравнения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𝟑</m:t>
                        </m:r>
                      </m:e>
                    </m:d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𝟒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i="1" dirty="0"/>
                  <a:t/>
                </a:r>
                <a:br>
                  <a:rPr lang="ru-RU" sz="2000" b="1" i="1" dirty="0"/>
                </a:br>
                <a:r>
                  <a:rPr lang="ru-RU" sz="2000" dirty="0"/>
                  <a:t>заключены между   -2 и 0,  т.е. 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−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000" b="1" i="1" dirty="0" smtClean="0"/>
                  <a:t/>
                </a:r>
                <a:br>
                  <a:rPr lang="en-US" sz="2000" b="1" i="1" dirty="0" smtClean="0"/>
                </a:br>
                <a:r>
                  <a:rPr lang="ru-RU" sz="2000" b="1" i="1" dirty="0"/>
                  <a:t/>
                </a:r>
                <a:br>
                  <a:rPr lang="ru-RU" sz="2000" b="1" i="1" dirty="0"/>
                </a:br>
                <a:r>
                  <a:rPr lang="ru-RU" sz="2000" i="1" dirty="0"/>
                  <a:t>Решение</a:t>
                </a:r>
                <a:r>
                  <a:rPr lang="ru-RU" sz="2000" dirty="0">
                    <a:solidFill>
                      <a:srgbClr val="0AA0A4"/>
                    </a:solidFill>
                  </a:rPr>
                  <a:t>. </a:t>
                </a:r>
                <a:r>
                  <a:rPr lang="ru-RU" sz="2000" dirty="0">
                    <a:solidFill>
                      <a:srgbClr val="0070C0"/>
                    </a:solidFill>
                  </a:rPr>
                  <a:t>Имеем четвёртый случай</a:t>
                </a:r>
                <a:r>
                  <a:rPr lang="ru-RU" sz="2000" dirty="0">
                    <a:solidFill>
                      <a:srgbClr val="0AA0A4"/>
                    </a:solidFill>
                  </a:rPr>
                  <a:t>.   </a:t>
                </a:r>
                <a:r>
                  <a:rPr lang="ru-RU" sz="2000" dirty="0"/>
                  <a:t>Составим систему  неравенств.</a:t>
                </a:r>
                <a:br>
                  <a:rPr lang="ru-RU" sz="2000" dirty="0"/>
                </a:b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188640"/>
                <a:ext cx="8496944" cy="2088232"/>
              </a:xfrm>
              <a:blipFill rotWithShape="1"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512" y="2276872"/>
                <a:ext cx="4896544" cy="396044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)&gt;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&lt;−</m:t>
                            </m:r>
                            <m:f>
                              <m:f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ru-RU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ru-RU" b="1" i="1"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ru-RU" b="1" i="1">
                                <a:latin typeface="Cambria Math"/>
                              </a:rPr>
                              <m:t>&lt;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𝑵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&gt;0 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−2&lt;</m:t>
                            </m:r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+3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&lt;0 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512" y="2276872"/>
                <a:ext cx="4896544" cy="3960440"/>
              </a:xfrm>
              <a:blipFill rotWithShape="1">
                <a:blip r:embed="rId3"/>
                <a:stretch>
                  <a:fillRect t="-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6"/>
          <p:cNvPicPr>
            <a:picLocks noGrp="1"/>
          </p:cNvPicPr>
          <p:nvPr>
            <p:ph sz="half" idx="2"/>
          </p:nvPr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924944"/>
            <a:ext cx="3600450" cy="26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404664"/>
                <a:ext cx="8136904" cy="2592288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−30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−47≥0</m:t>
                              </m:r>
                            </m:e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+3&gt;0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              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latin typeface="Cambria Math"/>
                                    </a:rPr>
                                    <m:t>−30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−47≥0</m:t>
                                  </m:r>
                                </m:e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+3&gt;0</m:t>
                                  </m:r>
                                </m:e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+7&gt;0</m:t>
                                  </m:r>
                                </m:e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+1&gt;0</m:t>
                                  </m:r>
                                </m:e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+11&gt;0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404664"/>
                <a:ext cx="8136904" cy="259228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512" y="2996952"/>
                <a:ext cx="3384376" cy="32632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2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200" i="1">
                                        <a:latin typeface="Cambria Math"/>
                                      </a:rPr>
                                      <m:t>≥15+4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2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200" i="1">
                                            <a:latin typeface="Cambria Math"/>
                                          </a:rPr>
                                          <m:t>17</m:t>
                                        </m:r>
                                      </m:e>
                                    </m:rad>
                                  </m:e>
                                  <m:e>
                                    <m:r>
                                      <a:rPr lang="ru-RU" sz="2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200" i="1">
                                        <a:latin typeface="Cambria Math"/>
                                      </a:rPr>
                                      <m:t>≤15−4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2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200" i="1">
                                            <a:latin typeface="Cambria Math"/>
                                          </a:rPr>
                                          <m:t>17</m:t>
                                        </m:r>
                                      </m:e>
                                    </m:rad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ru-RU" sz="22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&gt;−1,5</m:t>
                            </m:r>
                          </m:e>
                          <m:e>
                            <m:r>
                              <a:rPr lang="ru-RU" sz="22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&gt;−2</m:t>
                            </m:r>
                            <m:f>
                              <m:f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ru-RU" sz="22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&gt;−1</m:t>
                            </m:r>
                          </m:e>
                          <m:e>
                            <m:r>
                              <a:rPr lang="ru-RU" sz="22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&gt;−1</m:t>
                            </m:r>
                            <m:f>
                              <m:f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200" i="1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eqArr>
                        <m:r>
                          <a:rPr lang="ru-RU" sz="2200" i="1">
                            <a:latin typeface="Cambria Math"/>
                          </a:rPr>
                          <m:t>         </m:t>
                        </m:r>
                      </m:e>
                    </m:d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512" y="2996952"/>
                <a:ext cx="3384376" cy="32632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9912" y="2780928"/>
                <a:ext cx="3096344" cy="11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22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200" i="1">
                                          <a:latin typeface="Cambria Math"/>
                                        </a:rPr>
                                        <m:t>≥15+4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  <m:e>
                                      <m:r>
                                        <a:rPr lang="ru-RU" sz="22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200" i="1">
                                          <a:latin typeface="Cambria Math"/>
                                        </a:rPr>
                                        <m:t>≤15−4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ru-RU" sz="2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&gt;−1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80928"/>
                <a:ext cx="3096344" cy="11732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7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079" y="4149080"/>
            <a:ext cx="5455369" cy="198965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732239" y="3735933"/>
                <a:ext cx="2042675" cy="43640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/>
                        </a:rPr>
                        <m:t>𝒂</m:t>
                      </m:r>
                      <m:r>
                        <a:rPr lang="ru-RU" sz="2000" b="1" i="1">
                          <a:latin typeface="Cambria Math"/>
                        </a:rPr>
                        <m:t>&gt;</m:t>
                      </m:r>
                      <m:r>
                        <a:rPr lang="ru-RU" sz="2000" b="1" i="1">
                          <a:latin typeface="Cambria Math"/>
                        </a:rPr>
                        <m:t>𝟏𝟓</m:t>
                      </m:r>
                      <m:r>
                        <a:rPr lang="ru-RU" sz="2000" b="1" i="1">
                          <a:latin typeface="Cambria Math"/>
                        </a:rPr>
                        <m:t>+</m:t>
                      </m:r>
                      <m:r>
                        <a:rPr lang="ru-RU" sz="2000" b="1" i="1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000" b="1" i="1">
                              <a:latin typeface="Cambria Math"/>
                            </a:rPr>
                            <m:t>𝟏𝟕</m:t>
                          </m:r>
                          <m:r>
                            <a:rPr lang="ru-RU" sz="2000" b="1" i="1"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39" y="3735933"/>
                <a:ext cx="2042675" cy="4364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3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476672"/>
            <a:ext cx="8064896" cy="79208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57355"/>
            <a:ext cx="2444676" cy="1916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98092" y="5560397"/>
            <a:ext cx="2677443" cy="537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15504" y="406376"/>
                <a:ext cx="8208912" cy="1471488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r>
                  <a:rPr lang="ru-RU" sz="1800" dirty="0" smtClean="0"/>
                  <a:t>Пример</a:t>
                </a:r>
                <a:r>
                  <a:rPr lang="ru-RU" sz="2000" dirty="0" smtClean="0"/>
                  <a:t> №2. Найти все действительные значения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dirty="0" smtClean="0"/>
                  <a:t>,  </a:t>
                </a:r>
                <a:r>
                  <a:rPr lang="ru-RU" sz="2000" dirty="0"/>
                  <a:t>при которых корни оба корня уравнения</a:t>
                </a:r>
                <a:r>
                  <a:rPr lang="ru-RU" sz="2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𝟑</m:t>
                        </m:r>
                      </m:e>
                    </m:d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𝟒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i="1" dirty="0" smtClean="0"/>
                  <a:t/>
                </a:r>
                <a:br>
                  <a:rPr lang="ru-RU" sz="2000" b="1" i="1" dirty="0" smtClean="0"/>
                </a:br>
                <a:r>
                  <a:rPr lang="ru-RU" sz="2000" dirty="0" smtClean="0"/>
                  <a:t>заключены </a:t>
                </a:r>
                <a:r>
                  <a:rPr lang="ru-RU" sz="2000" dirty="0"/>
                  <a:t>между  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-2 и 0,  </a:t>
                </a:r>
                <a:r>
                  <a:rPr lang="ru-RU" sz="2000" dirty="0" smtClean="0"/>
                  <a:t>т.е</a:t>
                </a:r>
                <a:r>
                  <a:rPr lang="ru-RU" sz="2000" dirty="0"/>
                  <a:t>.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−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000" b="1" i="1" dirty="0"/>
                  <a:t/>
                </a:r>
                <a:br>
                  <a:rPr lang="ru-RU" sz="2000" b="1" i="1" dirty="0"/>
                </a:br>
                <a:r>
                  <a:rPr lang="ru-RU" sz="2000" i="1" dirty="0"/>
                  <a:t>Решение</a:t>
                </a:r>
                <a:r>
                  <a:rPr lang="ru-RU" sz="2000" dirty="0">
                    <a:solidFill>
                      <a:srgbClr val="0AA0A4"/>
                    </a:solidFill>
                  </a:rPr>
                  <a:t>. </a:t>
                </a:r>
                <a:r>
                  <a:rPr lang="ru-RU" sz="2000" dirty="0">
                    <a:solidFill>
                      <a:srgbClr val="0070C0"/>
                    </a:solidFill>
                  </a:rPr>
                  <a:t>Имеем четвёртый случай</a:t>
                </a:r>
                <a:r>
                  <a:rPr lang="ru-RU" sz="2000" dirty="0" smtClean="0">
                    <a:solidFill>
                      <a:srgbClr val="0AA0A4"/>
                    </a:solidFill>
                  </a:rPr>
                  <a:t>.   </a:t>
                </a:r>
                <a:r>
                  <a:rPr lang="ru-RU" sz="2000" dirty="0"/>
                  <a:t>Составим систему  неравенств.</a:t>
                </a:r>
                <a:br>
                  <a:rPr lang="ru-RU" sz="2000" dirty="0"/>
                </a:b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5504" y="406376"/>
                <a:ext cx="8208912" cy="1471488"/>
              </a:xfrm>
              <a:blipFill rotWithShape="1">
                <a:blip r:embed="rId2"/>
                <a:stretch>
                  <a:fillRect l="-594" t="-2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516" y="1772817"/>
                <a:ext cx="5376316" cy="20871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≥0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 </m:t>
                              </m:r>
                            </m:e>
                            <m:e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−2&lt;</m:t>
                              </m:r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ru-RU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&lt;0 </m:t>
                              </m:r>
                            </m:e>
                          </m:eqArr>
                        </m:e>
                      </m:d>
                      <m:r>
                        <a:rPr lang="ru-RU" sz="1800" i="1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−30</m:t>
                              </m:r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−47≥0</m:t>
                              </m:r>
                            </m:e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+3&gt;0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16" y="1772817"/>
                <a:ext cx="5376316" cy="208713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904" y="3806771"/>
            <a:ext cx="4070672" cy="175362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20072" y="1916832"/>
                <a:ext cx="3024336" cy="1437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−30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−47≥0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+3&gt;0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+7&gt;0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+1&gt;0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7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+11&gt;0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916832"/>
                <a:ext cx="3024336" cy="14379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3673743"/>
                <a:ext cx="4032448" cy="235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≥15+4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≤15−4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&gt;−1,5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&gt;−2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&gt;−1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&gt;−1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eqArr>
                          <m:r>
                            <a:rPr lang="ru-RU" i="1">
                              <a:latin typeface="Cambria Math"/>
                            </a:rPr>
                            <m:t>         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≥15+4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≤15−4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73743"/>
                <a:ext cx="4032448" cy="2353529"/>
              </a:xfrm>
              <a:prstGeom prst="rect">
                <a:avLst/>
              </a:prstGeom>
              <a:blipFill rotWithShape="1">
                <a:blip r:embed="rId7"/>
                <a:stretch>
                  <a:fillRect r="-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985888" y="5631138"/>
                <a:ext cx="2689647" cy="396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/>
                  <a:t>Ответ: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&gt;</m:t>
                    </m:r>
                    <m:r>
                      <a:rPr lang="ru-RU" b="1" i="1">
                        <a:latin typeface="Cambria Math"/>
                      </a:rPr>
                      <m:t>𝟏𝟓</m:t>
                    </m:r>
                    <m:r>
                      <a:rPr lang="ru-RU" b="1" i="1">
                        <a:latin typeface="Cambria Math"/>
                      </a:rPr>
                      <m:t>+</m:t>
                    </m:r>
                    <m:r>
                      <a:rPr lang="ru-RU" b="1" i="1"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latin typeface="Cambria Math"/>
                          </a:rPr>
                          <m:t>𝟏𝟕</m:t>
                        </m:r>
                        <m:r>
                          <a:rPr lang="ru-RU" b="1" i="1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88" y="5631138"/>
                <a:ext cx="2689647" cy="396134"/>
              </a:xfrm>
              <a:prstGeom prst="rect">
                <a:avLst/>
              </a:prstGeom>
              <a:blipFill rotWithShape="1">
                <a:blip r:embed="rId8"/>
                <a:stretch>
                  <a:fillRect l="-2041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5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476672"/>
                <a:ext cx="8424936" cy="1728192"/>
              </a:xfrm>
              <a:solidFill>
                <a:srgbClr val="CCECFF"/>
              </a:solidFill>
            </p:spPr>
            <p:txBody>
              <a:bodyPr>
                <a:noAutofit/>
              </a:bodyPr>
              <a:lstStyle/>
              <a:p>
                <a:r>
                  <a:rPr lang="ru-RU" sz="2000" dirty="0"/>
                  <a:t>Пример №3. При каких значениях </a:t>
                </a:r>
                <a:r>
                  <a:rPr lang="ru-RU" sz="2000" b="1" dirty="0"/>
                  <a:t>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b="1" dirty="0"/>
                  <a:t> </a:t>
                </a:r>
                <a:r>
                  <a:rPr lang="ru-RU" sz="2000" dirty="0"/>
                  <a:t>корни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/>
                  <a:t> уравнения  </a:t>
                </a:r>
                <a:br>
                  <a:rPr lang="ru-RU" sz="2000" dirty="0"/>
                </a:b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𝟒</m:t>
                    </m:r>
                    <m:r>
                      <a:rPr lang="ru-RU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/>
                  <a:t> удовлетворяют </a:t>
                </a:r>
                <a:r>
                  <a:rPr lang="ru-RU" sz="2000" dirty="0" smtClean="0"/>
                  <a:t>условию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𝟑</m:t>
                    </m:r>
                    <m:r>
                      <a:rPr lang="ru-RU" sz="2000" b="1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?</m:t>
                    </m:r>
                  </m:oMath>
                </a14:m>
                <a:r>
                  <a:rPr lang="ru-RU" sz="2000" b="1" dirty="0"/>
                  <a:t/>
                </a:r>
                <a:br>
                  <a:rPr lang="ru-RU" sz="2000" b="1" dirty="0"/>
                </a:br>
                <a:r>
                  <a:rPr lang="ru-RU" sz="2000" i="1" dirty="0"/>
                  <a:t>Решение</a:t>
                </a:r>
                <a:r>
                  <a:rPr lang="ru-RU" sz="2000" dirty="0"/>
                  <a:t>. </a:t>
                </a:r>
                <a:r>
                  <a:rPr lang="ru-RU" sz="2000" dirty="0">
                    <a:solidFill>
                      <a:srgbClr val="0070C0"/>
                    </a:solidFill>
                  </a:rPr>
                  <a:t>Имеем пятый случай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.</a:t>
                </a:r>
                <a:br>
                  <a:rPr lang="ru-RU" sz="2000" b="1" dirty="0">
                    <a:solidFill>
                      <a:srgbClr val="0070C0"/>
                    </a:solidFill>
                  </a:rPr>
                </a:b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476672"/>
                <a:ext cx="8424936" cy="1728192"/>
              </a:xfrm>
              <a:blipFill rotWithShape="1"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3933056"/>
                <a:ext cx="4320480" cy="22322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3933056"/>
                <a:ext cx="4320480" cy="223224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39552" y="2204864"/>
                <a:ext cx="3384376" cy="1861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6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)&lt;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sz="36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</m:d>
                            <m:r>
                              <a:rPr lang="ru-RU" sz="3600" b="1" i="1">
                                <a:latin typeface="Cambria Math"/>
                              </a:rPr>
                              <m:t>&lt;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3600" b="1" dirty="0"/>
                  <a:t>  </a:t>
                </a:r>
                <a:endParaRPr lang="ru-RU" sz="3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3384376" cy="18610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20" y="2564904"/>
            <a:ext cx="3657600" cy="2641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5750385"/>
            <a:ext cx="4536504" cy="769441"/>
          </a:xfrm>
          <a:prstGeom prst="rect">
            <a:avLst/>
          </a:prstGeom>
          <a:solidFill>
            <a:srgbClr val="CCECFF"/>
          </a:solidFill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Самостоятельно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76672"/>
                <a:ext cx="7848872" cy="2592288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latin typeface="Cambria Math"/>
                                </a:rPr>
                                <m:t>−14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−9&lt;0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ru-RU" sz="2800" i="1">
                                  <a:latin typeface="Cambria Math"/>
                                </a:rPr>
                                <m:t>&lt;0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−36</m:t>
                                  </m:r>
                                </m:e>
                              </m:d>
                              <m:r>
                                <a:rPr lang="ru-RU" sz="2800" i="1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  <m:d>
                            <m:dPr>
                              <m:begChr m:val="{"/>
                              <m:endChr m:val=""/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7−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76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7+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76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2&lt;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&lt;5</m:t>
                                  </m:r>
                                </m:e>
                                <m:e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2&lt;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&lt;5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76672"/>
                <a:ext cx="7848872" cy="25922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71600" y="3789040"/>
                <a:ext cx="1656184" cy="792088"/>
              </a:xfrm>
              <a:solidFill>
                <a:srgbClr val="92D050"/>
              </a:solidFill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𝟐</m:t>
                    </m:r>
                    <m:r>
                      <a:rPr lang="ru-RU" b="1" i="1">
                        <a:latin typeface="Cambria Math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71600" y="3789040"/>
                <a:ext cx="1656184" cy="79208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527526"/>
            <a:ext cx="5517412" cy="2205729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4188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580" y="476672"/>
            <a:ext cx="8352928" cy="64807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556792"/>
            <a:ext cx="3506688" cy="1666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5" y="5661248"/>
            <a:ext cx="3312369" cy="4953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76672"/>
                <a:ext cx="8352928" cy="1224136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 smtClean="0"/>
                  <a:t>Пример №3. При каких значениях </a:t>
                </a:r>
                <a:r>
                  <a:rPr lang="ru-RU" sz="18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1800" b="1" dirty="0"/>
                  <a:t> </a:t>
                </a:r>
                <a:r>
                  <a:rPr lang="ru-RU" sz="1800" dirty="0"/>
                  <a:t>корни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1800" b="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1800" dirty="0"/>
                  <a:t> уравнения  </a:t>
                </a:r>
                <a:r>
                  <a:rPr lang="ru-RU" sz="1800" dirty="0" smtClean="0"/>
                  <a:t/>
                </a:r>
                <a:br>
                  <a:rPr lang="ru-RU" sz="1800" dirty="0" smtClean="0"/>
                </a:br>
                <a:r>
                  <a:rPr lang="ru-RU" sz="1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b="1" i="1">
                            <a:latin typeface="Cambria Math"/>
                          </a:rPr>
                          <m:t>𝒂</m:t>
                        </m:r>
                        <m:r>
                          <a:rPr lang="ru-RU" sz="1800" b="1" i="1">
                            <a:latin typeface="Cambria Math"/>
                          </a:rPr>
                          <m:t>−</m:t>
                        </m:r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ru-RU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1800" b="1" i="1">
                        <a:latin typeface="Cambria Math"/>
                      </a:rPr>
                      <m:t>−</m:t>
                    </m:r>
                    <m:r>
                      <a:rPr lang="ru-RU" sz="18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ru-R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b="1" i="1">
                            <a:latin typeface="Cambria Math"/>
                          </a:rPr>
                          <m:t>𝒂</m:t>
                        </m:r>
                        <m:r>
                          <a:rPr lang="ru-RU" sz="1800" b="1" i="1">
                            <a:latin typeface="Cambria Math"/>
                          </a:rPr>
                          <m:t>+</m:t>
                        </m:r>
                        <m:r>
                          <a:rPr lang="ru-RU" sz="18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1800" b="1" i="1">
                        <a:latin typeface="Cambria Math"/>
                      </a:rPr>
                      <m:t>𝒙</m:t>
                    </m:r>
                    <m:r>
                      <a:rPr lang="ru-RU" sz="1800" b="1" i="1">
                        <a:latin typeface="Cambria Math"/>
                      </a:rPr>
                      <m:t>+</m:t>
                    </m:r>
                    <m:r>
                      <a:rPr lang="ru-RU" sz="1800" b="1" i="1">
                        <a:latin typeface="Cambria Math"/>
                      </a:rPr>
                      <m:t>𝟒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  <m:r>
                      <a:rPr lang="ru-RU" sz="1800" b="1" i="1">
                        <a:latin typeface="Cambria Math"/>
                      </a:rPr>
                      <m:t>=</m:t>
                    </m:r>
                    <m:r>
                      <a:rPr lang="ru-RU" sz="1800" b="1" i="1">
                        <a:latin typeface="Cambria Math"/>
                      </a:rPr>
                      <m:t>𝟎</m:t>
                    </m:r>
                    <m:r>
                      <a:rPr lang="ru-RU" sz="1800" b="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1800" dirty="0"/>
                  <a:t> удовлетворяют условию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&lt;</m:t>
                    </m:r>
                    <m:r>
                      <a:rPr lang="ru-RU" sz="1800" b="1" i="1">
                        <a:latin typeface="Cambria Math"/>
                      </a:rPr>
                      <m:t>𝟐</m:t>
                    </m:r>
                    <m:r>
                      <a:rPr lang="ru-RU" sz="1800" b="1" i="1">
                        <a:latin typeface="Cambria Math"/>
                      </a:rPr>
                      <m:t>&lt;</m:t>
                    </m:r>
                    <m:r>
                      <a:rPr lang="ru-RU" sz="1800" b="1" i="1">
                        <a:latin typeface="Cambria Math"/>
                      </a:rPr>
                      <m:t>𝟑</m:t>
                    </m:r>
                    <m:r>
                      <a:rPr lang="ru-RU" sz="18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?</m:t>
                    </m:r>
                  </m:oMath>
                </a14:m>
                <a:r>
                  <a:rPr lang="ru-RU" sz="1800" b="1" dirty="0"/>
                  <a:t/>
                </a:r>
                <a:br>
                  <a:rPr lang="ru-RU" sz="1800" b="1" dirty="0"/>
                </a:br>
                <a:r>
                  <a:rPr lang="ru-RU" sz="1800" i="1" dirty="0" smtClean="0"/>
                  <a:t>Решение</a:t>
                </a:r>
                <a:r>
                  <a:rPr lang="ru-RU" sz="1800" dirty="0" smtClean="0"/>
                  <a:t>. </a:t>
                </a:r>
                <a:r>
                  <a:rPr lang="ru-RU" sz="1800" dirty="0" smtClean="0">
                    <a:solidFill>
                      <a:srgbClr val="0070C0"/>
                    </a:solidFill>
                  </a:rPr>
                  <a:t>Имеем пятый случай</a:t>
                </a:r>
                <a:r>
                  <a:rPr lang="ru-RU" sz="1800" b="1" dirty="0" smtClean="0">
                    <a:solidFill>
                      <a:srgbClr val="0070C0"/>
                    </a:solidFill>
                  </a:rPr>
                  <a:t>.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/>
                </a:r>
                <a:br>
                  <a:rPr lang="ru-RU" sz="1800" b="1" dirty="0">
                    <a:solidFill>
                      <a:srgbClr val="0070C0"/>
                    </a:solidFill>
                  </a:rPr>
                </a:br>
                <a:endParaRPr lang="ru-RU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76672"/>
                <a:ext cx="8352928" cy="1224136"/>
              </a:xfrm>
              <a:blipFill rotWithShape="1">
                <a:blip r:embed="rId2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9552" y="1556792"/>
                <a:ext cx="3657600" cy="376732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76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76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2&lt;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&lt;5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2&lt;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&lt;5</m:t>
                            </m:r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9552" y="1556792"/>
                <a:ext cx="3657600" cy="37673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264" y="3717032"/>
            <a:ext cx="4683144" cy="187220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4008" y="1700808"/>
                <a:ext cx="2952328" cy="146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latin typeface="Cambria Math"/>
                                </a:rPr>
                                <m:t>−14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−9&lt;0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ru-RU" sz="2800" i="1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−36</m:t>
                                  </m:r>
                                </m:e>
                              </m:d>
                              <m:r>
                                <a:rPr lang="ru-RU" sz="2800" i="1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  <m:r>
                        <a:rPr lang="ru-RU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2952328" cy="1467966"/>
              </a:xfrm>
              <a:prstGeom prst="rect">
                <a:avLst/>
              </a:prstGeom>
              <a:blipFill rotWithShape="1">
                <a:blip r:embed="rId6"/>
                <a:stretch>
                  <a:fillRect r="-21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71600" y="5738812"/>
                <a:ext cx="22872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i="1" dirty="0"/>
                  <a:t>Ответ</a:t>
                </a:r>
                <a:r>
                  <a:rPr lang="ru-RU" sz="2000" dirty="0"/>
                  <a:t>: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𝟐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𝟓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38812"/>
                <a:ext cx="2287229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660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5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476672"/>
                <a:ext cx="8208912" cy="1728192"/>
              </a:xfrm>
              <a:solidFill>
                <a:srgbClr val="CCECFF"/>
              </a:solidFill>
            </p:spPr>
            <p:txBody>
              <a:bodyPr>
                <a:normAutofit fontScale="90000"/>
              </a:bodyPr>
              <a:lstStyle/>
              <a:p>
                <a:r>
                  <a:rPr lang="ru-RU" sz="2400" dirty="0"/>
                  <a:t>Пример №4.  При каких значениях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/>
                      </a:rPr>
                      <m:t> </m:t>
                    </m:r>
                    <m:r>
                      <a:rPr lang="ru-RU" sz="2400" i="1">
                        <a:latin typeface="Cambria Math"/>
                      </a:rPr>
                      <m:t> </m:t>
                    </m:r>
                    <m:r>
                      <a:rPr lang="ru-RU" sz="2400" b="1" i="1">
                        <a:latin typeface="Cambria Math"/>
                      </a:rPr>
                      <m:t>𝒂</m:t>
                    </m:r>
                    <m:r>
                      <a:rPr lang="ru-RU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/>
                  <a:t> корни уравнения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 </m:t>
                    </m:r>
                  </m:oMath>
                </a14:m>
                <a:r>
                  <a:rPr lang="ru-RU" sz="2400" i="1" dirty="0"/>
                  <a:t/>
                </a:r>
                <a:br>
                  <a:rPr lang="ru-RU" sz="2400" i="1" dirty="0"/>
                </a:b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</m:t>
                    </m:r>
                    <m:r>
                      <a:rPr lang="ru-RU" sz="24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ru-RU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/>
                      </a:rPr>
                      <m:t>−</m:t>
                    </m:r>
                    <m:r>
                      <a:rPr lang="ru-RU" sz="2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  <m:r>
                          <a:rPr lang="ru-RU" sz="2400" b="1" i="1">
                            <a:latin typeface="Cambria Math"/>
                          </a:rPr>
                          <m:t>𝒂</m:t>
                        </m:r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𝒙</m:t>
                    </m:r>
                    <m:r>
                      <a:rPr lang="ru-RU" sz="2400" b="1" i="1">
                        <a:latin typeface="Cambria Math"/>
                      </a:rPr>
                      <m:t>+</m:t>
                    </m:r>
                    <m:r>
                      <a:rPr lang="ru-RU" sz="2400" b="1" i="1">
                        <a:latin typeface="Cambria Math"/>
                      </a:rPr>
                      <m:t>𝟐</m:t>
                    </m:r>
                    <m:r>
                      <a:rPr lang="ru-RU" sz="2400" b="1" i="1">
                        <a:latin typeface="Cambria Math"/>
                      </a:rPr>
                      <m:t>−</m:t>
                    </m:r>
                    <m:r>
                      <a:rPr lang="ru-RU" sz="2400" b="1" i="1">
                        <a:latin typeface="Cambria Math"/>
                      </a:rPr>
                      <m:t>𝟑</m:t>
                    </m:r>
                    <m:r>
                      <a:rPr lang="ru-RU" sz="2400" b="1" i="1">
                        <a:latin typeface="Cambria Math"/>
                      </a:rPr>
                      <m:t>𝒂</m:t>
                    </m:r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2400" b="1" dirty="0"/>
                  <a:t> </a:t>
                </a:r>
                <a:r>
                  <a:rPr lang="ru-RU" sz="2400" dirty="0"/>
                  <a:t>удовлетворяют условию</a:t>
                </a:r>
                <a:r>
                  <a:rPr lang="en-US" sz="2400" i="1" dirty="0" smtClean="0">
                    <a:latin typeface="Cambria Math"/>
                  </a:rPr>
                  <a:t/>
                </a:r>
                <a:br>
                  <a:rPr lang="en-US" sz="24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&gt;</m:t>
                    </m:r>
                    <m:r>
                      <a:rPr lang="ru-RU" sz="2400" b="1" i="1">
                        <a:latin typeface="Cambria Math"/>
                      </a:rPr>
                      <m:t>𝟏</m:t>
                    </m:r>
                    <m:r>
                      <a:rPr lang="ru-RU" sz="2400" b="1" i="1">
                        <a:latin typeface="Cambria Math"/>
                      </a:rPr>
                      <m:t>?</m:t>
                    </m:r>
                  </m:oMath>
                </a14:m>
                <a:r>
                  <a:rPr lang="ru-RU" sz="2400" b="1" dirty="0"/>
                  <a:t> </a:t>
                </a:r>
                <a:br>
                  <a:rPr lang="ru-RU" sz="2400" b="1" dirty="0"/>
                </a:br>
                <a:r>
                  <a:rPr lang="ru-RU" sz="2400" i="1" dirty="0"/>
                  <a:t>Решение . </a:t>
                </a:r>
                <a:r>
                  <a:rPr lang="ru-RU" sz="2400" dirty="0">
                    <a:solidFill>
                      <a:srgbClr val="0070C0"/>
                    </a:solidFill>
                  </a:rPr>
                  <a:t>Имеем  третий случай</a:t>
                </a:r>
                <a:r>
                  <a:rPr lang="ru-RU" sz="2400" dirty="0"/>
                  <a:t>.</a:t>
                </a:r>
                <a:br>
                  <a:rPr lang="ru-RU" sz="2400" dirty="0"/>
                </a:br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476672"/>
                <a:ext cx="8208912" cy="1728192"/>
              </a:xfrm>
              <a:blipFill rotWithShape="1">
                <a:blip r:embed="rId2"/>
                <a:stretch>
                  <a:fillRect l="-966" t="-4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95536" y="2276872"/>
                <a:ext cx="4032448" cy="1728192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ru-RU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ru-RU" b="1" i="1"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 или 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𝑴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)&lt;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5536" y="2276872"/>
                <a:ext cx="4032448" cy="1728192"/>
              </a:xfrm>
              <a:blipFill rotWithShape="1">
                <a:blip r:embed="rId3"/>
                <a:stretch>
                  <a:fillRect r="-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71600" y="4005064"/>
                <a:ext cx="3024336" cy="1664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ru-RU" sz="3200" i="1">
                                  <a:latin typeface="Cambria Math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ru-RU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ru-RU" sz="3200" i="1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𝑎𝑓</m:t>
                              </m:r>
                              <m:d>
                                <m:d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ru-RU" sz="3200" i="1"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a:rPr lang="ru-RU" sz="32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05064"/>
                <a:ext cx="3024336" cy="1664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6"/>
          <p:cNvPicPr>
            <a:picLocks noGrp="1"/>
          </p:cNvPicPr>
          <p:nvPr>
            <p:ph sz="half" idx="2"/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284984"/>
            <a:ext cx="3657600" cy="26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7852" y="5445224"/>
            <a:ext cx="5882580" cy="89961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704856" cy="1584176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Изучение нового материала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4752528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В классах с углубленным </a:t>
            </a:r>
            <a:r>
              <a:rPr lang="ru-RU" sz="2800" dirty="0" smtClean="0"/>
              <a:t>изучением математики </a:t>
            </a:r>
            <a:r>
              <a:rPr lang="ru-RU" sz="2800" dirty="0"/>
              <a:t>часто практикуются решение задач на выяснение расположения корней квадратного трёхчлена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общеобразовательных классах эта </a:t>
            </a:r>
            <a:r>
              <a:rPr lang="ru-RU" sz="2800" dirty="0" smtClean="0"/>
              <a:t>тема  изучается </a:t>
            </a:r>
            <a:r>
              <a:rPr lang="ru-RU" sz="2800" dirty="0"/>
              <a:t>на элективных курсах. Ниже предлагается описание моего опыта </a:t>
            </a:r>
            <a:r>
              <a:rPr lang="ru-RU" sz="2800" dirty="0" smtClean="0"/>
              <a:t>работы </a:t>
            </a:r>
            <a:r>
              <a:rPr lang="ru-RU" sz="2800" dirty="0"/>
              <a:t>по данной теме в </a:t>
            </a:r>
            <a:r>
              <a:rPr lang="ru-RU" sz="2800" dirty="0" smtClean="0"/>
              <a:t>11 </a:t>
            </a:r>
            <a:r>
              <a:rPr lang="ru-RU" sz="2800" dirty="0"/>
              <a:t>классе на </a:t>
            </a:r>
            <a:r>
              <a:rPr lang="ru-RU" sz="2800" dirty="0" smtClean="0"/>
              <a:t>занятиях </a:t>
            </a:r>
            <a:r>
              <a:rPr lang="ru-RU" sz="2800" dirty="0"/>
              <a:t>элективного курса «Решение задач с параметрами</a:t>
            </a:r>
            <a:r>
              <a:rPr lang="ru-RU" sz="2800" dirty="0" smtClean="0"/>
              <a:t>».</a:t>
            </a:r>
            <a:r>
              <a:rPr lang="ru-RU" sz="2800" dirty="0"/>
              <a:t> Используются два </a:t>
            </a:r>
            <a:r>
              <a:rPr lang="ru-RU" sz="2800" dirty="0" smtClean="0"/>
              <a:t>способа: </a:t>
            </a:r>
            <a:r>
              <a:rPr lang="ru-RU" sz="2800" dirty="0"/>
              <a:t>свойства квадратного трёхчлена и применение </a:t>
            </a:r>
            <a:r>
              <a:rPr lang="ru-RU" sz="2800" dirty="0" smtClean="0"/>
              <a:t>геометрического смысла производной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27584" y="332656"/>
                <a:ext cx="3665984" cy="382824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3200" i="1">
                                <a:latin typeface="Cambria Math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ru-RU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200" i="1">
                                <a:latin typeface="Cambria Math"/>
                              </a:rPr>
                              <m:t>−6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3200" i="1">
                                <a:latin typeface="Cambria Math"/>
                              </a:rPr>
                              <m:t>+1≥0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sz="32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3200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32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sz="32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3200" i="1"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7584" y="332656"/>
                <a:ext cx="3665984" cy="382824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20072" y="692696"/>
                <a:ext cx="3657600" cy="376732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≥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3+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≤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3−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&gt;1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ru-RU" i="1">
                                <a:latin typeface="Cambria Math"/>
                              </a:rPr>
                              <m:t>0&lt;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latin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20072" y="692696"/>
                <a:ext cx="3657600" cy="37673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05064"/>
            <a:ext cx="4920518" cy="1965997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Прямоугольник 5"/>
          <p:cNvSpPr/>
          <p:nvPr/>
        </p:nvSpPr>
        <p:spPr>
          <a:xfrm>
            <a:off x="5796136" y="5661248"/>
            <a:ext cx="2297552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/>
              <a:t>ни при каких.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76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064896" cy="64807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556792"/>
            <a:ext cx="2714600" cy="1490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5694422"/>
            <a:ext cx="3643002" cy="443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39676" y="404664"/>
                <a:ext cx="8296820" cy="1296144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 smtClean="0"/>
                  <a:t>Пример №</a:t>
                </a:r>
                <a:r>
                  <a:rPr lang="ru-RU" sz="1800" dirty="0"/>
                  <a:t>4</a:t>
                </a:r>
                <a:r>
                  <a:rPr lang="ru-RU" sz="1800" dirty="0" smtClean="0"/>
                  <a:t>.  </a:t>
                </a:r>
                <a:r>
                  <a:rPr lang="ru-RU" sz="1800" dirty="0"/>
                  <a:t>При каких</a:t>
                </a:r>
                <a:r>
                  <a:rPr lang="ru-RU" sz="1800" dirty="0" smtClean="0"/>
                  <a:t> значениях</a:t>
                </a:r>
                <a14:m>
                  <m:oMath xmlns:m="http://schemas.openxmlformats.org/officeDocument/2006/math">
                    <m:r>
                      <a:rPr lang="ru-RU" sz="1800" b="0" i="0" smtClean="0">
                        <a:latin typeface="Cambria Math"/>
                      </a:rPr>
                      <m:t> </m:t>
                    </m:r>
                    <m:r>
                      <a:rPr lang="ru-RU" sz="1800" b="0" i="1">
                        <a:latin typeface="Cambria Math"/>
                      </a:rPr>
                      <m:t> 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  <m:r>
                      <a:rPr lang="ru-RU" sz="1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1800" dirty="0"/>
                  <a:t> корни уравнения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  </m:t>
                    </m:r>
                  </m:oMath>
                </a14:m>
                <a:r>
                  <a:rPr lang="ru-RU" sz="1800" b="0" i="1" dirty="0" smtClean="0"/>
                  <a:t/>
                </a:r>
                <a:br>
                  <a:rPr lang="ru-RU" sz="1800" b="0" i="1" dirty="0" smtClean="0"/>
                </a:b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 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ru-RU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1800" b="1" i="1">
                        <a:latin typeface="Cambria Math"/>
                      </a:rPr>
                      <m:t>−</m:t>
                    </m:r>
                    <m:r>
                      <a:rPr lang="ru-RU" sz="18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ru-R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  <m:r>
                          <a:rPr lang="ru-RU" sz="1800" b="1" i="1">
                            <a:latin typeface="Cambria Math"/>
                          </a:rPr>
                          <m:t>𝒂</m:t>
                        </m:r>
                        <m:r>
                          <a:rPr lang="ru-RU" sz="1800" b="1" i="1">
                            <a:latin typeface="Cambria Math"/>
                          </a:rPr>
                          <m:t>−</m:t>
                        </m:r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1800" b="1" i="1">
                        <a:latin typeface="Cambria Math"/>
                      </a:rPr>
                      <m:t>𝒙</m:t>
                    </m:r>
                    <m:r>
                      <a:rPr lang="ru-RU" sz="1800" b="1" i="1">
                        <a:latin typeface="Cambria Math"/>
                      </a:rPr>
                      <m:t>+</m:t>
                    </m:r>
                    <m:r>
                      <a:rPr lang="ru-RU" sz="1800" b="1" i="1">
                        <a:latin typeface="Cambria Math"/>
                      </a:rPr>
                      <m:t>𝟐</m:t>
                    </m:r>
                    <m:r>
                      <a:rPr lang="ru-RU" sz="1800" b="1" i="1">
                        <a:latin typeface="Cambria Math"/>
                      </a:rPr>
                      <m:t>−</m:t>
                    </m:r>
                    <m:r>
                      <a:rPr lang="ru-RU" sz="1800" b="1" i="1">
                        <a:latin typeface="Cambria Math"/>
                      </a:rPr>
                      <m:t>𝟑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  <m:r>
                      <a:rPr lang="ru-RU" sz="1800" b="1" i="1">
                        <a:latin typeface="Cambria Math"/>
                      </a:rPr>
                      <m:t>=</m:t>
                    </m:r>
                    <m:r>
                      <a:rPr lang="ru-RU" sz="1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1800" b="1" dirty="0"/>
                  <a:t> </a:t>
                </a:r>
                <a:r>
                  <a:rPr lang="ru-RU" sz="1800" dirty="0" smtClean="0"/>
                  <a:t>удовлетворяют </a:t>
                </a:r>
                <a:r>
                  <a:rPr lang="ru-RU" sz="1800" dirty="0"/>
                  <a:t>условию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&gt;</m:t>
                    </m:r>
                    <m:r>
                      <a:rPr lang="ru-RU" sz="1800" b="1" i="1">
                        <a:latin typeface="Cambria Math"/>
                      </a:rPr>
                      <m:t>𝟏</m:t>
                    </m:r>
                    <m:r>
                      <a:rPr lang="ru-RU" sz="1800" b="1" i="1">
                        <a:latin typeface="Cambria Math"/>
                      </a:rPr>
                      <m:t>?</m:t>
                    </m:r>
                  </m:oMath>
                </a14:m>
                <a:r>
                  <a:rPr lang="ru-RU" sz="1800" b="1" dirty="0"/>
                  <a:t> </a:t>
                </a:r>
                <a:br>
                  <a:rPr lang="ru-RU" sz="1800" b="1" dirty="0"/>
                </a:br>
                <a:r>
                  <a:rPr lang="ru-RU" sz="1800" i="1" dirty="0"/>
                  <a:t>Решение . </a:t>
                </a:r>
                <a:r>
                  <a:rPr lang="ru-RU" sz="1800" dirty="0">
                    <a:solidFill>
                      <a:srgbClr val="0070C0"/>
                    </a:solidFill>
                  </a:rPr>
                  <a:t>Имеем  третий случай</a:t>
                </a:r>
                <a:r>
                  <a:rPr lang="ru-RU" sz="1800" dirty="0"/>
                  <a:t>.</a:t>
                </a:r>
                <a:br>
                  <a:rPr lang="ru-RU" sz="1800" dirty="0"/>
                </a:br>
                <a:endParaRPr lang="ru-RU" sz="1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9676" y="404664"/>
                <a:ext cx="8296820" cy="1296144"/>
              </a:xfrm>
              <a:blipFill rotWithShape="1">
                <a:blip r:embed="rId2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27584" y="1628800"/>
                <a:ext cx="3960440" cy="4536504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3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300" i="1">
                                <a:latin typeface="Cambria Math"/>
                              </a:rPr>
                              <m:t>𝐷</m:t>
                            </m:r>
                            <m:r>
                              <a:rPr lang="ru-RU" sz="3300" i="1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ru-RU" sz="3300" i="1">
                                <a:latin typeface="Cambria Math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33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ru-RU" sz="33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33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ru-RU" sz="3300" i="1"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ru-RU" sz="3300" i="1">
                                <a:latin typeface="Cambria Math"/>
                              </a:rPr>
                              <m:t>𝑎𝑓</m:t>
                            </m:r>
                            <m:d>
                              <m:dPr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33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ru-RU" sz="3300" i="1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ru-RU" sz="3300" i="1">
                        <a:latin typeface="Cambria Math"/>
                      </a:rPr>
                      <m:t> </m:t>
                    </m:r>
                  </m:oMath>
                </a14:m>
                <a:endParaRPr lang="ru-RU" sz="33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3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33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≥</m:t>
                                    </m:r>
                                    <m:f>
                                      <m:fPr>
                                        <m:ctrlPr>
                                          <a:rPr lang="ru-RU" sz="33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300" i="1">
                                            <a:latin typeface="Cambria Math"/>
                                          </a:rPr>
                                          <m:t>3+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sz="3300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sz="33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sz="3300" i="1"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≤</m:t>
                                    </m:r>
                                    <m:f>
                                      <m:fPr>
                                        <m:ctrlPr>
                                          <a:rPr lang="ru-RU" sz="33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300" i="1">
                                            <a:latin typeface="Cambria Math"/>
                                          </a:rPr>
                                          <m:t>3−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sz="3300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sz="33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sz="3300" i="1"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33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&gt;1</m:t>
                                    </m:r>
                                  </m:e>
                                  <m:e>
                                    <m:r>
                                      <a:rPr lang="en-US" sz="33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ru-RU" sz="3300" i="1">
                                <a:latin typeface="Cambria Math"/>
                              </a:rPr>
                              <m:t>0&lt;</m:t>
                            </m:r>
                            <m:r>
                              <a:rPr lang="en-US" sz="33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3300" i="1">
                                <a:latin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3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sz="33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ru-RU" sz="33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7584" y="1628800"/>
                <a:ext cx="3960440" cy="453650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356992"/>
            <a:ext cx="4920518" cy="1965997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5976" y="1628800"/>
                <a:ext cx="3873028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7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latin typeface="Cambria Math"/>
                                </a:rPr>
                                <m:t>−6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+1≥0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628800"/>
                <a:ext cx="3873028" cy="12714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178459" y="5694422"/>
            <a:ext cx="2718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/>
              <a:t>Ответ</a:t>
            </a:r>
            <a:r>
              <a:rPr lang="ru-RU" sz="2000" dirty="0"/>
              <a:t>: </a:t>
            </a:r>
            <a:r>
              <a:rPr lang="ru-RU" sz="2000" b="1" dirty="0"/>
              <a:t>ни при каких.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64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476672"/>
                <a:ext cx="8208912" cy="1656184"/>
              </a:xfrm>
              <a:solidFill>
                <a:srgbClr val="CCECFF"/>
              </a:solidFill>
            </p:spPr>
            <p:txBody>
              <a:bodyPr>
                <a:normAutofit/>
              </a:bodyPr>
              <a:lstStyle/>
              <a:p>
                <a:r>
                  <a:rPr lang="ru-RU" sz="2000" dirty="0"/>
                  <a:t>№5. При  каких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 </m:t>
                    </m:r>
                    <m:r>
                      <a:rPr lang="ru-RU" sz="20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dirty="0"/>
                  <a:t>  все решения уравнения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ru-RU" sz="2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b="1" dirty="0"/>
                  <a:t> </a:t>
                </a:r>
                <a:r>
                  <a:rPr lang="ru-RU" sz="2000" dirty="0"/>
                  <a:t>удовлетворяют условию 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𝟑</m:t>
                    </m:r>
                  </m:oMath>
                </a14:m>
                <a:r>
                  <a:rPr lang="ru-RU" sz="2000" dirty="0" smtClean="0"/>
                  <a:t>?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ru-RU" sz="2000" dirty="0"/>
                  <a:t/>
                </a:r>
                <a:br>
                  <a:rPr lang="ru-RU" sz="2000" dirty="0"/>
                </a:br>
                <a:r>
                  <a:rPr lang="ru-RU" sz="2000" i="1" dirty="0"/>
                  <a:t>Решение</a:t>
                </a:r>
                <a:r>
                  <a:rPr lang="ru-RU" sz="2000" i="1" dirty="0">
                    <a:solidFill>
                      <a:srgbClr val="0070C0"/>
                    </a:solidFill>
                  </a:rPr>
                  <a:t>.</a:t>
                </a:r>
                <a:r>
                  <a:rPr lang="ru-RU" sz="2000" dirty="0">
                    <a:solidFill>
                      <a:srgbClr val="0070C0"/>
                    </a:solidFill>
                  </a:rPr>
                  <a:t> Имеет место четвёртый случай.</a:t>
                </a:r>
                <a:br>
                  <a:rPr lang="ru-RU" sz="2000" dirty="0">
                    <a:solidFill>
                      <a:srgbClr val="0070C0"/>
                    </a:solidFill>
                  </a:rPr>
                </a:b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476672"/>
                <a:ext cx="8208912" cy="1656184"/>
              </a:xfrm>
              <a:blipFill rotWithShape="1">
                <a:blip r:embed="rId2"/>
                <a:stretch>
                  <a:fillRect l="-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1560" y="2420888"/>
                <a:ext cx="3888432" cy="405536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)&gt;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ru-RU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ru-RU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&lt;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b="1" dirty="0"/>
                  <a:t>  </a:t>
                </a:r>
                <a:endParaRPr lang="ru-RU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≥0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&lt;0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</m:eqArr>
                          </m:e>
                        </m:eqArr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1560" y="2420888"/>
                <a:ext cx="3888432" cy="4055360"/>
              </a:xfrm>
              <a:blipFill rotWithShape="1">
                <a:blip r:embed="rId3"/>
                <a:stretch>
                  <a:fillRect t="-51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6"/>
          <p:cNvPicPr>
            <a:picLocks noGrp="1"/>
          </p:cNvPicPr>
          <p:nvPr>
            <p:ph sz="half" idx="2"/>
          </p:nvPr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80928"/>
            <a:ext cx="3657600" cy="2641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5877272"/>
            <a:ext cx="4608512" cy="769441"/>
          </a:xfrm>
          <a:prstGeom prst="rect">
            <a:avLst/>
          </a:prstGeom>
          <a:solidFill>
            <a:srgbClr val="CCECFF"/>
          </a:solidFill>
          <a:effectLst/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206989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95536" y="0"/>
                <a:ext cx="4320480" cy="376732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−6</m:t>
                            </m:r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latin typeface="Cambria Math"/>
                              </a:rPr>
                              <m:t>−1≤0</m:t>
                            </m:r>
                          </m:e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i="1">
                                <a:latin typeface="Cambria Math"/>
                              </a:rPr>
                              <m:t>(7</m:t>
                            </m:r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latin typeface="Cambria Math"/>
                              </a:rPr>
                              <m:t>−12)&gt;0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ru-RU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i="1">
                                <a:latin typeface="Cambria Math"/>
                              </a:rPr>
                              <m:t>(5</m:t>
                            </m:r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latin typeface="Cambria Math"/>
                              </a:rPr>
                              <m:t>−7)&gt;0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5536" y="0"/>
                <a:ext cx="4320480" cy="376732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04048" y="1052318"/>
                <a:ext cx="3657600" cy="376732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3−2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3+2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&lt;0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&gt;1</m:t>
                                        </m:r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&gt;1</m:t>
                                        </m:r>
                                        <m:f>
                                          <m:f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&lt;1 </m:t>
                                        </m:r>
                                      </m:e>
                                    </m:eqArr>
                                    <m:r>
                                      <a:rPr lang="ru-RU" i="1">
                                        <a:latin typeface="Cambria Math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</m:eqAr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&gt;1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&lt;−1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&gt;1,4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&lt;1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04048" y="1052318"/>
                <a:ext cx="3657600" cy="3767328"/>
              </a:xfrm>
              <a:blipFill rotWithShape="1">
                <a:blip r:embed="rId3"/>
                <a:stretch>
                  <a:fillRect t="-10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68" y="3212976"/>
            <a:ext cx="5150146" cy="2061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580112" y="5001182"/>
                <a:ext cx="28981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/>
                  <a:t>Если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−1=0,  </m:t>
                    </m:r>
                    <m:r>
                      <a:rPr lang="ru-RU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=1,  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𝑥</m:t>
                      </m:r>
                      <m:r>
                        <a:rPr lang="ru-RU" sz="2000" i="1">
                          <a:latin typeface="Cambria Math"/>
                        </a:rPr>
                        <m:t>=0,5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001182"/>
                <a:ext cx="2898101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2101" t="-4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01812" y="5538412"/>
                <a:ext cx="2978100" cy="58753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𝟏</m:t>
                    </m:r>
                    <m:r>
                      <a:rPr lang="ru-RU" sz="2000" b="1" i="1">
                        <a:latin typeface="Cambria Math"/>
                      </a:rPr>
                      <m:t>,    </m:t>
                    </m:r>
                    <m:r>
                      <a:rPr lang="ru-RU" sz="2000" b="1" i="1"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0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000" b="1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12" y="5538412"/>
                <a:ext cx="2978100" cy="587533"/>
              </a:xfrm>
              <a:prstGeom prst="rect">
                <a:avLst/>
              </a:prstGeom>
              <a:blipFill rotWithShape="1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6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191792" cy="57606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323256"/>
            <a:ext cx="3744416" cy="1889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3" y="332656"/>
                <a:ext cx="8191793" cy="1224136"/>
              </a:xfrm>
            </p:spPr>
            <p:txBody>
              <a:bodyPr>
                <a:noAutofit/>
              </a:bodyPr>
              <a:lstStyle/>
              <a:p>
                <a:r>
                  <a:rPr lang="ru-RU" sz="1800" dirty="0"/>
                  <a:t>№5. При  </a:t>
                </a:r>
                <a:r>
                  <a:rPr lang="ru-RU" sz="1800" dirty="0" smtClean="0"/>
                  <a:t>каких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  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1800" dirty="0"/>
                  <a:t>  </a:t>
                </a:r>
                <a:r>
                  <a:rPr lang="ru-RU" sz="1800" dirty="0" smtClean="0"/>
                  <a:t>все </a:t>
                </a:r>
                <a:r>
                  <a:rPr lang="ru-RU" sz="1800" dirty="0"/>
                  <a:t>решения уравнения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𝒂</m:t>
                        </m:r>
                        <m:r>
                          <a:rPr lang="ru-RU" sz="1800" b="1" i="1">
                            <a:latin typeface="Cambria Math"/>
                          </a:rPr>
                          <m:t>−</m:t>
                        </m:r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ru-RU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18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b="1" i="1">
                            <a:latin typeface="Cambria Math"/>
                          </a:rPr>
                          <m:t>𝒂</m:t>
                        </m:r>
                        <m:r>
                          <a:rPr lang="ru-RU" sz="1800" b="1" i="1">
                            <a:latin typeface="Cambria Math"/>
                          </a:rPr>
                          <m:t>+</m:t>
                        </m:r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1800" b="1" i="1">
                        <a:latin typeface="Cambria Math"/>
                      </a:rPr>
                      <m:t>𝒙</m:t>
                    </m:r>
                    <m:r>
                      <a:rPr lang="ru-RU" sz="1800" b="1" i="1">
                        <a:latin typeface="Cambria Math"/>
                      </a:rPr>
                      <m:t>+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  <m:r>
                      <a:rPr lang="ru-RU" sz="1800" b="1" i="1">
                        <a:latin typeface="Cambria Math"/>
                      </a:rPr>
                      <m:t>=</m:t>
                    </m:r>
                    <m:r>
                      <a:rPr lang="ru-RU" sz="1800" b="1" i="1">
                        <a:latin typeface="Cambria Math"/>
                      </a:rPr>
                      <m:t>𝟎</m:t>
                    </m:r>
                    <m:r>
                      <a:rPr lang="ru-RU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1800" b="1" dirty="0"/>
                  <a:t> </a:t>
                </a:r>
                <a:r>
                  <a:rPr lang="ru-RU" sz="1800" dirty="0"/>
                  <a:t>удовлетворяют </a:t>
                </a:r>
                <a:r>
                  <a:rPr lang="ru-RU" sz="1800" dirty="0" smtClean="0"/>
                  <a:t>условию  </a:t>
                </a:r>
                <a14:m>
                  <m:oMath xmlns:m="http://schemas.openxmlformats.org/officeDocument/2006/math">
                    <m:r>
                      <a:rPr lang="ru-RU" sz="1800" b="1" i="1">
                        <a:latin typeface="Cambria Math"/>
                      </a:rPr>
                      <m:t>𝟎</m:t>
                    </m:r>
                    <m:r>
                      <a:rPr lang="ru-RU" sz="1800" b="1" i="1">
                        <a:latin typeface="Cambria Math"/>
                      </a:rPr>
                      <m:t>&lt;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ru-RU" sz="1800" b="1" i="1">
                        <a:latin typeface="Cambria Math"/>
                      </a:rPr>
                      <m:t>&lt;</m:t>
                    </m:r>
                    <m:r>
                      <a:rPr lang="ru-RU" sz="1800" b="1" i="1">
                        <a:latin typeface="Cambria Math"/>
                      </a:rPr>
                      <m:t>𝟑</m:t>
                    </m:r>
                  </m:oMath>
                </a14:m>
                <a:r>
                  <a:rPr lang="ru-RU" sz="1800" dirty="0"/>
                  <a:t>?</a:t>
                </a:r>
                <a:br>
                  <a:rPr lang="ru-RU" sz="1800" dirty="0"/>
                </a:br>
                <a:r>
                  <a:rPr lang="ru-RU" sz="1800" i="1" dirty="0"/>
                  <a:t>Решение</a:t>
                </a:r>
                <a:r>
                  <a:rPr lang="ru-RU" sz="1800" i="1" dirty="0">
                    <a:solidFill>
                      <a:srgbClr val="0070C0"/>
                    </a:solidFill>
                  </a:rPr>
                  <a:t>.</a:t>
                </a:r>
                <a:r>
                  <a:rPr lang="ru-RU" sz="1800" dirty="0">
                    <a:solidFill>
                      <a:srgbClr val="0070C0"/>
                    </a:solidFill>
                  </a:rPr>
                  <a:t> Имеет место четвёртый случай.</a:t>
                </a:r>
                <a:br>
                  <a:rPr lang="ru-RU" sz="1800" dirty="0">
                    <a:solidFill>
                      <a:srgbClr val="0070C0"/>
                    </a:solidFill>
                  </a:rPr>
                </a:br>
                <a:endParaRPr lang="ru-RU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3" y="332656"/>
                <a:ext cx="8191793" cy="1224136"/>
              </a:xfrm>
              <a:blipFill rotWithShape="1">
                <a:blip r:embed="rId2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1412776"/>
                <a:ext cx="3303470" cy="536237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≥0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&lt;0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</m:eqArr>
                          </m:e>
                        </m:eqArr>
                      </m:e>
                    </m:d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sz="29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3−2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2900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9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sz="2900" i="1">
                                    <a:latin typeface="Cambria Math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3+2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&lt;0</m:t>
                                        </m:r>
                                      </m:e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&gt;1</m:t>
                                        </m:r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&gt;1</m:t>
                                        </m:r>
                                        <m:f>
                                          <m:fPr>
                                            <m:ctrlPr>
                                              <a:rPr lang="ru-RU" sz="29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2900" i="1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ru-RU" sz="2900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&lt;1 </m:t>
                                        </m:r>
                                      </m:e>
                                    </m:eqArr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</m:eqAr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&gt;1</m:t>
                                    </m:r>
                                  </m:e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&lt;−1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&gt;1,4</m:t>
                                    </m:r>
                                  </m:e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&lt;1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1412776"/>
                <a:ext cx="3303470" cy="5362376"/>
              </a:xfrm>
              <a:blipFill rotWithShape="1">
                <a:blip r:embed="rId3"/>
                <a:stretch>
                  <a:fillRect t="-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941912" y="6237312"/>
            <a:ext cx="3888431" cy="5378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32040" y="15567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323256"/>
                <a:ext cx="3600400" cy="198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latin typeface="Cambria Math"/>
                                </a:rPr>
                                <m:t>−6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−1≤0</m:t>
                              </m:r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(7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−12)&gt;0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(5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−7)&gt;0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23256"/>
                <a:ext cx="3600400" cy="19837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08612" y="3432017"/>
                <a:ext cx="37637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/>
                  <a:t>Если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−1=0,  </m:t>
                    </m:r>
                    <m:r>
                      <a:rPr lang="ru-RU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=1,  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=0,5.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612" y="3432017"/>
                <a:ext cx="3763787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618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112917" y="6237312"/>
                <a:ext cx="3546420" cy="537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/>
                  <a:t>Ответ:</a:t>
                </a:r>
                <a:r>
                  <a:rPr lang="ru-RU" dirty="0"/>
                  <a:t> 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𝟏</m:t>
                    </m:r>
                    <m:r>
                      <a:rPr lang="ru-RU" b="1" i="1">
                        <a:latin typeface="Cambria Math"/>
                      </a:rPr>
                      <m:t>,    </m:t>
                    </m:r>
                    <m:r>
                      <a:rPr lang="ru-RU" b="1" i="1"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&lt;</m:t>
                    </m:r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17" y="6237312"/>
                <a:ext cx="3546420" cy="537840"/>
              </a:xfrm>
              <a:prstGeom prst="rect">
                <a:avLst/>
              </a:prstGeom>
              <a:blipFill rotWithShape="1">
                <a:blip r:embed="rId8"/>
                <a:stretch>
                  <a:fillRect l="-1549" r="-688"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Объект 6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032083"/>
            <a:ext cx="5150146" cy="2061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1653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517232"/>
            <a:ext cx="8208912" cy="86409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7914456" cy="1224136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Упражнения для домашнего задания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064896" cy="4752528"/>
              </a:xfrm>
              <a:blipFill>
                <a:blip r:embed="rId2"/>
                <a:tile tx="0" ty="0" sx="100000" sy="100000" flip="none" algn="tl"/>
              </a:blipFill>
              <a:ln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ru-RU" sz="2200" b="1" dirty="0" smtClean="0">
                    <a:solidFill>
                      <a:schemeClr val="tx1"/>
                    </a:solidFill>
                  </a:rPr>
                  <a:t>№1.</a:t>
                </a:r>
                <a:r>
                  <a:rPr lang="ru-RU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200" dirty="0" smtClean="0"/>
                  <a:t>При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200" dirty="0"/>
                  <a:t> каких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 с</m:t>
                    </m:r>
                  </m:oMath>
                </a14:m>
                <a:r>
                  <a:rPr lang="ru-RU" sz="2200" dirty="0" smtClean="0"/>
                  <a:t> </a:t>
                </a:r>
                <a:r>
                  <a:rPr lang="ru-RU" sz="2200" dirty="0"/>
                  <a:t> оба  корня уравнения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</m:t>
                    </m:r>
                  </m:oMath>
                </a14:m>
                <a:endParaRPr lang="ru-RU" sz="2200" i="1" dirty="0" smtClean="0"/>
              </a:p>
              <a:p>
                <a:pPr marL="0" indent="0">
                  <a:buNone/>
                </a:pPr>
                <a:r>
                  <a:rPr lang="ru-RU" sz="2200" dirty="0" smtClean="0"/>
                  <a:t>  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+4</m:t>
                    </m:r>
                    <m:r>
                      <a:rPr lang="ru-RU" sz="2200" i="1">
                        <a:latin typeface="Cambria Math"/>
                      </a:rPr>
                      <m:t>𝑐𝑥</m:t>
                    </m:r>
                    <m:r>
                      <a:rPr lang="ru-RU" sz="2200" i="1">
                        <a:latin typeface="Cambria Math"/>
                      </a:rPr>
                      <m:t>+1−2</m:t>
                    </m:r>
                    <m:r>
                      <a:rPr lang="ru-RU" sz="2200" i="1">
                        <a:latin typeface="Cambria Math"/>
                      </a:rPr>
                      <m:t>𝑐</m:t>
                    </m:r>
                    <m:r>
                      <a:rPr lang="ru-RU" sz="2200" i="1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2200" dirty="0"/>
                  <a:t>  меньше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 −1</m:t>
                    </m:r>
                  </m:oMath>
                </a14:m>
                <a:r>
                  <a:rPr lang="ru-RU" sz="2200" dirty="0"/>
                  <a:t>?</a:t>
                </a:r>
              </a:p>
              <a:p>
                <a:r>
                  <a:rPr lang="ru-RU" sz="2200" b="1" dirty="0"/>
                  <a:t>№2</a:t>
                </a:r>
                <a:r>
                  <a:rPr lang="ru-RU" sz="2200" dirty="0"/>
                  <a:t>. При каких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 </m:t>
                    </m:r>
                    <m:r>
                      <a:rPr lang="ru-RU" sz="22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2200" dirty="0" smtClean="0"/>
                  <a:t> </a:t>
                </a:r>
                <a:r>
                  <a:rPr lang="ru-RU" sz="2200" dirty="0"/>
                  <a:t> оба  корня уравнения </a:t>
                </a:r>
                <a:endParaRPr lang="ru-RU" sz="2200" dirty="0" smtClean="0"/>
              </a:p>
              <a:p>
                <a:pPr marL="0" indent="0">
                  <a:buNone/>
                </a:pPr>
                <a:r>
                  <a:rPr lang="ru-RU" sz="220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𝑎</m:t>
                        </m:r>
                        <m:r>
                          <a:rPr lang="ru-RU" sz="2200" i="1"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−3</m:t>
                    </m:r>
                    <m:r>
                      <a:rPr lang="ru-RU" sz="2200" i="1">
                        <a:latin typeface="Cambria Math"/>
                      </a:rPr>
                      <m:t>𝑎𝑥</m:t>
                    </m:r>
                    <m:r>
                      <a:rPr lang="ru-RU" sz="2200" i="1">
                        <a:latin typeface="Cambria Math"/>
                      </a:rPr>
                      <m:t>+4=0</m:t>
                    </m:r>
                  </m:oMath>
                </a14:m>
                <a:r>
                  <a:rPr lang="ru-RU" sz="2200" dirty="0"/>
                  <a:t> больше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1</m:t>
                    </m:r>
                  </m:oMath>
                </a14:m>
                <a:r>
                  <a:rPr lang="ru-RU" sz="2200" dirty="0"/>
                  <a:t>?</a:t>
                </a:r>
              </a:p>
              <a:p>
                <a:r>
                  <a:rPr lang="ru-RU" sz="2200" b="1" dirty="0"/>
                  <a:t>№3. </a:t>
                </a:r>
                <a:r>
                  <a:rPr lang="ru-RU" sz="2200" dirty="0"/>
                  <a:t>При каких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𝑎</m:t>
                    </m:r>
                    <m:r>
                      <a:rPr lang="ru-RU" sz="2200" b="0" i="1" smtClean="0">
                        <a:latin typeface="Cambria Math"/>
                      </a:rPr>
                      <m:t> </m:t>
                    </m:r>
                    <m:r>
                      <a:rPr lang="ru-RU" sz="22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200" dirty="0"/>
                  <a:t>один из корней уравнения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3</m:t>
                        </m:r>
                        <m:r>
                          <a:rPr lang="ru-RU" sz="2200" i="1">
                            <a:latin typeface="Cambria Math"/>
                          </a:rPr>
                          <m:t>𝑎</m:t>
                        </m:r>
                        <m:r>
                          <a:rPr lang="ru-RU" sz="2200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𝑥</m:t>
                    </m:r>
                    <m:r>
                      <a:rPr lang="ru-RU" sz="2200" i="1">
                        <a:latin typeface="Cambria Math"/>
                      </a:rPr>
                      <m:t>+2</m:t>
                    </m:r>
                    <m:r>
                      <a:rPr lang="ru-RU" sz="2200" i="1">
                        <a:latin typeface="Cambria Math"/>
                      </a:rPr>
                      <m:t>𝑎</m:t>
                    </m:r>
                    <m:r>
                      <a:rPr lang="ru-RU" sz="2200" i="1">
                        <a:latin typeface="Cambria Math"/>
                      </a:rPr>
                      <m:t>−1=0  </m:t>
                    </m:r>
                  </m:oMath>
                </a14:m>
                <a:r>
                  <a:rPr lang="ru-RU" sz="2200" dirty="0"/>
                  <a:t>больше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1</m:t>
                    </m:r>
                  </m:oMath>
                </a14:m>
                <a:r>
                  <a:rPr lang="ru-RU" sz="2200" dirty="0"/>
                  <a:t>, </a:t>
                </a:r>
                <a:r>
                  <a:rPr lang="en-US" sz="2200" dirty="0" smtClean="0"/>
                  <a:t> </a:t>
                </a:r>
                <a:r>
                  <a:rPr lang="ru-RU" sz="2200" dirty="0" smtClean="0"/>
                  <a:t>а </a:t>
                </a:r>
                <a:r>
                  <a:rPr lang="ru-RU" sz="2200" dirty="0"/>
                  <a:t>другой меньше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1</m:t>
                    </m:r>
                  </m:oMath>
                </a14:m>
                <a:r>
                  <a:rPr lang="ru-RU" sz="2200" dirty="0"/>
                  <a:t>?</a:t>
                </a:r>
              </a:p>
              <a:p>
                <a:r>
                  <a:rPr lang="ru-RU" sz="2200" b="1" dirty="0"/>
                  <a:t>№4</a:t>
                </a:r>
                <a:r>
                  <a:rPr lang="ru-RU" sz="2200" dirty="0"/>
                  <a:t>. Найти все значения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𝑎</m:t>
                    </m:r>
                    <m:r>
                      <a:rPr lang="ru-RU" sz="2200" i="1">
                        <a:latin typeface="Cambria Math"/>
                      </a:rPr>
                      <m:t> , </m:t>
                    </m:r>
                  </m:oMath>
                </a14:m>
                <a:r>
                  <a:rPr lang="ru-RU" sz="2200" dirty="0"/>
                  <a:t>для которых один  корень  уравнения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  <m:r>
                          <a:rPr lang="ru-RU" sz="2200" i="1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−2</m:t>
                    </m:r>
                    <m:r>
                      <a:rPr lang="ru-RU" sz="2200" i="1">
                        <a:latin typeface="Cambria Math"/>
                      </a:rPr>
                      <m:t>𝑥</m:t>
                    </m:r>
                    <m:r>
                      <a:rPr lang="ru-RU" sz="2200" i="1">
                        <a:latin typeface="Cambria Math"/>
                      </a:rPr>
                      <m:t>−3</m:t>
                    </m:r>
                    <m:r>
                      <a:rPr lang="ru-RU" sz="2200" i="1">
                        <a:latin typeface="Cambria Math"/>
                      </a:rPr>
                      <m:t>𝑎</m:t>
                    </m:r>
                    <m:r>
                      <a:rPr lang="ru-RU" sz="2200" i="1">
                        <a:latin typeface="Cambria Math"/>
                      </a:rPr>
                      <m:t>−2=0  </m:t>
                    </m:r>
                  </m:oMath>
                </a14:m>
                <a:r>
                  <a:rPr lang="ru-RU" sz="2200" dirty="0"/>
                  <a:t>больше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1</m:t>
                    </m:r>
                  </m:oMath>
                </a14:m>
                <a:r>
                  <a:rPr lang="ru-RU" sz="2200" dirty="0"/>
                  <a:t>, а другой меньше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1</m:t>
                    </m:r>
                  </m:oMath>
                </a14:m>
                <a:r>
                  <a:rPr lang="ru-RU" sz="2200" dirty="0"/>
                  <a:t>?</a:t>
                </a:r>
              </a:p>
              <a:p>
                <a:r>
                  <a:rPr lang="ru-RU" sz="2200" b="1" dirty="0"/>
                  <a:t>№5. </a:t>
                </a:r>
                <a:r>
                  <a:rPr lang="ru-RU" sz="2200" dirty="0"/>
                  <a:t>При каких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 </m:t>
                    </m:r>
                    <m:r>
                      <a:rPr lang="ru-RU" sz="22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2200" dirty="0" smtClean="0"/>
                  <a:t> </a:t>
                </a:r>
                <a:r>
                  <a:rPr lang="ru-RU" sz="2200" dirty="0"/>
                  <a:t> существует единственный корень уравнения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−</m:t>
                    </m:r>
                    <m:r>
                      <a:rPr lang="ru-RU" sz="2200" i="1">
                        <a:latin typeface="Cambria Math"/>
                      </a:rPr>
                      <m:t>𝑎𝑥</m:t>
                    </m:r>
                    <m:r>
                      <a:rPr lang="ru-RU" sz="2200" i="1">
                        <a:latin typeface="Cambria Math"/>
                      </a:rPr>
                      <m:t>+2=0</m:t>
                    </m:r>
                  </m:oMath>
                </a14:m>
                <a:r>
                  <a:rPr lang="ru-RU" sz="2200" dirty="0"/>
                  <a:t> , удовлетворяющий  условию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1&lt;</m:t>
                    </m:r>
                    <m:r>
                      <a:rPr lang="ru-RU" sz="2200" i="1">
                        <a:latin typeface="Cambria Math"/>
                      </a:rPr>
                      <m:t>𝑥</m:t>
                    </m:r>
                    <m:r>
                      <a:rPr lang="ru-RU" sz="2200" i="1">
                        <a:latin typeface="Cambria Math"/>
                      </a:rPr>
                      <m:t>&lt;3?</m:t>
                    </m:r>
                  </m:oMath>
                </a14:m>
                <a:endParaRPr lang="ru-RU" sz="2200" dirty="0"/>
              </a:p>
              <a:p>
                <a:endParaRPr lang="ru-RU" sz="2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064896" cy="4752528"/>
              </a:xfrm>
              <a:blipFill rotWithShape="1">
                <a:blip r:embed="rId3"/>
                <a:stretch>
                  <a:fillRect l="-830" r="-166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4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967808"/>
            <a:ext cx="7920880" cy="144016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09171" y="5101456"/>
                <a:ext cx="7776864" cy="1282104"/>
              </a:xfr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>
                <a:normAutofit/>
              </a:bodyPr>
              <a:lstStyle/>
              <a:p>
                <a:r>
                  <a:rPr lang="ru-RU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Рассмотрим   все    возможные   пять   случаев расположения   корней   квадратного   трёхчлена</a:t>
                </a:r>
                <a14:m>
                  <m:oMath xmlns:m="http://schemas.openxmlformats.org/officeDocument/2006/math">
                    <m:r>
                      <a:rPr lang="ru-RU" sz="2400" b="0" i="1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latin typeface="Cambria Math"/>
                      </a:rPr>
                      <m:t> </m:t>
                    </m:r>
                    <m:r>
                      <a:rPr lang="ru-RU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0" i="1" dirty="0" smtClean="0">
                    <a:latin typeface="Cambria Math"/>
                  </a:rPr>
                  <a:t/>
                </a:r>
                <a:br>
                  <a:rPr lang="ru-RU" sz="24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ru-RU" sz="2400" b="0" i="1" smtClean="0">
                        <a:latin typeface="Cambria Math"/>
                      </a:rPr>
                      <m:t>                                   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</a:rPr>
                      <m:t>𝑏𝑥</m:t>
                    </m:r>
                    <m:r>
                      <a:rPr lang="ru-RU" sz="2400" i="1">
                        <a:latin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ru-RU" sz="2800" dirty="0"/>
                  <a:t>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9171" y="5101456"/>
                <a:ext cx="7776864" cy="1282104"/>
              </a:xfrm>
              <a:blipFill rotWithShape="1">
                <a:blip r:embed="rId2"/>
                <a:stretch>
                  <a:fillRect l="-1171" t="-463" b="-115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548680"/>
            <a:ext cx="2520280" cy="201622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548680"/>
            <a:ext cx="2592288" cy="201622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548680"/>
            <a:ext cx="2494508" cy="201622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852936"/>
            <a:ext cx="2520280" cy="187220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852936"/>
            <a:ext cx="2592288" cy="1872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238924" y="3501008"/>
                <a:ext cx="2483768" cy="9233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/>
              <a:p>
                <a:r>
                  <a:rPr lang="ru-RU" i="1" dirty="0" smtClean="0"/>
                  <a:t>Замечание. </a:t>
                </a:r>
                <a:r>
                  <a:rPr lang="ru-RU" b="1" dirty="0"/>
                  <a:t>Следует </a:t>
                </a:r>
                <a:r>
                  <a:rPr lang="ru-RU" b="1" dirty="0" smtClean="0"/>
                  <a:t>отдельно </a:t>
                </a:r>
                <a:r>
                  <a:rPr lang="ru-RU" b="1" dirty="0"/>
                  <a:t>рассмотреть случай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𝟎</m:t>
                    </m:r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924" y="3501008"/>
                <a:ext cx="2483768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1456" t="-1923" r="-2913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7920880" cy="86409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060848"/>
            <a:ext cx="4104456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5085184"/>
            <a:ext cx="2880320" cy="1161256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2392" y="538560"/>
                <a:ext cx="4449688" cy="731168"/>
              </a:xfrm>
            </p:spPr>
            <p:txBody>
              <a:bodyPr/>
              <a:lstStyle/>
              <a:p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Оба  корня  меньше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   </m:t>
                    </m:r>
                    <m:r>
                      <a:rPr lang="ru-RU" i="1">
                        <a:latin typeface="Cambria Math"/>
                      </a:rPr>
                      <m:t>𝑀</m:t>
                    </m:r>
                    <m:r>
                      <a:rPr lang="ru-RU" b="0" i="1" smtClean="0">
                        <a:latin typeface="Cambria Math"/>
                      </a:rPr>
                      <m:t>,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2392" y="538560"/>
                <a:ext cx="4449688" cy="731168"/>
              </a:xfrm>
              <a:blipFill rotWithShape="1">
                <a:blip r:embed="rId2"/>
                <a:stretch>
                  <a:fillRect l="-301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3528" y="2348880"/>
                <a:ext cx="4093024" cy="223224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3400" b="1" i="1">
                                  <a:latin typeface="Cambria Math"/>
                                </a:rPr>
                                <m:t>𝑫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ru-RU" sz="3400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3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400" b="1" i="1">
                                      <a:latin typeface="Cambria Math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ru-RU" sz="3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ru-RU" sz="3400" b="1" i="1">
                                      <a:latin typeface="Cambria Math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ru-RU" sz="3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 или  </m:t>
                              </m:r>
                              <m:r>
                                <a:rPr lang="en-US" sz="3400" b="1" i="1">
                                  <a:latin typeface="Cambria Math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ru-RU" sz="3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400" b="1" i="1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3400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4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400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n-US" sz="3400" b="1" i="1">
                                  <a:latin typeface="Cambria Math"/>
                                </a:rPr>
                                <m:t>)&gt;</m:t>
                              </m:r>
                              <m:r>
                                <a:rPr lang="en-US" sz="3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ru-RU" sz="3400" b="1" i="1">
                                  <a:latin typeface="Cambria Math"/>
                                </a:rPr>
                                <m:t>𝒂𝒇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)&gt;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3528" y="2348880"/>
                <a:ext cx="4093024" cy="223224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946848" y="660847"/>
                <a:ext cx="3657600" cy="639762"/>
              </a:xfrm>
            </p:spPr>
            <p:txBody>
              <a:bodyPr/>
              <a:lstStyle/>
              <a:p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latin typeface="Cambria Math"/>
                      </a:rPr>
                      <m:t>&lt;</m:t>
                    </m:r>
                    <m:r>
                      <a:rPr lang="ru-RU" b="1" i="1">
                        <a:latin typeface="Cambria Math"/>
                      </a:rPr>
                      <m:t>𝑴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946848" y="660847"/>
                <a:ext cx="3657600" cy="63976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844824"/>
            <a:ext cx="3657600" cy="3335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44371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Два способа решения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3464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916832"/>
            <a:ext cx="3852428" cy="23762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7992888" cy="9361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620688"/>
                <a:ext cx="4680520" cy="864096"/>
              </a:xfrm>
            </p:spPr>
            <p:txBody>
              <a:bodyPr/>
              <a:lstStyle/>
              <a:p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  Один   корень    меньше</a:t>
                </a:r>
                <a:r>
                  <a: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,</a:t>
                </a:r>
              </a:p>
              <a:p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   а    другой    </a:t>
                </a:r>
                <a:r>
                  <a: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больше  </a:t>
                </a:r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𝑀</m:t>
                    </m:r>
                  </m:oMath>
                </a14:m>
                <a:r>
                  <a:rPr lang="ru-RU" dirty="0" smtClean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620688"/>
                <a:ext cx="4680520" cy="864096"/>
              </a:xfrm>
              <a:blipFill rotWithShape="1">
                <a:blip r:embed="rId2"/>
                <a:stretch>
                  <a:fillRect t="-28169" b="-21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62372" y="2564904"/>
                <a:ext cx="3657600" cy="14401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600" b="1" i="1">
                                  <a:latin typeface="Cambria Math"/>
                                </a:rPr>
                                <m:t>𝑫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600" b="1" i="1">
                                  <a:latin typeface="Cambria Math"/>
                                </a:rPr>
                                <m:t>𝒂𝒇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)&lt;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62372" y="2564904"/>
                <a:ext cx="3657600" cy="144016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454724" y="944724"/>
                <a:ext cx="3657600" cy="1080120"/>
              </a:xfrm>
            </p:spPr>
            <p:txBody>
              <a:bodyPr/>
              <a:lstStyle/>
              <a:p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latin typeface="Cambria Math"/>
                      </a:rPr>
                      <m:t>&lt;</m:t>
                    </m:r>
                    <m:r>
                      <a:rPr lang="ru-RU" b="1" i="1">
                        <a:latin typeface="Cambria Math"/>
                      </a:rPr>
                      <m:t>𝑴</m:t>
                    </m:r>
                    <m:r>
                      <a:rPr lang="ru-RU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454724" y="944724"/>
                <a:ext cx="3657600" cy="108012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816" y="1772816"/>
            <a:ext cx="3657600" cy="34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8680" y="2060848"/>
            <a:ext cx="4104456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8064896" cy="79208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70384" y="692696"/>
                <a:ext cx="4089648" cy="504056"/>
              </a:xfrm>
            </p:spPr>
            <p:txBody>
              <a:bodyPr/>
              <a:lstStyle/>
              <a:p>
                <a:r>
                  <a: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О</a:t>
                </a:r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ба   корня   больше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𝑀</m:t>
                    </m:r>
                  </m:oMath>
                </a14:m>
                <a:r>
                  <a:rPr lang="ru-RU" dirty="0"/>
                  <a:t>, 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70384" y="692696"/>
                <a:ext cx="4089648" cy="504056"/>
              </a:xfrm>
              <a:blipFill rotWithShape="1">
                <a:blip r:embed="rId2"/>
                <a:stretch>
                  <a:fillRect l="-3279" t="-19512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34960" y="2528900"/>
                <a:ext cx="4093024" cy="20162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𝑫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ru-RU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ru-RU" b="1" i="1">
                                      <a:latin typeface="Cambria Math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ru-RU" b="1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 или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)&lt;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𝒂𝒇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)&gt;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960" y="2528900"/>
                <a:ext cx="4093024" cy="201622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427984" y="656692"/>
                <a:ext cx="3657600" cy="57606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𝑴</m:t>
                      </m:r>
                      <m:r>
                        <a:rPr lang="ru-RU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427984" y="656692"/>
                <a:ext cx="3657600" cy="576064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44824"/>
            <a:ext cx="3657600" cy="34093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79715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Два способа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6059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6532" y="1564308"/>
            <a:ext cx="3960440" cy="4608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6744" y="476672"/>
            <a:ext cx="8037536" cy="9361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593304"/>
          </a:xfrm>
        </p:spPr>
        <p:txBody>
          <a:bodyPr>
            <a:normAutofit/>
          </a:bodyPr>
          <a:lstStyle/>
          <a:p>
            <a:pPr algn="r"/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27584" y="589360"/>
                <a:ext cx="4248472" cy="792088"/>
              </a:xfrm>
            </p:spPr>
            <p:txBody>
              <a:bodyPr/>
              <a:lstStyle/>
              <a:p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Оба    </a:t>
                </a:r>
                <a:r>
                  <a: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корня </a:t>
                </a:r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 внутри </a:t>
                </a:r>
                <a:r>
                  <a: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интервала   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   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𝑀</m:t>
                    </m:r>
                    <m:r>
                      <a:rPr lang="ru-RU" i="1">
                        <a:latin typeface="Cambria Math"/>
                      </a:rPr>
                      <m:t>;</m:t>
                    </m:r>
                    <m:r>
                      <a:rPr lang="ru-RU" i="1">
                        <a:latin typeface="Cambria Math"/>
                      </a:rPr>
                      <m:t>𝑁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7584" y="589360"/>
                <a:ext cx="4248472" cy="792088"/>
              </a:xfrm>
              <a:blipFill rotWithShape="1">
                <a:blip r:embed="rId2"/>
                <a:stretch>
                  <a:fillRect l="-3300" t="-29231" b="-2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700808"/>
                <a:ext cx="3917032" cy="44644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)&gt;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&lt;−</m:t>
                            </m:r>
                            <m:f>
                              <m:f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ru-RU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ru-RU" b="1" i="1"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ru-RU" b="1" i="1">
                                <a:latin typeface="Cambria Math"/>
                              </a:rPr>
                              <m:t>&lt;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𝑵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b="1" dirty="0"/>
                  <a:t> </a:t>
                </a:r>
                <a:r>
                  <a:rPr lang="ru-RU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                              или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)&gt;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ru-RU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ru-RU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)&lt;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b="1" dirty="0"/>
                  <a:t> 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700808"/>
                <a:ext cx="3917032" cy="446449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522924" y="548680"/>
                <a:ext cx="3657600" cy="115212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𝑴</m:t>
                      </m:r>
                      <m:r>
                        <a:rPr lang="ru-RU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&lt;</m:t>
                      </m:r>
                      <m:r>
                        <a:rPr lang="ru-RU" b="1" i="1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522924" y="548680"/>
                <a:ext cx="3657600" cy="115212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72816"/>
            <a:ext cx="3657600" cy="35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7868" y="548680"/>
            <a:ext cx="7990556" cy="72008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7868" y="2132856"/>
            <a:ext cx="3995278" cy="259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737320"/>
          </a:xfrm>
        </p:spPr>
        <p:txBody>
          <a:bodyPr>
            <a:normAutofit/>
          </a:bodyPr>
          <a:lstStyle/>
          <a:p>
            <a:pPr algn="r"/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31640" y="2486816"/>
                <a:ext cx="3061506" cy="210039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)&lt;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𝑵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)&lt;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b="1" dirty="0"/>
                  <a:t> 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31640" y="2486816"/>
                <a:ext cx="3061506" cy="210039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2915816" y="548680"/>
                <a:ext cx="3657600" cy="116321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&lt;</m:t>
                      </m:r>
                      <m:r>
                        <a:rPr lang="ru-RU" b="1" i="1">
                          <a:latin typeface="Cambria Math"/>
                        </a:rPr>
                        <m:t>𝑴</m:t>
                      </m:r>
                      <m:r>
                        <a:rPr lang="ru-RU" b="1" i="1">
                          <a:latin typeface="Cambria Math"/>
                        </a:rPr>
                        <m:t>&lt;</m:t>
                      </m:r>
                      <m:r>
                        <a:rPr lang="ru-RU" b="1" i="1">
                          <a:latin typeface="Cambria Math"/>
                        </a:rPr>
                        <m:t>𝑵</m:t>
                      </m:r>
                      <m:r>
                        <a:rPr lang="ru-RU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2915816" y="548680"/>
                <a:ext cx="3657600" cy="1163216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00808"/>
            <a:ext cx="3657600" cy="35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788" y="3984600"/>
            <a:ext cx="8262540" cy="18002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543800" cy="40324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Тренировочные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упражнения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428" y="3984600"/>
            <a:ext cx="8280920" cy="1800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Рассмотрим </a:t>
            </a:r>
            <a:r>
              <a:rPr lang="ru-RU" sz="2400" dirty="0"/>
              <a:t>примеры применения рассмотренного учебного </a:t>
            </a:r>
            <a:r>
              <a:rPr lang="ru-RU" sz="2400" dirty="0" smtClean="0"/>
              <a:t>материала.</a:t>
            </a:r>
            <a:r>
              <a:rPr lang="en-US" sz="2400" dirty="0" smtClean="0"/>
              <a:t> </a:t>
            </a:r>
            <a:r>
              <a:rPr lang="ru-RU" sz="2400" dirty="0" smtClean="0"/>
              <a:t>Используем  </a:t>
            </a:r>
            <a:r>
              <a:rPr lang="ru-RU" sz="2400" dirty="0"/>
              <a:t>два способа решения: свойства квадратного трёхчлена и </a:t>
            </a:r>
            <a:r>
              <a:rPr lang="ru-RU" sz="2400" dirty="0" smtClean="0"/>
              <a:t>применение геометрического смысла</a:t>
            </a:r>
            <a:r>
              <a:rPr lang="en-US" sz="2400" dirty="0" smtClean="0"/>
              <a:t> </a:t>
            </a:r>
            <a:r>
              <a:rPr lang="ru-RU" sz="2400" dirty="0" smtClean="0"/>
              <a:t>производной</a:t>
            </a:r>
            <a:r>
              <a:rPr lang="ru-RU" sz="2400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448" y="5805264"/>
                <a:ext cx="7920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/>
                  <a:t>Замечание</a:t>
                </a:r>
                <a:r>
                  <a:rPr lang="ru-RU" i="1" dirty="0"/>
                  <a:t>. </a:t>
                </a:r>
                <a:r>
                  <a:rPr lang="ru-RU" sz="2400" b="1" dirty="0"/>
                  <a:t>Следует особо рассмотреть случай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𝒂</m:t>
                    </m:r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>
                        <a:latin typeface="Cambria Math"/>
                      </a:rPr>
                      <m:t>.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48" y="5805264"/>
                <a:ext cx="792088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3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1681</TotalTime>
  <Words>2304</Words>
  <Application>Microsoft Office PowerPoint</Application>
  <PresentationFormat>Экран (4:3)</PresentationFormat>
  <Paragraphs>110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NewsPrint</vt:lpstr>
      <vt:lpstr> Задачи с параметрами    Расположение корней  квадратного трёхчлена</vt:lpstr>
      <vt:lpstr>Изучение нового материала </vt:lpstr>
      <vt:lpstr>Рассмотрим   все    возможные   пять   случаев расположения   корней   квадратного   трёхчлена                                          ax^2+bx+c.</vt:lpstr>
      <vt:lpstr>1 случай</vt:lpstr>
      <vt:lpstr>2 случай</vt:lpstr>
      <vt:lpstr>3 случай</vt:lpstr>
      <vt:lpstr>4 случай</vt:lpstr>
      <vt:lpstr>5 случай</vt:lpstr>
      <vt:lpstr>Тренировочные  упражнения </vt:lpstr>
      <vt:lpstr>Пример №1.  Найти значения a , при которых корни x_(1, ) x_2 уравнения 2x^2-(2a+1)x+a(a-1)=0  удовлетворяют условиям x_1&lt;a&lt;x_2. Решение. Используем второй случай. Составим систему неравенств . </vt:lpstr>
      <vt:lpstr>{█(2a^2+6a+1&gt;0@2(a^2+3a)&gt;0){█(2(a-(-3-√7)/2)(a-(-3+√7)/2)&gt;0@2a(a+3)&gt;0)┤┤</vt:lpstr>
      <vt:lpstr>Пример №1.  Найти значения a , при которых корни x_(1, ) x_2 уравнения 2x^2-(2a+1)x+a(a-1)=0  удовлетворяют условиям x_1&lt;a&lt;x_2.  Решение. Используем второй случай. Составим систему неравенств . </vt:lpstr>
      <vt:lpstr>Пример №2. Найти все действительные значения  a,  при которых корни оба корня уравнения  (2a+3) x^2+(a+1)x+4=0 заключены между   -2 и 0,  т.е.  -2&lt;x_1≤x_2&lt;0.  Решение. Имеем четвёртый случай.   Составим систему  неравенств. </vt:lpstr>
      <vt:lpstr>{█(2a^2-30a-47≥0@2a+3&gt;0@(2a+3)(3a+7)&gt;0  @(a+1)/(2a+3)&gt;0@(7a+11)/(2a+3)&gt;0)                    {█(2a^2-30a-47≥0@2a+3&gt;0@3a+7&gt;0@a+1&gt;0@7a+11&gt;0)┤┤</vt:lpstr>
      <vt:lpstr>Пример №2. Найти все действительные значения  a,  при которых корни оба корня уравнения  (2a+3) x^2+(a+1)x+4=0 заключены между   -2 и 0,  т.е.  -2&lt;x_1≤x_2&lt;0. Решение. Имеем четвёртый случай.   Составим систему  неравенств. </vt:lpstr>
      <vt:lpstr>Пример №3. При каких значениях  a корни  x_1, x_2   уравнения    (a-2) x^2-2(a+3)x+4a=0  удовлетворяют условию   x_1&lt;2&lt;3&lt;x_2? Решение. Имеем пятый случай. </vt:lpstr>
      <vt:lpstr>{█(3a^2-14a-9&lt;0@(a-2)(a-5)&lt;0 @(a-2)(7a-36)&lt;0){█((7-√76)/3&lt;a&lt;(7+√76)/3@2&lt;a&lt;5@2&lt;a&lt;5 1/7)┤┤</vt:lpstr>
      <vt:lpstr>Пример №3. При каких значениях  a корни  x_1, x_2   уравнения    (a-2) x^2-2(a+3)x+4a=0  удовлетворяют условию x_1&lt;2&lt;3&lt;x_2? Решение. Имеем пятый случай. </vt:lpstr>
      <vt:lpstr>Пример №4.  При каких значениях  a  корни уравнения    ax^2-2(2a-1)x+2-3a=0 удовлетворяют условию  x_1&gt;x_2&gt;1?  Решение . Имеем  третий случай. </vt:lpstr>
      <vt:lpstr>Презентация PowerPoint</vt:lpstr>
      <vt:lpstr>Пример №4.  При каких значениях  a  корни уравнения    ax^2-2(2a-1)x+2-3a=0 удовлетворяют условию x_1&gt;x_2&gt;1?  Решение . Имеем  третий случай. </vt:lpstr>
      <vt:lpstr>№5. При  каких  a  все решения уравнения    (a-1) x^2-(a+1)x+a=0  удовлетворяют условию  0&lt;x&lt;3?  Решение. Имеет место четвёртый случай. </vt:lpstr>
      <vt:lpstr>Презентация PowerPoint</vt:lpstr>
      <vt:lpstr>№5. При  каких  a  все решения уравнения   (a-1) x^2-(a+1)x+a=0  удовлетворяют условию  0&lt;x&lt;3? Решение. Имеет место четвёртый случай. </vt:lpstr>
      <vt:lpstr>Упражнения для домашнего задания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расположении корней квадратного трёхчлена</dc:title>
  <dc:creator>Vita</dc:creator>
  <cp:lastModifiedBy>Анастасия Черепнева</cp:lastModifiedBy>
  <cp:revision>232</cp:revision>
  <dcterms:created xsi:type="dcterms:W3CDTF">2014-07-12T08:01:14Z</dcterms:created>
  <dcterms:modified xsi:type="dcterms:W3CDTF">2014-12-12T12:59:11Z</dcterms:modified>
</cp:coreProperties>
</file>