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3399"/>
    <a:srgbClr val="009900"/>
    <a:srgbClr val="EE0C9D"/>
    <a:srgbClr val="FF0066"/>
    <a:srgbClr val="FF6699"/>
    <a:srgbClr val="0033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ECCC2A-6450-4B20-B05E-7B943888791E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7D524A-7636-4BE4-88FC-5CB1E1F41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62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A0877C-6068-47F6-850E-647BD3CF1DD6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07862-0790-45D1-9895-32F16B20B016}" type="datetimeFigureOut">
              <a:rPr lang="ru-RU"/>
              <a:pPr>
                <a:defRPr/>
              </a:pPr>
              <a:t>01.08.2014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915DA-C851-44A0-9F64-DA1DDB8271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609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2F18-8EC1-4B07-9CDE-E8B7C1FCA8C1}" type="datetimeFigureOut">
              <a:rPr lang="ru-RU"/>
              <a:pPr>
                <a:defRPr/>
              </a:pPr>
              <a:t>01.08.2014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741E-8C48-4F02-8FF6-B1225EA75F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96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E6743-8C04-434E-9023-92C67DB7BCDA}" type="datetimeFigureOut">
              <a:rPr lang="ru-RU"/>
              <a:pPr>
                <a:defRPr/>
              </a:pPr>
              <a:t>01.08.2014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B83D-DF13-4AC6-9FC7-C5E44C9D4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6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709906-35CD-4423-91C1-9057D15EEF47}" type="datetimeFigureOut">
              <a:rPr lang="ru-RU"/>
              <a:pPr>
                <a:defRPr/>
              </a:pPr>
              <a:t>01.08.2014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8E1C750-1846-47FF-BE85-20E95C5AA7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8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0E70A-DEB0-450C-AB05-7E4CC52141F1}" type="datetimeFigureOut">
              <a:rPr lang="ru-RU"/>
              <a:pPr>
                <a:defRPr/>
              </a:pPr>
              <a:t>01.08.2014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E6A48-5817-41BF-84D3-593122F93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345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1A33-2044-4CB6-9CA3-99E4447CA1FC}" type="datetimeFigureOut">
              <a:rPr lang="ru-RU"/>
              <a:pPr>
                <a:defRPr/>
              </a:pPr>
              <a:t>01.08.2014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F288-836D-41FE-9FFF-74D8361659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97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D56D-1B49-48ED-A1BA-D06616FB6B86}" type="datetimeFigureOut">
              <a:rPr lang="ru-RU"/>
              <a:pPr>
                <a:defRPr/>
              </a:pPr>
              <a:t>01.08.2014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F21DC-AE36-41C5-AD5B-43BF5FEA90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80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AD14E2-7186-41A0-8B8F-7AF4CAC7CE43}" type="datetimeFigureOut">
              <a:rPr lang="ru-RU"/>
              <a:pPr>
                <a:defRPr/>
              </a:pPr>
              <a:t>01.08.2014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49A91F-BE99-435B-8938-D16D2F2BB5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7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CCAEC-60C7-4D3D-AB56-197426BFA050}" type="datetimeFigureOut">
              <a:rPr lang="ru-RU"/>
              <a:pPr>
                <a:defRPr/>
              </a:pPr>
              <a:t>01.08.2014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B0554-AA74-4198-90CD-CE802142F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89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4CAF2D-7AA9-4CE0-BD98-C9378086C7ED}" type="datetimeFigureOut">
              <a:rPr lang="ru-RU"/>
              <a:pPr>
                <a:defRPr/>
              </a:pPr>
              <a:t>01.08.2014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7F7C88-55E2-48B2-82C6-6348ACFB9D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9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98192F-FAAB-46A8-9A6E-ADB80136CF5E}" type="datetimeFigureOut">
              <a:rPr lang="ru-RU"/>
              <a:pPr>
                <a:defRPr/>
              </a:pPr>
              <a:t>01.08.2014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0C76E6-6A0D-43BC-82B4-A673247E1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2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F92360-351F-4545-9D2D-7D2A9D8009D7}" type="datetimeFigureOut">
              <a:rPr lang="ru-RU"/>
              <a:pPr>
                <a:defRPr/>
              </a:pPr>
              <a:t>01.08.2014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9ED84A-CF87-4836-9A84-BBAC04FC68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9" r:id="rId1"/>
    <p:sldLayoutId id="2147485200" r:id="rId2"/>
    <p:sldLayoutId id="2147485201" r:id="rId3"/>
    <p:sldLayoutId id="2147485194" r:id="rId4"/>
    <p:sldLayoutId id="2147485195" r:id="rId5"/>
    <p:sldLayoutId id="2147485202" r:id="rId6"/>
    <p:sldLayoutId id="2147485196" r:id="rId7"/>
    <p:sldLayoutId id="2147485203" r:id="rId8"/>
    <p:sldLayoutId id="2147485204" r:id="rId9"/>
    <p:sldLayoutId id="2147485197" r:id="rId10"/>
    <p:sldLayoutId id="21474851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10.jpeg"/><Relationship Id="rId12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11" Type="http://schemas.openxmlformats.org/officeDocument/2006/relationships/image" Target="../media/image22.jpeg"/><Relationship Id="rId5" Type="http://schemas.openxmlformats.org/officeDocument/2006/relationships/image" Target="../media/image20.jpeg"/><Relationship Id="rId10" Type="http://schemas.openxmlformats.org/officeDocument/2006/relationships/image" Target="../media/image2.jpeg"/><Relationship Id="rId4" Type="http://schemas.openxmlformats.org/officeDocument/2006/relationships/image" Target="../media/image19.jpe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27088" y="1700213"/>
            <a:ext cx="7772400" cy="2190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FF0000"/>
                </a:solidFill>
              </a:rPr>
              <a:t/>
            </a:r>
            <a:br>
              <a:rPr lang="en-US" sz="8000" dirty="0" smtClean="0">
                <a:solidFill>
                  <a:srgbClr val="FF0000"/>
                </a:solidFill>
              </a:rPr>
            </a:br>
            <a:r>
              <a:rPr lang="en-US" sz="8000" dirty="0" smtClean="0">
                <a:solidFill>
                  <a:srgbClr val="FF0000"/>
                </a:solidFill>
              </a:rPr>
              <a:t>My collection</a:t>
            </a:r>
            <a:endParaRPr lang="ru-RU" sz="8000" dirty="0" smtClean="0">
              <a:solidFill>
                <a:srgbClr val="FF0000"/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ru-RU" altLang="ru-RU" i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dolls</a:t>
            </a:r>
            <a:endParaRPr lang="ru-RU" sz="4000" b="1" dirty="0" smtClean="0">
              <a:solidFill>
                <a:schemeClr val="tx1"/>
              </a:solidFill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2588" y="1600200"/>
            <a:ext cx="5076825" cy="487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mug</a:t>
            </a:r>
            <a:endParaRPr lang="ru-RU" sz="4000" b="1" dirty="0" smtClean="0">
              <a:solidFill>
                <a:schemeClr val="tx1"/>
              </a:solidFill>
            </a:endParaRPr>
          </a:p>
        </p:txBody>
      </p:sp>
      <p:pic>
        <p:nvPicPr>
          <p:cNvPr id="18435" name="Picture 3" descr="C:\Documents and Settings\Savirina\Мои документы\Мои рисунки\chashka-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557338"/>
            <a:ext cx="4899025" cy="487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stamp</a:t>
            </a:r>
            <a:endParaRPr lang="ru-RU" sz="4000" b="1" dirty="0" smtClean="0">
              <a:solidFill>
                <a:schemeClr val="tx1"/>
              </a:solidFill>
            </a:endParaRPr>
          </a:p>
        </p:txBody>
      </p:sp>
      <p:pic>
        <p:nvPicPr>
          <p:cNvPr id="19459" name="Picture 4" descr="C:\Documents and Settings\Savirina\Мои документы\Мои рисунки\6232921xxj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00213"/>
            <a:ext cx="5735638" cy="40941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souvenir</a:t>
            </a:r>
            <a:endParaRPr lang="ru-RU" sz="4000" b="1" dirty="0" smtClean="0">
              <a:solidFill>
                <a:schemeClr val="tx1"/>
              </a:solidFill>
            </a:endParaRPr>
          </a:p>
        </p:txBody>
      </p:sp>
      <p:sp>
        <p:nvSpPr>
          <p:cNvPr id="20483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20484" name="Picture 2" descr="C:\Documents and Settings\Savirina\Мои документы\Мои рисунки\1450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62877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993063" cy="1069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stuffed toy</a:t>
            </a:r>
            <a:endParaRPr lang="ru-RU" sz="4000" b="1" dirty="0" smtClean="0">
              <a:solidFill>
                <a:schemeClr val="tx1"/>
              </a:solidFill>
            </a:endParaRPr>
          </a:p>
        </p:txBody>
      </p:sp>
      <p:sp>
        <p:nvSpPr>
          <p:cNvPr id="21507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8" name="Picture 4" descr="C:\Documents and Settings\Savirina\Мои документы\Мои рисунки\vdla8539-4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59758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10677525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               </a:t>
            </a:r>
            <a:r>
              <a:rPr lang="en-US" sz="4000" b="1" dirty="0" smtClean="0">
                <a:solidFill>
                  <a:schemeClr val="tx1"/>
                </a:solidFill>
              </a:rPr>
              <a:t>teddy bear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2531" name="Picture 3" descr="C:\Documents and Settings\Savirina\Мои документы\Мои рисунки\teddybear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989138"/>
            <a:ext cx="4525963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 toy car</a:t>
            </a:r>
            <a:endParaRPr lang="ru-RU" sz="4000" b="1" dirty="0" smtClean="0">
              <a:solidFill>
                <a:schemeClr val="tx1"/>
              </a:solidFill>
            </a:endParaRPr>
          </a:p>
        </p:txBody>
      </p:sp>
      <p:pic>
        <p:nvPicPr>
          <p:cNvPr id="23555" name="Picture 2" descr="C:\Documents and Settings\Savirina\Мои документы\Мои рисунки\х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557338"/>
            <a:ext cx="6497638" cy="487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8"/>
          <p:cNvSpPr>
            <a:spLocks noGrp="1"/>
          </p:cNvSpPr>
          <p:nvPr>
            <p:ph type="title"/>
          </p:nvPr>
        </p:nvSpPr>
        <p:spPr>
          <a:xfrm rot="21141392">
            <a:off x="3168650" y="3646488"/>
            <a:ext cx="1136650" cy="423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dolls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8" name="Текст 27"/>
          <p:cNvSpPr>
            <a:spLocks noGrp="1"/>
          </p:cNvSpPr>
          <p:nvPr>
            <p:ph type="body" sz="half" idx="2"/>
          </p:nvPr>
        </p:nvSpPr>
        <p:spPr>
          <a:xfrm rot="20552104">
            <a:off x="1187450" y="1628775"/>
            <a:ext cx="1223963" cy="287338"/>
          </a:xfrm>
        </p:spPr>
        <p:txBody>
          <a:bodyPr>
            <a:noAutofit/>
          </a:bodyPr>
          <a:lstStyle/>
          <a:p>
            <a:pPr eaLnBrk="1" fontAlgn="auto" hangingPunct="1">
              <a:defRPr/>
            </a:pPr>
            <a:r>
              <a:rPr lang="en-US" sz="2000" b="1" dirty="0" smtClean="0">
                <a:latin typeface="+mj-lt"/>
              </a:rPr>
              <a:t>stamp</a:t>
            </a:r>
            <a:endParaRPr lang="ru-RU" sz="2000" b="1" dirty="0">
              <a:latin typeface="+mj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859338" y="1628775"/>
            <a:ext cx="1368425" cy="36036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 smtClean="0">
                <a:latin typeface="+mj-lt"/>
              </a:rPr>
              <a:t>badges</a:t>
            </a:r>
            <a:endParaRPr lang="ru-RU" sz="2000" b="1" dirty="0" smtClean="0">
              <a:latin typeface="+mj-lt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12588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 descr="C:\Documents and Settings\Savirina\Мои документы\Мои рисунки\post820204_img1_93f8f795058f78e3c60accff399e26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4813"/>
            <a:ext cx="15398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 descr="C:\Documents and Settings\Savirina\Мои документы\Мои рисунки\881216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382">
            <a:off x="6696075" y="4827588"/>
            <a:ext cx="214153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Прямоугольник 20"/>
          <p:cNvSpPr>
            <a:spLocks noChangeArrowheads="1"/>
          </p:cNvSpPr>
          <p:nvPr/>
        </p:nvSpPr>
        <p:spPr bwMode="auto">
          <a:xfrm rot="11466196" flipV="1">
            <a:off x="6948488" y="3759200"/>
            <a:ext cx="201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stuffed toy</a:t>
            </a:r>
            <a:endParaRPr lang="ru-RU" sz="2000" b="1" dirty="0">
              <a:latin typeface="+mj-lt"/>
            </a:endParaRPr>
          </a:p>
        </p:txBody>
      </p:sp>
      <p:pic>
        <p:nvPicPr>
          <p:cNvPr id="24585" name="Picture 2" descr="C:\Documents and Settings\Savirina\Мои документы\Мои рисунки\2-1-03_cdr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4781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Прямоугольник 22"/>
          <p:cNvSpPr>
            <a:spLocks noChangeArrowheads="1"/>
          </p:cNvSpPr>
          <p:nvPr/>
        </p:nvSpPr>
        <p:spPr bwMode="auto">
          <a:xfrm rot="898353">
            <a:off x="4965700" y="3557588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coins</a:t>
            </a:r>
            <a:endParaRPr lang="ru-RU" sz="2000" b="1" dirty="0">
              <a:latin typeface="+mj-lt"/>
            </a:endParaRPr>
          </a:p>
        </p:txBody>
      </p:sp>
      <p:sp>
        <p:nvSpPr>
          <p:cNvPr id="18444" name="Прямоугольник 24"/>
          <p:cNvSpPr>
            <a:spLocks noChangeArrowheads="1"/>
          </p:cNvSpPr>
          <p:nvPr/>
        </p:nvSpPr>
        <p:spPr bwMode="auto">
          <a:xfrm rot="902963">
            <a:off x="7164388" y="1268413"/>
            <a:ext cx="132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j-lt"/>
              </a:rPr>
              <a:t>С</a:t>
            </a:r>
            <a:r>
              <a:rPr lang="en-US" sz="2000" b="1" dirty="0">
                <a:latin typeface="+mj-lt"/>
              </a:rPr>
              <a:t>D</a:t>
            </a:r>
            <a:endParaRPr lang="ru-RU" sz="2000" b="1" dirty="0">
              <a:latin typeface="+mj-lt"/>
            </a:endParaRPr>
          </a:p>
        </p:txBody>
      </p:sp>
      <p:pic>
        <p:nvPicPr>
          <p:cNvPr id="24588" name="Picture 2" descr="C:\Documents and Settings\Savirina\Мои документы\Мои рисунки\orig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9103">
            <a:off x="4572000" y="2349500"/>
            <a:ext cx="21971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6779">
            <a:off x="2627313" y="2276475"/>
            <a:ext cx="15113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8"/>
          <p:cNvSpPr txBox="1">
            <a:spLocks/>
          </p:cNvSpPr>
          <p:nvPr/>
        </p:nvSpPr>
        <p:spPr bwMode="auto">
          <a:xfrm>
            <a:off x="2771775" y="1773238"/>
            <a:ext cx="10795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books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4591" name="Picture 4" descr="C:\Documents and Settings\Savirina\Мои документы\Мои рисунки\6232921xxj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020">
            <a:off x="396875" y="227013"/>
            <a:ext cx="19431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2" descr="C:\Documents and Settings\Savirina\Мои документы\Мои рисунки\145017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31482">
            <a:off x="2513806" y="4187032"/>
            <a:ext cx="151288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4" descr="C:\Documents and Settings\Savirina\Мои документы\Мои рисунки\vdla8539-494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823">
            <a:off x="6948488" y="1916113"/>
            <a:ext cx="17303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3" descr="C:\Documents and Settings\Savirina\Мои документы\Мои рисунки\teddybear1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8"/>
          <p:cNvSpPr txBox="1">
            <a:spLocks/>
          </p:cNvSpPr>
          <p:nvPr/>
        </p:nvSpPr>
        <p:spPr bwMode="auto">
          <a:xfrm>
            <a:off x="827088" y="3860800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mug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4596" name="Picture 3" descr="C:\Documents and Settings\Savirina\Мои документы\Мои рисунки\chashka-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1838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Заголовок 8"/>
          <p:cNvSpPr txBox="1">
            <a:spLocks/>
          </p:cNvSpPr>
          <p:nvPr/>
        </p:nvSpPr>
        <p:spPr bwMode="auto">
          <a:xfrm>
            <a:off x="250825" y="6318250"/>
            <a:ext cx="23050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teddy bear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31" name="Заголовок 8"/>
          <p:cNvSpPr txBox="1">
            <a:spLocks/>
          </p:cNvSpPr>
          <p:nvPr/>
        </p:nvSpPr>
        <p:spPr bwMode="auto">
          <a:xfrm rot="20272394">
            <a:off x="2597150" y="5608638"/>
            <a:ext cx="1728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souvenir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32" name="Заголовок 8"/>
          <p:cNvSpPr txBox="1">
            <a:spLocks/>
          </p:cNvSpPr>
          <p:nvPr/>
        </p:nvSpPr>
        <p:spPr bwMode="auto">
          <a:xfrm>
            <a:off x="4787900" y="5805488"/>
            <a:ext cx="12239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car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34" name="Заголовок 8"/>
          <p:cNvSpPr txBox="1">
            <a:spLocks/>
          </p:cNvSpPr>
          <p:nvPr/>
        </p:nvSpPr>
        <p:spPr bwMode="auto">
          <a:xfrm rot="561660">
            <a:off x="6926263" y="6308725"/>
            <a:ext cx="13890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card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4601" name="Picture 2" descr="C:\Documents and Settings\Savirina\Мои документы\Мои рисунки\х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140">
            <a:off x="4356100" y="4365625"/>
            <a:ext cx="1828800" cy="1371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468313" y="260350"/>
            <a:ext cx="7467600" cy="2649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Match: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1. How many                  are there in your collection?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009900"/>
                </a:solidFill>
              </a:rPr>
              <a:t>2. How many                    have you got?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003399"/>
                </a:solidFill>
              </a:rPr>
              <a:t>3. How many                 has it got?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000" b="1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1"/>
          </p:nvPr>
        </p:nvSpPr>
        <p:spPr>
          <a:xfrm>
            <a:off x="457200" y="3213100"/>
            <a:ext cx="3657600" cy="2959100"/>
          </a:xfrm>
        </p:spPr>
        <p:txBody>
          <a:bodyPr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lphaLcParenR"/>
              <a:defRPr/>
            </a:pPr>
            <a:endParaRPr lang="en-US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lphaLcParenR"/>
              <a:defRPr/>
            </a:pPr>
            <a:endParaRPr lang="en-US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a) There are </a:t>
            </a:r>
            <a:r>
              <a:rPr lang="en-US" b="1" dirty="0" smtClean="0">
                <a:latin typeface="+mj-lt"/>
              </a:rPr>
              <a:t>17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stuffed toys in my collection.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rgbClr val="009900"/>
                </a:solidFill>
                <a:latin typeface="+mj-lt"/>
              </a:rPr>
              <a:t>b) I’ve got </a:t>
            </a:r>
            <a:r>
              <a:rPr lang="en-US" b="1" dirty="0" smtClean="0">
                <a:latin typeface="+mj-lt"/>
              </a:rPr>
              <a:t>30</a:t>
            </a:r>
            <a:r>
              <a:rPr lang="en-US" b="1" dirty="0" smtClean="0">
                <a:solidFill>
                  <a:srgbClr val="009900"/>
                </a:solidFill>
                <a:latin typeface="+mj-lt"/>
              </a:rPr>
              <a:t> CDs.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rgbClr val="003399"/>
                </a:solidFill>
                <a:latin typeface="+mj-lt"/>
              </a:rPr>
              <a:t>c) My album has got </a:t>
            </a:r>
            <a:r>
              <a:rPr lang="en-US" b="1" dirty="0" smtClean="0">
                <a:latin typeface="+mj-lt"/>
              </a:rPr>
              <a:t>23 </a:t>
            </a:r>
            <a:r>
              <a:rPr lang="en-US" b="1" dirty="0" smtClean="0">
                <a:solidFill>
                  <a:srgbClr val="003399"/>
                </a:solidFill>
                <a:latin typeface="+mj-lt"/>
              </a:rPr>
              <a:t>stamps in it.</a:t>
            </a:r>
            <a:endParaRPr lang="ru-RU" b="1" dirty="0" smtClean="0">
              <a:solidFill>
                <a:srgbClr val="003399"/>
              </a:solidFill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1200" dirty="0">
              <a:latin typeface="Arial Black" pitchFamily="34" charset="0"/>
            </a:endParaRPr>
          </a:p>
        </p:txBody>
      </p:sp>
      <p:sp>
        <p:nvSpPr>
          <p:cNvPr id="25604" name="Содержимое 24"/>
          <p:cNvSpPr>
            <a:spLocks noGrp="1"/>
          </p:cNvSpPr>
          <p:nvPr>
            <p:ph sz="quarter" idx="2"/>
          </p:nvPr>
        </p:nvSpPr>
        <p:spPr>
          <a:xfrm>
            <a:off x="4270375" y="3213100"/>
            <a:ext cx="3657600" cy="29591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ru-RU" sz="2000" smtClean="0">
              <a:solidFill>
                <a:srgbClr val="00B050"/>
              </a:solidFill>
              <a:latin typeface="Arial Black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altLang="ru-RU" sz="2000" smtClean="0">
              <a:solidFill>
                <a:srgbClr val="00B050"/>
              </a:solidFill>
              <a:latin typeface="Arial Black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ru-RU" b="1" smtClean="0">
                <a:solidFill>
                  <a:srgbClr val="00B050"/>
                </a:solidFill>
              </a:rPr>
              <a:t>          </a:t>
            </a:r>
            <a:r>
              <a:rPr lang="en-US" altLang="ru-RU" b="1" smtClean="0"/>
              <a:t>I.  Thirty </a:t>
            </a:r>
          </a:p>
          <a:p>
            <a:pPr eaLnBrk="1" hangingPunct="1">
              <a:buFont typeface="Arial" charset="0"/>
              <a:buNone/>
            </a:pPr>
            <a:r>
              <a:rPr lang="en-US" altLang="ru-RU" b="1" smtClean="0"/>
              <a:t>          II. Twenty-three</a:t>
            </a:r>
          </a:p>
          <a:p>
            <a:pPr eaLnBrk="1" hangingPunct="1">
              <a:buFont typeface="Arial" charset="0"/>
              <a:buNone/>
            </a:pPr>
            <a:r>
              <a:rPr lang="en-US" altLang="ru-RU" b="1" smtClean="0"/>
              <a:t>          III. Seventeen</a:t>
            </a:r>
          </a:p>
          <a:p>
            <a:pPr eaLnBrk="1" hangingPunct="1"/>
            <a:endParaRPr lang="ru-RU" altLang="ru-RU" b="1" smtClean="0">
              <a:latin typeface="Arial Black" pitchFamily="34" charset="0"/>
            </a:endParaRPr>
          </a:p>
        </p:txBody>
      </p:sp>
      <p:pic>
        <p:nvPicPr>
          <p:cNvPr id="25605" name="Picture 4" descr="C:\Documents and Settings\Savirina\Мои документы\Мои рисунки\vdla8539-49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58763"/>
            <a:ext cx="98901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C:\Documents and Settings\Savirina\Мои документы\Мои рисунки\6232921xx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916113"/>
            <a:ext cx="95091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 descr="C:\Documents and Settings\Savirina\Мои документы\Мои рисунки\2-1-03_cdr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96975"/>
            <a:ext cx="9286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8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25193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Numbers :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1" dirty="0" smtClean="0">
                <a:latin typeface="Arial Black" pitchFamily="34" charset="0"/>
              </a:rPr>
              <a:t/>
            </a:r>
            <a:br>
              <a:rPr lang="en-US" sz="2800" b="1" dirty="0" smtClean="0">
                <a:latin typeface="Arial Black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1. </a:t>
            </a:r>
            <a:r>
              <a:rPr lang="ru-RU" sz="3200" b="1" dirty="0" smtClean="0">
                <a:solidFill>
                  <a:srgbClr val="009900"/>
                </a:solidFill>
                <a:latin typeface="+mn-lt"/>
              </a:rPr>
              <a:t>21, 35, 57</a:t>
            </a:r>
            <a:r>
              <a:rPr lang="en-US" sz="3200" b="1" dirty="0" smtClean="0">
                <a:solidFill>
                  <a:srgbClr val="009900"/>
                </a:solidFill>
                <a:latin typeface="+mn-lt"/>
              </a:rPr>
              <a:t>….</a:t>
            </a:r>
            <a:r>
              <a:rPr lang="ru-RU" sz="3200" b="1" dirty="0" smtClean="0">
                <a:solidFill>
                  <a:srgbClr val="00990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9900"/>
                </a:solidFill>
                <a:latin typeface="+mn-lt"/>
              </a:rPr>
            </a:br>
            <a:r>
              <a:rPr lang="en-US" sz="3200" b="1" dirty="0" smtClean="0">
                <a:solidFill>
                  <a:srgbClr val="009900"/>
                </a:solidFill>
                <a:latin typeface="+mn-lt"/>
              </a:rPr>
              <a:t>twenty + one = twenty-one</a:t>
            </a:r>
            <a:r>
              <a:rPr lang="en-US" sz="32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+mn-lt"/>
              </a:rPr>
            </a:br>
            <a:endParaRPr lang="ru-RU" sz="3200" b="1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6627" name="Содержимое 9"/>
          <p:cNvSpPr>
            <a:spLocks noGrp="1"/>
          </p:cNvSpPr>
          <p:nvPr>
            <p:ph sz="quarter" idx="1"/>
          </p:nvPr>
        </p:nvSpPr>
        <p:spPr>
          <a:xfrm>
            <a:off x="323850" y="3141663"/>
            <a:ext cx="4038600" cy="284162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200" b="1" dirty="0" smtClean="0">
                <a:latin typeface="+mj-lt"/>
              </a:rPr>
              <a:t>2.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13 - 19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SEVEN + TEEN =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SEVENTEEN</a:t>
            </a:r>
            <a:endParaRPr lang="ru-RU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628" name="Содержимое 10"/>
          <p:cNvSpPr>
            <a:spLocks noGrp="1"/>
          </p:cNvSpPr>
          <p:nvPr>
            <p:ph sz="quarter" idx="2"/>
          </p:nvPr>
        </p:nvSpPr>
        <p:spPr>
          <a:xfrm>
            <a:off x="4211638" y="3357563"/>
            <a:ext cx="3744912" cy="327501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200" b="1" dirty="0" smtClean="0">
                <a:latin typeface="+mj-lt"/>
              </a:rPr>
              <a:t>3. </a:t>
            </a:r>
            <a:r>
              <a:rPr lang="en-US" sz="3200" b="1" dirty="0" smtClean="0">
                <a:solidFill>
                  <a:srgbClr val="003399"/>
                </a:solidFill>
                <a:latin typeface="+mj-lt"/>
              </a:rPr>
              <a:t>20 – 100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003399"/>
                </a:solidFill>
                <a:latin typeface="+mj-lt"/>
              </a:rPr>
              <a:t>SEVEN + TY =</a:t>
            </a:r>
            <a:r>
              <a:rPr lang="ru-RU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rgbClr val="003399"/>
                </a:solidFill>
                <a:latin typeface="+mj-lt"/>
              </a:rPr>
              <a:t>SEVENTY</a:t>
            </a:r>
            <a:endParaRPr lang="ru-RU" b="1" dirty="0" smtClean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26629" name="Picture 4" descr="C:\Documents and Settings\Savirina\Мои документы\Мои рисунки\vdla8539-4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823">
            <a:off x="3640138" y="4800600"/>
            <a:ext cx="1730375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C:\Documents and Settings\Savirina\Мои документы\Мои рисунки\vdla8539-4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504">
            <a:off x="3640138" y="4800600"/>
            <a:ext cx="1730375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6627" grpId="0" build="p"/>
      <p:bldP spid="266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We must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557338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ru-RU" b="1" smtClean="0"/>
              <a:t>Listen, read, translate new words</a:t>
            </a:r>
            <a:endParaRPr lang="ru-RU" altLang="ru-RU" b="1" smtClean="0"/>
          </a:p>
          <a:p>
            <a:pPr eaLnBrk="1" hangingPunct="1"/>
            <a:r>
              <a:rPr lang="en-US" altLang="ru-RU" b="1" smtClean="0"/>
              <a:t>Numbers</a:t>
            </a:r>
          </a:p>
          <a:p>
            <a:pPr eaLnBrk="1" hangingPunct="1"/>
            <a:r>
              <a:rPr lang="en-US" altLang="ru-RU" b="1" smtClean="0"/>
              <a:t>Dialogues</a:t>
            </a:r>
            <a:endParaRPr lang="ru-RU" altLang="ru-RU" b="1" smtClean="0"/>
          </a:p>
          <a:p>
            <a:pPr eaLnBrk="1" hangingPunct="1"/>
            <a:r>
              <a:rPr lang="en-US" altLang="ru-RU" b="1" smtClean="0"/>
              <a:t>Read a story about Kate’s collection</a:t>
            </a:r>
            <a:endParaRPr lang="ru-RU" altLang="ru-RU" b="1" smtClean="0"/>
          </a:p>
          <a:p>
            <a:pPr eaLnBrk="1" hangingPunct="1"/>
            <a:r>
              <a:rPr lang="en-US" altLang="ru-RU" b="1" smtClean="0"/>
              <a:t>Write a short paragraph about your collection</a:t>
            </a:r>
            <a:endParaRPr lang="ru-RU" altLang="ru-RU" b="1" smtClean="0"/>
          </a:p>
        </p:txBody>
      </p:sp>
      <p:pic>
        <p:nvPicPr>
          <p:cNvPr id="9220" name="Picture 4" descr="C:\Documents and Settings\Savirina\Мои документы\Мои рисунки\vdla8539-4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52736"/>
            <a:ext cx="1728000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>
          <a:xfrm>
            <a:off x="539750" y="26035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dialogues, ask and answer: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27651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ru-RU" b="1" dirty="0" smtClean="0"/>
              <a:t>A: How old  is she (he) ….?</a:t>
            </a:r>
            <a:endParaRPr lang="ru-RU" altLang="ru-RU" b="1" dirty="0" smtClean="0"/>
          </a:p>
          <a:p>
            <a:pPr eaLnBrk="1" hangingPunct="1"/>
            <a:endParaRPr lang="en-US" altLang="ru-RU" b="1" dirty="0" smtClean="0"/>
          </a:p>
          <a:p>
            <a:pPr eaLnBrk="1" hangingPunct="1"/>
            <a:r>
              <a:rPr lang="en-US" altLang="ru-RU" b="1" dirty="0" smtClean="0"/>
              <a:t>B: She (he)’s</a:t>
            </a:r>
            <a:r>
              <a:rPr lang="ru-RU" altLang="ru-RU" b="1" dirty="0" smtClean="0"/>
              <a:t> </a:t>
            </a:r>
            <a:r>
              <a:rPr lang="en-US" altLang="ru-RU" b="1" smtClean="0"/>
              <a:t>……</a:t>
            </a:r>
          </a:p>
          <a:p>
            <a:pPr eaLnBrk="1" hangingPunct="1"/>
            <a:endParaRPr lang="en-US" altLang="ru-RU" b="1" dirty="0" smtClean="0"/>
          </a:p>
          <a:p>
            <a:pPr eaLnBrk="1" hangingPunct="1"/>
            <a:r>
              <a:rPr lang="en-US" altLang="ru-RU" b="1" dirty="0" smtClean="0"/>
              <a:t>A: Where is she (he) from? </a:t>
            </a:r>
            <a:endParaRPr lang="ru-RU" altLang="ru-RU" b="1" dirty="0" smtClean="0"/>
          </a:p>
          <a:p>
            <a:pPr eaLnBrk="1" hangingPunct="1"/>
            <a:endParaRPr lang="en-US" altLang="ru-RU" b="1" dirty="0" smtClean="0"/>
          </a:p>
          <a:p>
            <a:pPr eaLnBrk="1" hangingPunct="1"/>
            <a:r>
              <a:rPr lang="en-US" altLang="ru-RU" b="1" dirty="0" smtClean="0"/>
              <a:t>B: She (he)’s from ….</a:t>
            </a:r>
          </a:p>
          <a:p>
            <a:pPr eaLnBrk="1" hangingPunct="1">
              <a:buFont typeface="Wingdings" pitchFamily="2" charset="2"/>
              <a:buChar char="v"/>
            </a:pPr>
            <a:endParaRPr lang="ru-RU" altLang="ru-RU" dirty="0" smtClean="0"/>
          </a:p>
        </p:txBody>
      </p:sp>
      <p:sp>
        <p:nvSpPr>
          <p:cNvPr id="27652" name="Содержимое 5"/>
          <p:cNvSpPr>
            <a:spLocks noGrp="1"/>
          </p:cNvSpPr>
          <p:nvPr>
            <p:ph sz="quarter" idx="2"/>
          </p:nvPr>
        </p:nvSpPr>
        <p:spPr>
          <a:xfrm>
            <a:off x="4140200" y="1600200"/>
            <a:ext cx="3787775" cy="4572000"/>
          </a:xfrm>
        </p:spPr>
        <p:txBody>
          <a:bodyPr/>
          <a:lstStyle/>
          <a:p>
            <a:pPr eaLnBrk="1" hangingPunct="1"/>
            <a:endParaRPr lang="en-US" altLang="ru-RU" smtClean="0"/>
          </a:p>
          <a:p>
            <a:pPr eaLnBrk="1" hangingPunct="1"/>
            <a:r>
              <a:rPr lang="en-US" altLang="ru-RU" smtClean="0">
                <a:solidFill>
                  <a:srgbClr val="FF0000"/>
                </a:solidFill>
              </a:rPr>
              <a:t> </a:t>
            </a:r>
            <a:r>
              <a:rPr lang="en-US" altLang="ru-RU" b="1" smtClean="0">
                <a:solidFill>
                  <a:srgbClr val="FF0000"/>
                </a:solidFill>
              </a:rPr>
              <a:t>Anna (30) France.</a:t>
            </a:r>
          </a:p>
          <a:p>
            <a:pPr eaLnBrk="1" hangingPunct="1"/>
            <a:endParaRPr lang="en-US" altLang="ru-RU" b="1" smtClean="0"/>
          </a:p>
          <a:p>
            <a:pPr eaLnBrk="1" hangingPunct="1"/>
            <a:r>
              <a:rPr lang="en-US" altLang="ru-RU" b="1" smtClean="0">
                <a:solidFill>
                  <a:srgbClr val="003399"/>
                </a:solidFill>
              </a:rPr>
              <a:t>Robert (15) England</a:t>
            </a:r>
            <a:r>
              <a:rPr lang="en-US" altLang="ru-RU" b="1" smtClean="0"/>
              <a:t>.</a:t>
            </a:r>
          </a:p>
          <a:p>
            <a:pPr eaLnBrk="1" hangingPunct="1"/>
            <a:endParaRPr lang="en-US" altLang="ru-RU" b="1" smtClean="0"/>
          </a:p>
          <a:p>
            <a:pPr eaLnBrk="1" hangingPunct="1"/>
            <a:r>
              <a:rPr lang="en-US" altLang="ru-RU" b="1" smtClean="0">
                <a:solidFill>
                  <a:srgbClr val="EE0C9D"/>
                </a:solidFill>
              </a:rPr>
              <a:t>Chen (7) America.</a:t>
            </a:r>
          </a:p>
          <a:p>
            <a:pPr eaLnBrk="1" hangingPunct="1"/>
            <a:endParaRPr lang="en-US" altLang="ru-RU" smtClean="0"/>
          </a:p>
          <a:p>
            <a:pPr eaLnBrk="1" hangingPunct="1"/>
            <a:endParaRPr lang="en-US" altLang="ru-RU" smtClean="0">
              <a:solidFill>
                <a:srgbClr val="FF0066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ru-RU" smtClean="0"/>
              <a:t>    </a:t>
            </a:r>
            <a:endParaRPr lang="ru-RU" altLang="ru-RU" smtClean="0"/>
          </a:p>
        </p:txBody>
      </p:sp>
      <p:pic>
        <p:nvPicPr>
          <p:cNvPr id="27653" name="Picture 5" descr="C:\Documents and Settings\Savirina\Мои документы\Мои рисунки\hero_tee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16113"/>
            <a:ext cx="139382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C:\Documents and Settings\Savirina\Мои документы\Мои рисунки\92722316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8913"/>
            <a:ext cx="18002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5" descr="C:\Documents and Settings\Savirina\Мои документы\Мои рисунки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941888"/>
            <a:ext cx="1828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I like dolls!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8675" name="Содержимое 9"/>
          <p:cNvSpPr>
            <a:spLocks noGrp="1"/>
          </p:cNvSpPr>
          <p:nvPr>
            <p:ph sz="quarter" idx="1"/>
          </p:nvPr>
        </p:nvSpPr>
        <p:spPr>
          <a:xfrm>
            <a:off x="395288" y="981075"/>
            <a:ext cx="7993062" cy="5419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ru-RU" sz="2000" smtClean="0"/>
              <a:t>   </a:t>
            </a:r>
            <a:r>
              <a:rPr lang="en-US" altLang="ru-RU" sz="2000" b="1" smtClean="0">
                <a:solidFill>
                  <a:srgbClr val="003399"/>
                </a:solidFill>
              </a:rPr>
              <a:t>Hi, my name’s Kate. I’m </a:t>
            </a:r>
            <a:r>
              <a:rPr lang="en-US" altLang="ru-RU" sz="2000" b="1" smtClean="0">
                <a:solidFill>
                  <a:srgbClr val="CC0099"/>
                </a:solidFill>
              </a:rPr>
              <a:t>1</a:t>
            </a:r>
            <a:r>
              <a:rPr lang="ru-RU" altLang="ru-RU" sz="2000" b="1" smtClean="0">
                <a:solidFill>
                  <a:srgbClr val="CC0099"/>
                </a:solidFill>
              </a:rPr>
              <a:t>1</a:t>
            </a:r>
            <a:r>
              <a:rPr lang="en-US" altLang="ru-RU" sz="2000" b="1" smtClean="0">
                <a:solidFill>
                  <a:srgbClr val="CC0099"/>
                </a:solidFill>
              </a:rPr>
              <a:t> </a:t>
            </a:r>
            <a:r>
              <a:rPr lang="en-US" altLang="ru-RU" sz="2000" b="1" smtClean="0">
                <a:solidFill>
                  <a:srgbClr val="003399"/>
                </a:solidFill>
              </a:rPr>
              <a:t>years old and I’m from</a:t>
            </a:r>
            <a:r>
              <a:rPr lang="ru-RU" altLang="ru-RU" sz="2000" b="1" smtClean="0">
                <a:solidFill>
                  <a:srgbClr val="003399"/>
                </a:solidFill>
              </a:rPr>
              <a:t> 1)</a:t>
            </a:r>
            <a:endParaRPr lang="en-US" altLang="ru-RU" sz="2000" b="1" smtClean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ru-RU" sz="2000" b="1" smtClean="0">
                <a:solidFill>
                  <a:srgbClr val="003399"/>
                </a:solidFill>
              </a:rPr>
              <a:t>   </a:t>
            </a:r>
            <a:endParaRPr lang="ru-RU" altLang="ru-RU" sz="2000" b="1" smtClean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003399"/>
                </a:solidFill>
              </a:rPr>
              <a:t>  </a:t>
            </a:r>
            <a:r>
              <a:rPr lang="en-US" altLang="ru-RU" sz="2000" b="1" smtClean="0">
                <a:solidFill>
                  <a:srgbClr val="003399"/>
                </a:solidFill>
              </a:rPr>
              <a:t>I’ve got a great </a:t>
            </a:r>
            <a:r>
              <a:rPr lang="ru-RU" altLang="ru-RU" sz="2000" b="1" smtClean="0">
                <a:solidFill>
                  <a:srgbClr val="003399"/>
                </a:solidFill>
              </a:rPr>
              <a:t>2)</a:t>
            </a:r>
            <a:r>
              <a:rPr lang="en-US" altLang="ru-RU" sz="2000" b="1" smtClean="0">
                <a:solidFill>
                  <a:srgbClr val="003399"/>
                </a:solidFill>
              </a:rPr>
              <a:t>               </a:t>
            </a:r>
            <a:r>
              <a:rPr lang="ru-RU" altLang="ru-RU" sz="2000" b="1" smtClean="0">
                <a:solidFill>
                  <a:srgbClr val="003399"/>
                </a:solidFill>
              </a:rPr>
              <a:t>     </a:t>
            </a:r>
            <a:r>
              <a:rPr lang="en-US" altLang="ru-RU" sz="2000" b="1" smtClean="0">
                <a:solidFill>
                  <a:srgbClr val="003399"/>
                </a:solidFill>
              </a:rPr>
              <a:t>collection! </a:t>
            </a:r>
          </a:p>
          <a:p>
            <a:pPr>
              <a:buFont typeface="Wingdings" pitchFamily="2" charset="2"/>
              <a:buNone/>
            </a:pPr>
            <a:endParaRPr lang="ru-RU" altLang="ru-RU" sz="2000" b="1" smtClean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003399"/>
                </a:solidFill>
              </a:rPr>
              <a:t>  </a:t>
            </a:r>
            <a:r>
              <a:rPr lang="en-US" altLang="ru-RU" sz="2000" b="1" smtClean="0">
                <a:solidFill>
                  <a:srgbClr val="003399"/>
                </a:solidFill>
              </a:rPr>
              <a:t>My </a:t>
            </a:r>
            <a:r>
              <a:rPr lang="ru-RU" altLang="ru-RU" sz="2000" b="1" smtClean="0">
                <a:solidFill>
                  <a:srgbClr val="003399"/>
                </a:solidFill>
              </a:rPr>
              <a:t> 3)              </a:t>
            </a:r>
            <a:r>
              <a:rPr lang="en-US" altLang="ru-RU" sz="2000" b="1" smtClean="0">
                <a:solidFill>
                  <a:srgbClr val="003399"/>
                </a:solidFill>
              </a:rPr>
              <a:t>  </a:t>
            </a:r>
            <a:r>
              <a:rPr lang="ru-RU" altLang="ru-RU" sz="2000" b="1" smtClean="0">
                <a:solidFill>
                  <a:srgbClr val="003399"/>
                </a:solidFill>
              </a:rPr>
              <a:t>       </a:t>
            </a:r>
            <a:r>
              <a:rPr lang="en-US" altLang="ru-RU" sz="2000" b="1" smtClean="0">
                <a:solidFill>
                  <a:srgbClr val="003399"/>
                </a:solidFill>
              </a:rPr>
              <a:t>has got </a:t>
            </a:r>
            <a:r>
              <a:rPr lang="en-US" altLang="ru-RU" sz="2000" b="1" smtClean="0">
                <a:solidFill>
                  <a:srgbClr val="CC0099"/>
                </a:solidFill>
              </a:rPr>
              <a:t>46</a:t>
            </a:r>
            <a:r>
              <a:rPr lang="en-US" altLang="ru-RU" sz="2000" b="1" smtClean="0">
                <a:solidFill>
                  <a:srgbClr val="003399"/>
                </a:solidFill>
              </a:rPr>
              <a:t> dolls in it. My dolls are from    </a:t>
            </a:r>
          </a:p>
          <a:p>
            <a:pPr>
              <a:buFont typeface="Wingdings" pitchFamily="2" charset="2"/>
              <a:buNone/>
            </a:pPr>
            <a:r>
              <a:rPr lang="en-US" altLang="ru-RU" sz="2000" b="1" smtClean="0">
                <a:solidFill>
                  <a:srgbClr val="003399"/>
                </a:solidFill>
              </a:rPr>
              <a:t> </a:t>
            </a:r>
            <a:r>
              <a:rPr lang="ru-RU" altLang="ru-RU" sz="2000" b="1" smtClean="0">
                <a:solidFill>
                  <a:srgbClr val="003399"/>
                </a:solidFill>
              </a:rPr>
              <a:t>4)</a:t>
            </a:r>
            <a:r>
              <a:rPr lang="en-US" altLang="ru-RU" sz="2000" b="1" smtClean="0">
                <a:solidFill>
                  <a:srgbClr val="003399"/>
                </a:solidFill>
              </a:rPr>
              <a:t>          </a:t>
            </a:r>
            <a:r>
              <a:rPr lang="ru-RU" altLang="ru-RU" sz="2000" b="1" smtClean="0">
                <a:solidFill>
                  <a:srgbClr val="003399"/>
                </a:solidFill>
              </a:rPr>
              <a:t>   </a:t>
            </a:r>
            <a:r>
              <a:rPr lang="en-US" altLang="ru-RU" sz="2000" b="1" smtClean="0">
                <a:solidFill>
                  <a:srgbClr val="003399"/>
                </a:solidFill>
              </a:rPr>
              <a:t>   </a:t>
            </a:r>
            <a:r>
              <a:rPr lang="ru-RU" altLang="ru-RU" sz="2000" b="1" smtClean="0">
                <a:solidFill>
                  <a:srgbClr val="003399"/>
                </a:solidFill>
              </a:rPr>
              <a:t>, 5)</a:t>
            </a:r>
            <a:r>
              <a:rPr lang="en-US" altLang="ru-RU" sz="2000" b="1" smtClean="0">
                <a:solidFill>
                  <a:srgbClr val="003399"/>
                </a:solidFill>
              </a:rPr>
              <a:t> </a:t>
            </a:r>
            <a:r>
              <a:rPr lang="ru-RU" altLang="ru-RU" sz="2000" b="1" smtClean="0">
                <a:solidFill>
                  <a:srgbClr val="003399"/>
                </a:solidFill>
              </a:rPr>
              <a:t>   </a:t>
            </a:r>
            <a:r>
              <a:rPr lang="en-US" altLang="ru-RU" sz="2000" b="1" smtClean="0">
                <a:solidFill>
                  <a:srgbClr val="003399"/>
                </a:solidFill>
              </a:rPr>
              <a:t>          </a:t>
            </a:r>
            <a:r>
              <a:rPr lang="ru-RU" altLang="ru-RU" sz="2000" b="1" smtClean="0">
                <a:solidFill>
                  <a:srgbClr val="003399"/>
                </a:solidFill>
              </a:rPr>
              <a:t>, 6)</a:t>
            </a:r>
            <a:r>
              <a:rPr lang="en-US" altLang="ru-RU" sz="2000" b="1" smtClean="0">
                <a:solidFill>
                  <a:srgbClr val="003399"/>
                </a:solidFill>
              </a:rPr>
              <a:t>              ,</a:t>
            </a:r>
            <a:r>
              <a:rPr lang="ru-RU" altLang="ru-RU" sz="2000" b="1" smtClean="0">
                <a:solidFill>
                  <a:srgbClr val="003399"/>
                </a:solidFill>
              </a:rPr>
              <a:t> 7) </a:t>
            </a:r>
            <a:r>
              <a:rPr lang="en-US" altLang="ru-RU" sz="2000" b="1" smtClean="0">
                <a:solidFill>
                  <a:srgbClr val="003399"/>
                </a:solidFill>
              </a:rPr>
              <a:t>         </a:t>
            </a:r>
            <a:r>
              <a:rPr lang="ru-RU" altLang="ru-RU" sz="2000" b="1" smtClean="0">
                <a:solidFill>
                  <a:srgbClr val="003399"/>
                </a:solidFill>
              </a:rPr>
              <a:t> </a:t>
            </a:r>
            <a:r>
              <a:rPr lang="en-US" altLang="ru-RU" sz="2000" b="1" smtClean="0">
                <a:solidFill>
                  <a:srgbClr val="003399"/>
                </a:solidFill>
              </a:rPr>
              <a:t>   </a:t>
            </a:r>
            <a:r>
              <a:rPr lang="ru-RU" altLang="ru-RU" sz="2000" b="1" smtClean="0">
                <a:solidFill>
                  <a:srgbClr val="003399"/>
                </a:solidFill>
              </a:rPr>
              <a:t> </a:t>
            </a:r>
            <a:r>
              <a:rPr lang="en-US" altLang="ru-RU" sz="2000" b="1" smtClean="0">
                <a:solidFill>
                  <a:srgbClr val="003399"/>
                </a:solidFill>
              </a:rPr>
              <a:t>.   </a:t>
            </a:r>
          </a:p>
          <a:p>
            <a:pPr>
              <a:buFont typeface="Wingdings" pitchFamily="2" charset="2"/>
              <a:buNone/>
            </a:pPr>
            <a:endParaRPr lang="en-US" altLang="ru-RU" sz="2000" b="1" smtClean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ru-RU" sz="2000" b="1" smtClean="0">
                <a:solidFill>
                  <a:srgbClr val="003399"/>
                </a:solidFill>
              </a:rPr>
              <a:t> I like  </a:t>
            </a:r>
            <a:r>
              <a:rPr lang="ru-RU" altLang="ru-RU" sz="2000" b="1" smtClean="0">
                <a:solidFill>
                  <a:srgbClr val="003399"/>
                </a:solidFill>
              </a:rPr>
              <a:t>8)</a:t>
            </a:r>
            <a:r>
              <a:rPr lang="en-US" altLang="ru-RU" sz="2000" b="1" smtClean="0">
                <a:solidFill>
                  <a:srgbClr val="003399"/>
                </a:solidFill>
              </a:rPr>
              <a:t>             </a:t>
            </a:r>
            <a:r>
              <a:rPr lang="ru-RU" altLang="ru-RU" sz="2000" b="1" smtClean="0">
                <a:solidFill>
                  <a:srgbClr val="003399"/>
                </a:solidFill>
              </a:rPr>
              <a:t>     </a:t>
            </a:r>
            <a:r>
              <a:rPr lang="en-US" altLang="ru-RU" sz="2000" b="1" smtClean="0">
                <a:solidFill>
                  <a:srgbClr val="003399"/>
                </a:solidFill>
              </a:rPr>
              <a:t> because they are so nice! </a:t>
            </a:r>
          </a:p>
          <a:p>
            <a:pPr>
              <a:buFont typeface="Wingdings" pitchFamily="2" charset="2"/>
              <a:buNone/>
            </a:pPr>
            <a:endParaRPr lang="en-US" altLang="ru-RU" sz="2000" b="1" smtClean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ru-RU" sz="2000" b="1" smtClean="0">
                <a:solidFill>
                  <a:srgbClr val="003399"/>
                </a:solidFill>
              </a:rPr>
              <a:t>Collecting dolls is </a:t>
            </a:r>
            <a:r>
              <a:rPr lang="en-US" altLang="ru-RU" sz="2000" b="1" smtClean="0">
                <a:solidFill>
                  <a:srgbClr val="CC0099"/>
                </a:solidFill>
              </a:rPr>
              <a:t>easy</a:t>
            </a:r>
            <a:r>
              <a:rPr lang="en-US" altLang="ru-RU" sz="2000" b="1" smtClean="0">
                <a:solidFill>
                  <a:srgbClr val="003399"/>
                </a:solidFill>
              </a:rPr>
              <a:t> and </a:t>
            </a:r>
            <a:r>
              <a:rPr lang="en-US" altLang="ru-RU" sz="2000" b="1" smtClean="0">
                <a:solidFill>
                  <a:srgbClr val="CC0099"/>
                </a:solidFill>
              </a:rPr>
              <a:t>fun.</a:t>
            </a:r>
          </a:p>
          <a:p>
            <a:pPr>
              <a:buFont typeface="Wingdings" pitchFamily="2" charset="2"/>
              <a:buNone/>
            </a:pPr>
            <a:endParaRPr lang="en-US" altLang="ru-RU" sz="2000" b="1" smtClean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ru-RU" sz="2000" b="1" smtClean="0">
                <a:solidFill>
                  <a:srgbClr val="003399"/>
                </a:solidFill>
              </a:rPr>
              <a:t> I’m   </a:t>
            </a:r>
            <a:r>
              <a:rPr lang="en-US" altLang="ru-RU" sz="2000" b="1" smtClean="0">
                <a:solidFill>
                  <a:srgbClr val="CC0099"/>
                </a:solidFill>
              </a:rPr>
              <a:t>proud of </a:t>
            </a:r>
            <a:r>
              <a:rPr lang="en-US" altLang="ru-RU" sz="2000" b="1" smtClean="0">
                <a:solidFill>
                  <a:srgbClr val="003399"/>
                </a:solidFill>
              </a:rPr>
              <a:t>my collection.</a:t>
            </a:r>
          </a:p>
          <a:p>
            <a:pPr>
              <a:buFont typeface="Wingdings" pitchFamily="2" charset="2"/>
              <a:buNone/>
            </a:pPr>
            <a:endParaRPr lang="ru-RU" altLang="ru-RU" sz="2000" b="1" smtClean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ru-RU" sz="2000" b="1" smtClean="0">
                <a:solidFill>
                  <a:srgbClr val="003399"/>
                </a:solidFill>
              </a:rPr>
              <a:t> It </a:t>
            </a:r>
            <a:r>
              <a:rPr lang="en-US" altLang="ru-RU" sz="2000" b="1" smtClean="0">
                <a:solidFill>
                  <a:srgbClr val="CC0099"/>
                </a:solidFill>
              </a:rPr>
              <a:t>makes me happy</a:t>
            </a:r>
            <a:r>
              <a:rPr lang="ru-RU" altLang="ru-RU" sz="2000" b="1" smtClean="0">
                <a:solidFill>
                  <a:srgbClr val="003399"/>
                </a:solidFill>
              </a:rPr>
              <a:t>!</a:t>
            </a:r>
          </a:p>
        </p:txBody>
      </p:sp>
      <p:pic>
        <p:nvPicPr>
          <p:cNvPr id="28676" name="Picture 13" descr="C:\Documents and Settings\Savirina\Мои документы\Мои рисунки\British_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1011238"/>
            <a:ext cx="1027113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C:\Documents and Settings\Savirina\Мои документы\Мои рисунки\allfons.ru-229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24175"/>
            <a:ext cx="1096962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2" descr="C:\Documents and Settings\Savirina\Мои документы\Мои рисунки\france-cn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924175"/>
            <a:ext cx="9604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C:\Documents and Settings\Savirina\Мои документы\Мои рисунки\132587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13063"/>
            <a:ext cx="10001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 descr="C:\Documents and Settings\Savirina\Мои документы\Мои рисунки\33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9779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5" descr="C:\Documents and Settings\Savirina\Мои документы\Мои рисунки\b_20922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389063"/>
            <a:ext cx="1201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5" descr="C:\Documents and Settings\Savirina\Мои документы\Мои рисунки\1ad751a42a23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2139950"/>
            <a:ext cx="1317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3576638"/>
            <a:ext cx="9937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7" descr="C:\Documents and Settings\Savirina\Мои документы\Мои рисунки\1348662568_renesmee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068638"/>
            <a:ext cx="2316163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242888"/>
            <a:ext cx="7467600" cy="158432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my collection….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700" b="1" dirty="0" smtClean="0">
                <a:solidFill>
                  <a:schemeClr val="tx1"/>
                </a:solidFill>
              </a:rPr>
              <a:t>Write and tell: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699" name="Содержимое 5"/>
          <p:cNvSpPr>
            <a:spLocks noGrp="1"/>
          </p:cNvSpPr>
          <p:nvPr>
            <p:ph sz="quarter" idx="1"/>
          </p:nvPr>
        </p:nvSpPr>
        <p:spPr>
          <a:xfrm>
            <a:off x="468313" y="1196975"/>
            <a:ext cx="7467600" cy="5276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ru-RU" b="1" smtClean="0">
                <a:solidFill>
                  <a:srgbClr val="003399"/>
                </a:solidFill>
              </a:rPr>
              <a:t>  1.Your name</a:t>
            </a:r>
          </a:p>
          <a:p>
            <a:pPr>
              <a:buFont typeface="Wingdings" pitchFamily="2" charset="2"/>
              <a:buNone/>
            </a:pPr>
            <a:r>
              <a:rPr lang="en-US" altLang="ru-RU" b="1" smtClean="0">
                <a:solidFill>
                  <a:srgbClr val="FF0000"/>
                </a:solidFill>
              </a:rPr>
              <a:t>                    My name is...</a:t>
            </a:r>
          </a:p>
          <a:p>
            <a:pPr>
              <a:buFont typeface="Wingdings" pitchFamily="2" charset="2"/>
              <a:buNone/>
            </a:pPr>
            <a:r>
              <a:rPr lang="en-US" altLang="ru-RU" b="1" smtClean="0">
                <a:solidFill>
                  <a:srgbClr val="003399"/>
                </a:solidFill>
              </a:rPr>
              <a:t>  2.Your age </a:t>
            </a:r>
          </a:p>
          <a:p>
            <a:pPr>
              <a:buFont typeface="Wingdings" pitchFamily="2" charset="2"/>
              <a:buNone/>
            </a:pPr>
            <a:r>
              <a:rPr lang="en-US" altLang="ru-RU" b="1" smtClean="0">
                <a:solidFill>
                  <a:srgbClr val="FF0000"/>
                </a:solidFill>
              </a:rPr>
              <a:t>                     I’m……</a:t>
            </a:r>
          </a:p>
          <a:p>
            <a:pPr>
              <a:buFont typeface="Wingdings" pitchFamily="2" charset="2"/>
              <a:buNone/>
            </a:pPr>
            <a:r>
              <a:rPr lang="en-US" altLang="ru-RU" b="1" smtClean="0">
                <a:solidFill>
                  <a:srgbClr val="003399"/>
                </a:solidFill>
              </a:rPr>
              <a:t>  3. Where are you from</a:t>
            </a:r>
          </a:p>
          <a:p>
            <a:pPr>
              <a:buFont typeface="Wingdings" pitchFamily="2" charset="2"/>
              <a:buNone/>
            </a:pPr>
            <a:r>
              <a:rPr lang="en-US" altLang="ru-RU" b="1" smtClean="0">
                <a:solidFill>
                  <a:srgbClr val="003399"/>
                </a:solidFill>
              </a:rPr>
              <a:t>                   </a:t>
            </a:r>
            <a:r>
              <a:rPr lang="en-US" altLang="ru-RU" b="1" smtClean="0">
                <a:solidFill>
                  <a:srgbClr val="FF0000"/>
                </a:solidFill>
              </a:rPr>
              <a:t>I’m from…..</a:t>
            </a:r>
          </a:p>
          <a:p>
            <a:pPr>
              <a:buFont typeface="Wingdings" pitchFamily="2" charset="2"/>
              <a:buNone/>
            </a:pPr>
            <a:r>
              <a:rPr lang="en-US" altLang="ru-RU" b="1" smtClean="0">
                <a:solidFill>
                  <a:srgbClr val="FF0000"/>
                </a:solidFill>
              </a:rPr>
              <a:t>  </a:t>
            </a:r>
            <a:r>
              <a:rPr lang="en-US" altLang="ru-RU" b="1" smtClean="0">
                <a:solidFill>
                  <a:srgbClr val="003399"/>
                </a:solidFill>
              </a:rPr>
              <a:t>4. What your collection is </a:t>
            </a:r>
          </a:p>
          <a:p>
            <a:pPr>
              <a:buFont typeface="Wingdings" pitchFamily="2" charset="2"/>
              <a:buNone/>
            </a:pPr>
            <a:r>
              <a:rPr lang="en-US" altLang="ru-RU" b="1" smtClean="0">
                <a:solidFill>
                  <a:srgbClr val="FF0000"/>
                </a:solidFill>
              </a:rPr>
              <a:t>                   I’ve got …..; My album has got….;</a:t>
            </a:r>
          </a:p>
          <a:p>
            <a:pPr>
              <a:buFont typeface="Wingdings" pitchFamily="2" charset="2"/>
              <a:buNone/>
            </a:pPr>
            <a:r>
              <a:rPr lang="en-US" altLang="ru-RU" b="1" smtClean="0">
                <a:solidFill>
                  <a:srgbClr val="FF0000"/>
                </a:solidFill>
              </a:rPr>
              <a:t>                   My coins are from…..</a:t>
            </a:r>
          </a:p>
          <a:p>
            <a:pPr>
              <a:buFont typeface="Wingdings" pitchFamily="2" charset="2"/>
              <a:buNone/>
            </a:pPr>
            <a:r>
              <a:rPr lang="en-US" altLang="ru-RU" b="1" smtClean="0">
                <a:solidFill>
                  <a:srgbClr val="003399"/>
                </a:solidFill>
              </a:rPr>
              <a:t>  5. How you feel about it</a:t>
            </a:r>
          </a:p>
          <a:p>
            <a:pPr>
              <a:buFont typeface="Wingdings" pitchFamily="2" charset="2"/>
              <a:buNone/>
            </a:pPr>
            <a:r>
              <a:rPr lang="en-US" altLang="ru-RU" b="1" smtClean="0">
                <a:solidFill>
                  <a:srgbClr val="009900"/>
                </a:solidFill>
              </a:rPr>
              <a:t>                   </a:t>
            </a:r>
            <a:r>
              <a:rPr lang="en-US" altLang="ru-RU" b="1" smtClean="0">
                <a:solidFill>
                  <a:srgbClr val="FF0000"/>
                </a:solidFill>
              </a:rPr>
              <a:t>I’m proud of….; It makes me happy.</a:t>
            </a:r>
          </a:p>
          <a:p>
            <a:endParaRPr lang="ru-RU" altLang="ru-RU" b="1" smtClean="0">
              <a:solidFill>
                <a:srgbClr val="003399"/>
              </a:solidFill>
            </a:endParaRPr>
          </a:p>
        </p:txBody>
      </p:sp>
      <p:pic>
        <p:nvPicPr>
          <p:cNvPr id="29700" name="Picture 4" descr="C:\Documents and Settings\Savirina\Мои документы\Мои рисунки\vdla8539-4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96780">
            <a:off x="5484019" y="1769269"/>
            <a:ext cx="17287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0967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827088" y="4508500"/>
            <a:ext cx="6265862" cy="2592388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Thank you!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724" name="Picture 4" descr="C:\Documents and Settings\Savirina\Мои документы\Мои рисунки\vdla8539-4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49275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9"/>
          <p:cNvSpPr>
            <a:spLocks noGrp="1"/>
          </p:cNvSpPr>
          <p:nvPr>
            <p:ph type="title"/>
          </p:nvPr>
        </p:nvSpPr>
        <p:spPr>
          <a:xfrm>
            <a:off x="900113" y="414338"/>
            <a:ext cx="7467600" cy="9271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collection</a:t>
            </a:r>
            <a:endParaRPr lang="ru-RU" sz="4000" b="1" dirty="0" smtClean="0">
              <a:solidFill>
                <a:schemeClr val="tx1"/>
              </a:solidFill>
            </a:endParaRPr>
          </a:p>
        </p:txBody>
      </p:sp>
      <p:sp>
        <p:nvSpPr>
          <p:cNvPr id="10243" name="Текст 5"/>
          <p:cNvSpPr>
            <a:spLocks noGrp="1"/>
          </p:cNvSpPr>
          <p:nvPr>
            <p:ph sz="quarter" idx="1"/>
          </p:nvPr>
        </p:nvSpPr>
        <p:spPr>
          <a:xfrm>
            <a:off x="395288" y="1547813"/>
            <a:ext cx="7467600" cy="4873625"/>
          </a:xfrm>
        </p:spPr>
        <p:txBody>
          <a:bodyPr/>
          <a:lstStyle/>
          <a:p>
            <a:pPr eaLnBrk="1" hangingPunct="1"/>
            <a:endParaRPr lang="en-US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10244" name="Picture 2" descr="C:\Documents and Settings\Savirina\Мои документы\Мои рисунки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57338"/>
            <a:ext cx="5111750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album</a:t>
            </a:r>
            <a:endParaRPr lang="ru-RU" sz="4000" b="1" dirty="0" smtClean="0">
              <a:solidFill>
                <a:schemeClr val="tx1"/>
              </a:solidFill>
            </a:endParaRPr>
          </a:p>
        </p:txBody>
      </p:sp>
      <p:sp>
        <p:nvSpPr>
          <p:cNvPr id="11267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11268" name="Picture 3" descr="C:\Documents and Settings\Savirina\Мои документы\Мои рисунки\31811633f9408ebaa7c9741fd9660a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60575"/>
            <a:ext cx="66675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badges</a:t>
            </a:r>
            <a:endParaRPr lang="ru-RU" sz="4000" b="1" dirty="0" smtClean="0">
              <a:solidFill>
                <a:schemeClr val="tx1"/>
              </a:solidFill>
            </a:endParaRPr>
          </a:p>
        </p:txBody>
      </p:sp>
      <p:pic>
        <p:nvPicPr>
          <p:cNvPr id="12291" name="Picture 3" descr="C:\Documents and Settings\Savirina\Мои документы\Мои рисунки\post820204_img1_93f8f795058f78e3c60accff399e26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700213"/>
            <a:ext cx="5965825" cy="4476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books</a:t>
            </a:r>
            <a:endParaRPr lang="ru-RU" sz="4000" b="1" dirty="0" smtClean="0">
              <a:solidFill>
                <a:schemeClr val="tx1"/>
              </a:solidFill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788" y="1600200"/>
            <a:ext cx="3654425" cy="487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card</a:t>
            </a:r>
            <a:endParaRPr lang="ru-RU" sz="4000" b="1" dirty="0" smtClean="0">
              <a:solidFill>
                <a:schemeClr val="tx1"/>
              </a:solidFill>
            </a:endParaRPr>
          </a:p>
        </p:txBody>
      </p:sp>
      <p:pic>
        <p:nvPicPr>
          <p:cNvPr id="14339" name="Picture 2" descr="C:\Documents and Settings\Savirina\Мои документы\Мои рисунки\881216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38" y="1600200"/>
            <a:ext cx="7086600" cy="47482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CD</a:t>
            </a:r>
            <a:endParaRPr lang="ru-RU" sz="4000" b="1" dirty="0" smtClean="0">
              <a:solidFill>
                <a:schemeClr val="tx1"/>
              </a:solidFill>
            </a:endParaRPr>
          </a:p>
        </p:txBody>
      </p:sp>
      <p:pic>
        <p:nvPicPr>
          <p:cNvPr id="15363" name="Picture 2" descr="C:\Documents and Settings\Savirina\Мои документы\Мои рисунки\2-1-03_cdro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375" y="1722438"/>
            <a:ext cx="6191250" cy="4629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coins</a:t>
            </a:r>
            <a:endParaRPr lang="ru-RU" sz="4000" b="1" dirty="0" smtClean="0">
              <a:solidFill>
                <a:schemeClr val="tx1"/>
              </a:solidFill>
            </a:endParaRPr>
          </a:p>
        </p:txBody>
      </p:sp>
      <p:pic>
        <p:nvPicPr>
          <p:cNvPr id="16387" name="Picture 2" descr="C:\Documents and Settings\Savirina\Мои документы\Мои рисунки\origina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7467600" cy="3959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1141</TotalTime>
  <Words>345</Words>
  <Application>Microsoft Office PowerPoint</Application>
  <PresentationFormat>Экран (4:3)</PresentationFormat>
  <Paragraphs>99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 My collection</vt:lpstr>
      <vt:lpstr>We must</vt:lpstr>
      <vt:lpstr>collection</vt:lpstr>
      <vt:lpstr>album</vt:lpstr>
      <vt:lpstr>badges</vt:lpstr>
      <vt:lpstr>books</vt:lpstr>
      <vt:lpstr>card</vt:lpstr>
      <vt:lpstr>CD</vt:lpstr>
      <vt:lpstr>coins</vt:lpstr>
      <vt:lpstr>dolls</vt:lpstr>
      <vt:lpstr>mug</vt:lpstr>
      <vt:lpstr>stamp</vt:lpstr>
      <vt:lpstr>souvenir</vt:lpstr>
      <vt:lpstr>stuffed toy</vt:lpstr>
      <vt:lpstr>               teddy bear </vt:lpstr>
      <vt:lpstr> toy car</vt:lpstr>
      <vt:lpstr>dolls</vt:lpstr>
      <vt:lpstr>Match: 1. How many                  are there in your collection?  2. How many                    have you got?  3. How many                 has it got?  </vt:lpstr>
      <vt:lpstr>Numbers :  1. 21, 35, 57…. twenty + one = twenty-one </vt:lpstr>
      <vt:lpstr>dialogues, ask and answer:</vt:lpstr>
      <vt:lpstr>I like dolls!</vt:lpstr>
      <vt:lpstr>    my collection…. Write and tell: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hobby</dc:title>
  <cp:lastModifiedBy>дом</cp:lastModifiedBy>
  <cp:revision>167</cp:revision>
  <dcterms:modified xsi:type="dcterms:W3CDTF">2014-07-31T20:41:43Z</dcterms:modified>
</cp:coreProperties>
</file>