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</p:sldMasterIdLst>
  <p:sldIdLst>
    <p:sldId id="256" r:id="rId9"/>
    <p:sldId id="257" r:id="rId10"/>
    <p:sldId id="259" r:id="rId11"/>
    <p:sldId id="260" r:id="rId12"/>
    <p:sldId id="261" r:id="rId13"/>
    <p:sldId id="266" r:id="rId14"/>
    <p:sldId id="263" r:id="rId15"/>
    <p:sldId id="269" r:id="rId16"/>
    <p:sldId id="262" r:id="rId17"/>
    <p:sldId id="270" r:id="rId18"/>
    <p:sldId id="264" r:id="rId19"/>
    <p:sldId id="265" r:id="rId20"/>
    <p:sldId id="271" r:id="rId21"/>
    <p:sldId id="273" r:id="rId22"/>
    <p:sldId id="278" r:id="rId23"/>
    <p:sldId id="272" r:id="rId24"/>
    <p:sldId id="277" r:id="rId25"/>
    <p:sldId id="274" r:id="rId26"/>
    <p:sldId id="279" r:id="rId27"/>
    <p:sldId id="280" r:id="rId28"/>
    <p:sldId id="275" r:id="rId29"/>
    <p:sldId id="281" r:id="rId30"/>
    <p:sldId id="282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838" autoAdjust="0"/>
    <p:restoredTop sz="94660"/>
  </p:normalViewPr>
  <p:slideViewPr>
    <p:cSldViewPr>
      <p:cViewPr varScale="1">
        <p:scale>
          <a:sx n="74" d="100"/>
          <a:sy n="74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F6D34-13F3-4C2F-A8CA-FDF23325A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402A9-5198-4363-A01A-9247443515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1CB59-3B9B-4417-A20C-A619B68F8C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AE96F-44AD-44FE-8B04-405878C9B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A0EFA-ECFD-4B2C-8A0A-B68EA5F6CC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A9E5C0-10FD-4A9C-B408-391C52C64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3200400"/>
            <a:ext cx="37338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37338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68F18-B855-4F3C-92DA-C39954618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13E2F-B975-4F37-86AA-7CDF2CC528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5428A-72BF-4C15-B4EF-B22AEB464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08B2B-3071-48F7-9464-76DD992FE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06912-0969-463F-9BEA-50904A2334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001A1-B3B0-4903-93EE-99CB9F4908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FC075-46D0-424C-B9D3-B1A011B14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9D3764-22B9-4E73-B27E-A15C471A9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4068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4068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16A08-28E7-413B-A466-B839A40AB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14BA4-F084-4A95-B978-2DE742A472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C9163-F3B1-4E4B-B77C-69A1BCE64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C77AA-67FA-49BD-AF1F-51BAE80E6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0EE46-2ADC-4B32-8CC8-3D8407C92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CB15B-8D0F-4CA4-A9F3-EA9197E55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976C1-7EF6-4EF7-AF4E-C8460C0513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D9153-6810-4E90-96C5-327645028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47799-F57C-4C75-B4E2-A1E3CE467D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B91DC-C7A3-4A60-9992-F70842358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44CF6-844F-4061-A6BC-8AE1211AD3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34786-0E03-43AE-AC3D-70D660DBF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1CBAA-DB4B-4116-B400-E856155295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1BAE8-8D5E-4F66-A672-DC9D71EC3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0040D-799C-4CEA-8A12-F6AF6D31A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15D20-9FEC-4EF3-8643-693052C1E9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0B3732-0242-4336-B077-DB8C103AD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66C30-2DAD-422F-AC8D-ABB2DD140D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42941-E243-4514-BF54-3D450085A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808A2-E6ED-40DA-A873-8C7614091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C61F7-7C13-4F9A-BFC1-72CAA331D9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928E0-B79F-4CC9-A819-EB1822FE06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FF8BE-AC3F-45BE-9ED7-478B1345C8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3FDD5-B740-4265-BFF7-CEA1145DA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63191-9164-46E4-BC42-856AE575FF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C90C7-8119-4867-865A-A7369DBD0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DCDA8-F520-421A-9874-806E214C1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46955-BEC6-4807-8A2C-575666B5A3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3200400"/>
            <a:ext cx="37338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37338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36D97-7847-4074-AD5B-338025E4D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66A4C-16EE-4CBB-A6E7-25BA0E38A6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BF8B3-F9F2-453F-BD90-43A6FF7BF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5C842-D99C-46CC-B099-CD2B661852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01759-D41E-434C-898A-7357B4D3D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F6ADE-EF09-47FD-93F8-57BCDBB16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C3206-A017-4F7B-909D-23A3D85FE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58519-C3FA-483E-9731-5C1E9D732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4068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4068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E44E1-9BAC-4FBE-8F1D-23309A116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3842A-F833-46AE-AE47-883D77FA9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80379-7542-4926-AF49-609E52A384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2881E-0934-435A-9718-71F16D9A4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827DC-EA4F-445E-91A1-74C6B0E03D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F5E7F-33A0-4BF0-A37A-470350D9C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FB06E-BC7C-4F9F-AA93-2F74E4BCBD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69BAD-320C-4452-8DE7-8472F151B1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15455-85E7-419F-B2E0-255C3D5A0C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D01A9-EB7A-43FA-8FAF-4C9B5C3D1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1E6F4-F697-4C07-BF9B-3C64C387AE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B61BE-8154-4DA0-97B4-B1060F1F2F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1862F-A382-4CC7-BE7A-E331048FB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D0377-0172-4A7F-A7A5-465F71CF0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1DC4A-112A-444E-9BD6-206EE6EAB3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01AE1-1330-4C67-BDAF-90C8CC68C7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7F672-C3F6-45CD-A4C3-ABEE257B6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4E254-F363-4343-A905-A87771FFB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32FBC-5DD8-48DD-B4A1-F43D80C86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75356-4BDB-437E-BE9F-9FBE2139E6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37137-CE03-4A08-878D-88F5632681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EF66E-BE42-4DF1-AA25-65A6F4F71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3AB62-4AF5-4350-A62F-B6EB1B7962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3665F-89EF-40B2-887D-41042669C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FEE82-4364-4FA1-82C2-55C9E22937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1A8FB-10D2-47F7-810D-55BA6E93C6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433D6-189A-433C-91E0-E24043AC2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A3A19-0F79-433B-B1D6-AF64707F9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6BA11-57DE-4D9A-BF36-21C5E5E32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3200400"/>
            <a:ext cx="37338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3733800" cy="2773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A6F9C-B55D-400A-9490-5877B9BDC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E5F5C-BB66-4AEE-8569-1002390CB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F7DCC-7C5F-4A38-A303-99DDB0C8B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15535-0A95-4035-8879-BBC629C8A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5CAA2-5DD5-493C-85DF-19CD187087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95F31-640A-41EC-847D-BE8B2F16F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ADB98-E672-4A2D-BB1B-9C6399E14E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0"/>
            <a:ext cx="2057400" cy="4068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0"/>
            <a:ext cx="6019800" cy="4068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DA9C2-017B-4EB9-8E9F-7781D4F6D2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72604-DC06-48B5-9354-8575AD22D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7501822-440C-4D13-B232-0F91291A5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3200400"/>
            <a:ext cx="76200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9B20BFE-8134-44CA-B025-186C2798E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B9AB793-09FD-4BAA-9C37-9A71A8169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D744203-CB6D-4DE7-B23A-531A3193F8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3200400"/>
            <a:ext cx="76200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B7135BC-7D8C-4240-A298-D58FE3833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C224BFE-6418-47DF-A4B3-8923A33680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4FCDDC0-278E-4BA6-8610-02142D05C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3200400"/>
            <a:ext cx="7620000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5C4C7E4-B6F8-4F31-AFEB-922F08A057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89;&#1090;&#1072;&#1088;&#1090;-&#1084;&#1072;&#1089;&#1090;&#1077;&#1088;\Desktop\2014-2015%20&#1091;&#1095;.&#1075;&#1086;&#1076;\&#1082;&#1089;&#1072;&#1085;&#1090;&#1086;&#1087;&#1088;&#1086;&#1090;&#1077;&#1080;&#1085;&#1086;&#1074;&#1072;&#1103;%20&#1088;&#1077;&#1072;&#1082;&#1094;&#1080;&#1103;.wmv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89;&#1090;&#1072;&#1088;&#1090;-&#1084;&#1072;&#1089;&#1090;&#1077;&#1088;\Desktop\2014-2015%20&#1091;&#1095;.&#1075;&#1086;&#1076;\&#1074;&#1080;&#1076;&#1077;&#1086;%20&#1092;&#1080;&#1083;&#1100;&#1084;&#1072;%20&#1048;&#1097;&#1080;&#1090;&#1077;%20&#1078;&#1077;&#1085;&#1097;&#1080;&#1085;&#1091;.wmv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bms.24open.ru/images/43d5116fbf36c111e653344bf4ce4ec9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g-fotki.yandex.ru/get/4/65435673.e3/0_74312_b602488a_X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89;&#1090;&#1072;&#1088;&#1090;-&#1084;&#1072;&#1089;&#1090;&#1077;&#1088;\Desktop\2014-2015%20&#1091;&#1095;.&#1075;&#1086;&#1076;\&#1073;&#1080;&#1091;&#1088;&#1077;&#1090;&#1086;&#1074;&#1072;&#1103;%20&#1088;&#1077;&#1072;&#1082;&#1094;&#1080;&#1103;.wmv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142976" y="1714488"/>
            <a:ext cx="7286676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Белки как биополимеры. </a:t>
            </a:r>
          </a:p>
          <a:p>
            <a:pPr algn="ctr"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Химические функции белков.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38" y="285750"/>
            <a:ext cx="2222500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002060"/>
                </a:solidFill>
                <a:latin typeface="+mn-lt"/>
              </a:rPr>
              <a:t>1 ряд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57563" y="285750"/>
            <a:ext cx="2222500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002060"/>
                </a:solidFill>
                <a:latin typeface="+mn-lt"/>
              </a:rPr>
              <a:t>2 ряд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43625" y="285750"/>
            <a:ext cx="2222500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002060"/>
                </a:solidFill>
                <a:latin typeface="+mn-lt"/>
              </a:rPr>
              <a:t>3 ряд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14500" y="1285875"/>
            <a:ext cx="5405438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latin typeface="+mn-lt"/>
              </a:rPr>
              <a:t>Пробирка №1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50" y="2286000"/>
            <a:ext cx="2708275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dirty="0">
                <a:solidFill>
                  <a:srgbClr val="C00000"/>
                </a:solidFill>
                <a:latin typeface="+mn-lt"/>
              </a:rPr>
              <a:t>молоко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0375" y="2214563"/>
            <a:ext cx="3143250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C00000"/>
                </a:solidFill>
                <a:latin typeface="+mn-lt"/>
              </a:rPr>
              <a:t>мясной </a:t>
            </a:r>
          </a:p>
          <a:p>
            <a:pPr>
              <a:defRPr/>
            </a:pPr>
            <a:r>
              <a:rPr lang="ru-RU" sz="6000" b="1" dirty="0">
                <a:solidFill>
                  <a:srgbClr val="C00000"/>
                </a:solidFill>
                <a:latin typeface="+mn-lt"/>
              </a:rPr>
              <a:t>бульон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95988" y="2214563"/>
            <a:ext cx="3148012" cy="19383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C00000"/>
                </a:solidFill>
                <a:latin typeface="+mn-lt"/>
              </a:rPr>
              <a:t>яичный</a:t>
            </a:r>
          </a:p>
          <a:p>
            <a:pPr>
              <a:defRPr/>
            </a:pPr>
            <a:r>
              <a:rPr lang="ru-RU" sz="6000" b="1" dirty="0">
                <a:solidFill>
                  <a:srgbClr val="C00000"/>
                </a:solidFill>
                <a:latin typeface="+mn-lt"/>
              </a:rPr>
              <a:t> белок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1893093" y="3250407"/>
            <a:ext cx="2214563" cy="0"/>
          </a:xfrm>
          <a:prstGeom prst="line">
            <a:avLst/>
          </a:prstGeom>
          <a:ln w="889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4964906" y="3178969"/>
            <a:ext cx="2071688" cy="0"/>
          </a:xfrm>
          <a:prstGeom prst="line">
            <a:avLst/>
          </a:prstGeom>
          <a:ln w="889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928813" y="4357688"/>
            <a:ext cx="5405437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latin typeface="+mn-lt"/>
              </a:rPr>
              <a:t>Пробирка №2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43000" y="5286375"/>
            <a:ext cx="6916738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C00000"/>
                </a:solidFill>
                <a:latin typeface="+mn-lt"/>
              </a:rPr>
              <a:t>бульонный кубик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1143000" y="214313"/>
            <a:ext cx="75390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КСАНТОПРОТЕИНОВАЯ  РЕАКЦИЯ</a:t>
            </a:r>
          </a:p>
        </p:txBody>
      </p:sp>
      <p:pic>
        <p:nvPicPr>
          <p:cNvPr id="5" name="ксантопротеиновая реакция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750075"/>
            <a:ext cx="8429684" cy="5893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видео фильма Ищите женщину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-25"/>
            <a:ext cx="9144000" cy="6858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500063" y="1071563"/>
            <a:ext cx="8743950" cy="33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FF0000"/>
                </a:solidFill>
              </a:rPr>
              <a:t>Гидролиз</a:t>
            </a:r>
            <a:r>
              <a:rPr lang="ru-RU" sz="4000" b="1"/>
              <a:t> – это разрушение  </a:t>
            </a:r>
          </a:p>
          <a:p>
            <a:r>
              <a:rPr lang="ru-RU" sz="4000" b="1"/>
              <a:t>____________ структуры белка</a:t>
            </a:r>
          </a:p>
          <a:p>
            <a:r>
              <a:rPr lang="ru-RU" sz="4000" b="1"/>
              <a:t> под воздействием  ___________, </a:t>
            </a:r>
          </a:p>
          <a:p>
            <a:r>
              <a:rPr lang="ru-RU" sz="4000" b="1"/>
              <a:t>а также водных растворов</a:t>
            </a:r>
          </a:p>
          <a:p>
            <a:r>
              <a:rPr lang="ru-RU" sz="4000" b="1"/>
              <a:t> кислот и щелочей.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75" y="1857375"/>
            <a:ext cx="3236913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первичной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00688" y="2428875"/>
            <a:ext cx="3354387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</a:rPr>
              <a:t>ферментов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1785938" y="285750"/>
            <a:ext cx="54578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>
                <a:solidFill>
                  <a:srgbClr val="C00000"/>
                </a:solidFill>
              </a:rPr>
              <a:t>Лабораторный опыт</a:t>
            </a:r>
          </a:p>
        </p:txBody>
      </p:sp>
      <p:sp>
        <p:nvSpPr>
          <p:cNvPr id="22531" name="Прямоугольник 1"/>
          <p:cNvSpPr>
            <a:spLocks noChangeArrowheads="1"/>
          </p:cNvSpPr>
          <p:nvPr/>
        </p:nvSpPr>
        <p:spPr bwMode="auto">
          <a:xfrm>
            <a:off x="357188" y="1071563"/>
            <a:ext cx="792003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4400" b="1"/>
              <a:t>Зажгите спиртовку. Закрепите шерстяную нитку в тигельных щипцах. Подожгите её. Определите результат по запаху.</a:t>
            </a:r>
          </a:p>
        </p:txBody>
      </p:sp>
      <p:sp>
        <p:nvSpPr>
          <p:cNvPr id="22532" name="Прямоугольник 3"/>
          <p:cNvSpPr>
            <a:spLocks noChangeArrowheads="1"/>
          </p:cNvSpPr>
          <p:nvPr/>
        </p:nvSpPr>
        <p:spPr bwMode="auto">
          <a:xfrm>
            <a:off x="3143250" y="4429125"/>
            <a:ext cx="67151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i="1">
                <a:solidFill>
                  <a:srgbClr val="002060"/>
                </a:solidFill>
              </a:rPr>
              <a:t>Соблюдай </a:t>
            </a:r>
          </a:p>
          <a:p>
            <a:r>
              <a:rPr lang="ru-RU" sz="4400" b="1" i="1">
                <a:solidFill>
                  <a:srgbClr val="002060"/>
                </a:solidFill>
              </a:rPr>
              <a:t>   правила работы</a:t>
            </a:r>
          </a:p>
          <a:p>
            <a:r>
              <a:rPr lang="ru-RU" sz="4400" b="1" i="1">
                <a:solidFill>
                  <a:srgbClr val="002060"/>
                </a:solidFill>
              </a:rPr>
              <a:t>         с реактивами!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785938" y="928688"/>
            <a:ext cx="5380037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8800" b="1">
                <a:solidFill>
                  <a:srgbClr val="FF0000"/>
                </a:solidFill>
              </a:rPr>
              <a:t>Проверь </a:t>
            </a:r>
          </a:p>
          <a:p>
            <a:pPr algn="ctr"/>
            <a:r>
              <a:rPr lang="ru-RU" sz="8800" b="1">
                <a:solidFill>
                  <a:srgbClr val="FF0000"/>
                </a:solidFill>
              </a:rPr>
              <a:t>свои </a:t>
            </a:r>
          </a:p>
          <a:p>
            <a:pPr algn="ctr"/>
            <a:r>
              <a:rPr lang="ru-RU" sz="8800" b="1">
                <a:solidFill>
                  <a:srgbClr val="FF0000"/>
                </a:solidFill>
              </a:rPr>
              <a:t>знания!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1785938" y="714375"/>
            <a:ext cx="491966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/>
              <a:t> </a:t>
            </a:r>
            <a:r>
              <a:rPr lang="ru-RU" sz="4800" b="1">
                <a:solidFill>
                  <a:srgbClr val="002060"/>
                </a:solidFill>
              </a:rPr>
              <a:t>третичная,</a:t>
            </a:r>
          </a:p>
          <a:p>
            <a:pPr algn="ctr"/>
            <a:r>
              <a:rPr lang="ru-RU" sz="4800" b="1">
                <a:solidFill>
                  <a:srgbClr val="002060"/>
                </a:solidFill>
              </a:rPr>
              <a:t> вторичная,</a:t>
            </a:r>
          </a:p>
          <a:p>
            <a:pPr algn="ctr"/>
            <a:r>
              <a:rPr lang="ru-RU" sz="4800" b="1">
                <a:solidFill>
                  <a:srgbClr val="002060"/>
                </a:solidFill>
              </a:rPr>
              <a:t> первичная,</a:t>
            </a:r>
          </a:p>
          <a:p>
            <a:pPr algn="ctr"/>
            <a:r>
              <a:rPr lang="ru-RU" sz="4800" b="1">
                <a:solidFill>
                  <a:srgbClr val="002060"/>
                </a:solidFill>
              </a:rPr>
              <a:t> четвертичная -</a:t>
            </a:r>
          </a:p>
        </p:txBody>
      </p:sp>
      <p:sp>
        <p:nvSpPr>
          <p:cNvPr id="23556" name="Прямоугольник 1"/>
          <p:cNvSpPr>
            <a:spLocks noChangeArrowheads="1"/>
          </p:cNvSpPr>
          <p:nvPr/>
        </p:nvSpPr>
        <p:spPr bwMode="auto">
          <a:xfrm>
            <a:off x="2000250" y="4214813"/>
            <a:ext cx="4919663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7200" b="1">
                <a:solidFill>
                  <a:srgbClr val="C00000"/>
                </a:solidFill>
              </a:rPr>
              <a:t>структура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428625" y="1428750"/>
            <a:ext cx="762635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/>
              <a:t> </a:t>
            </a:r>
            <a:r>
              <a:rPr lang="ru-RU" sz="6600" b="1">
                <a:solidFill>
                  <a:srgbClr val="002060"/>
                </a:solidFill>
              </a:rPr>
              <a:t>20, незаменимая-</a:t>
            </a:r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1214438" y="3429000"/>
            <a:ext cx="70723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7200" b="1">
                <a:solidFill>
                  <a:srgbClr val="C00000"/>
                </a:solidFill>
              </a:rPr>
              <a:t>аминокислота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1643063" y="714375"/>
            <a:ext cx="635793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002060"/>
                </a:solidFill>
              </a:rPr>
              <a:t>белки, </a:t>
            </a:r>
          </a:p>
          <a:p>
            <a:pPr algn="ctr"/>
            <a:r>
              <a:rPr lang="ru-RU" sz="6000" b="1">
                <a:solidFill>
                  <a:srgbClr val="002060"/>
                </a:solidFill>
              </a:rPr>
              <a:t>жиры, </a:t>
            </a:r>
          </a:p>
          <a:p>
            <a:pPr algn="ctr"/>
            <a:r>
              <a:rPr lang="ru-RU" sz="6000" b="1">
                <a:solidFill>
                  <a:srgbClr val="002060"/>
                </a:solidFill>
              </a:rPr>
              <a:t>углеводы -</a:t>
            </a:r>
          </a:p>
        </p:txBody>
      </p:sp>
      <p:sp>
        <p:nvSpPr>
          <p:cNvPr id="24579" name="Прямоугольник 1"/>
          <p:cNvSpPr>
            <a:spLocks noChangeArrowheads="1"/>
          </p:cNvSpPr>
          <p:nvPr/>
        </p:nvSpPr>
        <p:spPr bwMode="auto">
          <a:xfrm>
            <a:off x="1928813" y="3786188"/>
            <a:ext cx="5715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>
                <a:solidFill>
                  <a:srgbClr val="C00000"/>
                </a:solidFill>
              </a:rPr>
              <a:t>органические</a:t>
            </a:r>
          </a:p>
          <a:p>
            <a:pPr algn="ctr">
              <a:lnSpc>
                <a:spcPct val="90000"/>
              </a:lnSpc>
            </a:pPr>
            <a:r>
              <a:rPr lang="ru-RU" sz="6000" b="1">
                <a:solidFill>
                  <a:srgbClr val="C00000"/>
                </a:solidFill>
              </a:rPr>
              <a:t> вещества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1357313" y="1214438"/>
            <a:ext cx="64293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b="1">
                <a:solidFill>
                  <a:srgbClr val="002060"/>
                </a:solidFill>
              </a:rPr>
              <a:t>температура,</a:t>
            </a:r>
          </a:p>
          <a:p>
            <a:pPr algn="ctr"/>
            <a:r>
              <a:rPr lang="ru-RU" sz="6600" b="1">
                <a:solidFill>
                  <a:srgbClr val="002060"/>
                </a:solidFill>
              </a:rPr>
              <a:t> необратимая -</a:t>
            </a:r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1785938" y="3857625"/>
            <a:ext cx="58578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6600" b="1">
                <a:solidFill>
                  <a:srgbClr val="C00000"/>
                </a:solidFill>
              </a:rPr>
              <a:t>денатурация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611188" y="476250"/>
            <a:ext cx="4572000" cy="551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C00000"/>
                </a:solidFill>
              </a:rPr>
              <a:t>Ферменты – </a:t>
            </a:r>
          </a:p>
          <a:p>
            <a:r>
              <a:rPr lang="ru-RU" sz="4400" b="1">
                <a:solidFill>
                  <a:srgbClr val="C00000"/>
                </a:solidFill>
              </a:rPr>
              <a:t>Миозин – </a:t>
            </a:r>
          </a:p>
          <a:p>
            <a:r>
              <a:rPr lang="ru-RU" sz="4400" b="1">
                <a:solidFill>
                  <a:srgbClr val="C00000"/>
                </a:solidFill>
              </a:rPr>
              <a:t>Гемоглобин –</a:t>
            </a:r>
          </a:p>
          <a:p>
            <a:r>
              <a:rPr lang="ru-RU" sz="4400" b="1">
                <a:solidFill>
                  <a:srgbClr val="C00000"/>
                </a:solidFill>
              </a:rPr>
              <a:t>Коллаген –</a:t>
            </a:r>
          </a:p>
          <a:p>
            <a:r>
              <a:rPr lang="ru-RU" sz="4400" b="1">
                <a:solidFill>
                  <a:srgbClr val="C00000"/>
                </a:solidFill>
              </a:rPr>
              <a:t>Инсулин –</a:t>
            </a:r>
          </a:p>
          <a:p>
            <a:r>
              <a:rPr lang="ru-RU" sz="4400" b="1">
                <a:solidFill>
                  <a:srgbClr val="C00000"/>
                </a:solidFill>
              </a:rPr>
              <a:t>Альбумин – </a:t>
            </a:r>
          </a:p>
          <a:p>
            <a:r>
              <a:rPr lang="ru-RU" sz="4400" b="1">
                <a:solidFill>
                  <a:srgbClr val="C00000"/>
                </a:solidFill>
              </a:rPr>
              <a:t>Тромбин - </a:t>
            </a:r>
          </a:p>
          <a:p>
            <a:r>
              <a:rPr lang="ru-RU" sz="4400" b="1">
                <a:solidFill>
                  <a:srgbClr val="C00000"/>
                </a:solidFill>
              </a:rPr>
              <a:t>Гликоген - 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4356100" y="476250"/>
            <a:ext cx="45704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каталитическая</a:t>
            </a: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4500563" y="1196975"/>
            <a:ext cx="4064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двигательная</a:t>
            </a:r>
          </a:p>
        </p:txBody>
      </p:sp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4500563" y="1844675"/>
            <a:ext cx="40576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транспортная</a:t>
            </a:r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4500563" y="2492375"/>
            <a:ext cx="36337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структурная</a:t>
            </a:r>
          </a:p>
        </p:txBody>
      </p:sp>
      <p:sp>
        <p:nvSpPr>
          <p:cNvPr id="10247" name="TextBox 6"/>
          <p:cNvSpPr txBox="1">
            <a:spLocks noChangeArrowheads="1"/>
          </p:cNvSpPr>
          <p:nvPr/>
        </p:nvSpPr>
        <p:spPr bwMode="auto">
          <a:xfrm>
            <a:off x="4356100" y="3141663"/>
            <a:ext cx="41719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 регуляторная</a:t>
            </a:r>
          </a:p>
        </p:txBody>
      </p:sp>
      <p:sp>
        <p:nvSpPr>
          <p:cNvPr id="10248" name="TextBox 7"/>
          <p:cNvSpPr txBox="1">
            <a:spLocks noChangeArrowheads="1"/>
          </p:cNvSpPr>
          <p:nvPr/>
        </p:nvSpPr>
        <p:spPr bwMode="auto">
          <a:xfrm>
            <a:off x="4500563" y="3860800"/>
            <a:ext cx="36703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запасающая</a:t>
            </a:r>
          </a:p>
        </p:txBody>
      </p:sp>
      <p:sp>
        <p:nvSpPr>
          <p:cNvPr id="10249" name="TextBox 8"/>
          <p:cNvSpPr txBox="1">
            <a:spLocks noChangeArrowheads="1"/>
          </p:cNvSpPr>
          <p:nvPr/>
        </p:nvSpPr>
        <p:spPr bwMode="auto">
          <a:xfrm>
            <a:off x="4500563" y="4508500"/>
            <a:ext cx="28543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2060"/>
                </a:solidFill>
              </a:rPr>
              <a:t>защитная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68313" y="5589588"/>
            <a:ext cx="3857625" cy="1587"/>
          </a:xfrm>
          <a:prstGeom prst="line">
            <a:avLst/>
          </a:prstGeom>
          <a:ln w="889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/>
      <p:bldP spid="10245" grpId="0"/>
      <p:bldP spid="10246" grpId="0"/>
      <p:bldP spid="10247" grpId="0"/>
      <p:bldP spid="10248" grpId="0"/>
      <p:bldP spid="102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6"/>
          <p:cNvSpPr txBox="1">
            <a:spLocks noChangeArrowheads="1"/>
          </p:cNvSpPr>
          <p:nvPr/>
        </p:nvSpPr>
        <p:spPr bwMode="auto">
          <a:xfrm>
            <a:off x="357188" y="1071563"/>
            <a:ext cx="814387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>
                <a:solidFill>
                  <a:srgbClr val="002060"/>
                </a:solidFill>
              </a:rPr>
              <a:t>Cu(OH)</a:t>
            </a:r>
            <a:r>
              <a:rPr lang="en-US" sz="5400" b="1" baseline="-25000">
                <a:solidFill>
                  <a:srgbClr val="002060"/>
                </a:solidFill>
              </a:rPr>
              <a:t>2</a:t>
            </a:r>
            <a:r>
              <a:rPr lang="ru-RU" sz="5400" b="1" baseline="-25000">
                <a:solidFill>
                  <a:srgbClr val="002060"/>
                </a:solidFill>
              </a:rPr>
              <a:t> ,</a:t>
            </a:r>
            <a:r>
              <a:rPr lang="ru-RU" sz="5400" b="1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5400" b="1">
                <a:solidFill>
                  <a:srgbClr val="002060"/>
                </a:solidFill>
              </a:rPr>
              <a:t>фиолетовое окрашивание -</a:t>
            </a:r>
          </a:p>
          <a:p>
            <a:endParaRPr lang="ru-RU" sz="4800" b="1">
              <a:solidFill>
                <a:srgbClr val="002060"/>
              </a:solidFill>
            </a:endParaRPr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500063" y="4143375"/>
            <a:ext cx="83581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6000" b="1">
                <a:solidFill>
                  <a:srgbClr val="C00000"/>
                </a:solidFill>
              </a:rPr>
              <a:t>биуретовая реакция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1"/>
          <p:cNvSpPr txBox="1">
            <a:spLocks noChangeArrowheads="1"/>
          </p:cNvSpPr>
          <p:nvPr/>
        </p:nvSpPr>
        <p:spPr bwMode="auto">
          <a:xfrm>
            <a:off x="214313" y="1071563"/>
            <a:ext cx="89296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>
                <a:solidFill>
                  <a:srgbClr val="002060"/>
                </a:solidFill>
              </a:rPr>
              <a:t>CO─NH</a:t>
            </a:r>
            <a:r>
              <a:rPr lang="ru-RU" sz="6000" b="1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lang="ru-RU" sz="6000" b="1">
                <a:solidFill>
                  <a:srgbClr val="002060"/>
                </a:solidFill>
              </a:rPr>
              <a:t> аминокислота-</a:t>
            </a:r>
          </a:p>
        </p:txBody>
      </p:sp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1428750" y="3143250"/>
            <a:ext cx="64293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/>
              <a:t> </a:t>
            </a:r>
            <a:r>
              <a:rPr lang="ru-RU" sz="6000" b="1">
                <a:solidFill>
                  <a:srgbClr val="C00000"/>
                </a:solidFill>
              </a:rPr>
              <a:t>пептидная связь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214313" y="1071563"/>
            <a:ext cx="89296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/>
              <a:t> </a:t>
            </a:r>
            <a:r>
              <a:rPr lang="ru-RU" sz="6000" b="1">
                <a:solidFill>
                  <a:srgbClr val="002060"/>
                </a:solidFill>
              </a:rPr>
              <a:t>конц. Н</a:t>
            </a:r>
            <a:r>
              <a:rPr lang="en-US" sz="6000" b="1">
                <a:solidFill>
                  <a:srgbClr val="002060"/>
                </a:solidFill>
              </a:rPr>
              <a:t>NO</a:t>
            </a:r>
            <a:r>
              <a:rPr lang="en-US" sz="6000" b="1" baseline="-25000">
                <a:solidFill>
                  <a:srgbClr val="002060"/>
                </a:solidFill>
              </a:rPr>
              <a:t>3</a:t>
            </a:r>
            <a:r>
              <a:rPr lang="ru-RU" sz="6000" b="1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lang="ru-RU" sz="6000" b="1">
                <a:solidFill>
                  <a:srgbClr val="002060"/>
                </a:solidFill>
              </a:rPr>
              <a:t> жёлтое окрашивание-</a:t>
            </a:r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571500" y="3643313"/>
            <a:ext cx="83581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>
                <a:solidFill>
                  <a:srgbClr val="C00000"/>
                </a:solidFill>
              </a:rPr>
              <a:t>ксантопротеиновая реакция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1"/>
          <p:cNvSpPr txBox="1">
            <a:spLocks noChangeArrowheads="1"/>
          </p:cNvSpPr>
          <p:nvPr/>
        </p:nvSpPr>
        <p:spPr bwMode="auto">
          <a:xfrm>
            <a:off x="214313" y="1071563"/>
            <a:ext cx="892968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800" b="1">
              <a:solidFill>
                <a:srgbClr val="002060"/>
              </a:solidFill>
            </a:endParaRPr>
          </a:p>
          <a:p>
            <a:pPr algn="ctr"/>
            <a:r>
              <a:rPr lang="ru-RU" sz="5400"/>
              <a:t> </a:t>
            </a:r>
            <a:r>
              <a:rPr lang="ru-RU" sz="6000" b="1">
                <a:solidFill>
                  <a:srgbClr val="002060"/>
                </a:solidFill>
              </a:rPr>
              <a:t>вода, аминокислоты, ферменты-</a:t>
            </a:r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1785938" y="4143375"/>
            <a:ext cx="5715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6000" b="1">
                <a:solidFill>
                  <a:srgbClr val="C00000"/>
                </a:solidFill>
              </a:rPr>
              <a:t>гидролиз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484784"/>
            <a:ext cx="6552728" cy="378565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ln w="22225" cmpd="dbl">
                  <a:solidFill>
                    <a:srgbClr val="002060"/>
                  </a:solidFill>
                </a:ln>
                <a:solidFill>
                  <a:srgbClr val="000066"/>
                </a:solidFill>
              </a:rPr>
              <a:t>ВОПРОС </a:t>
            </a:r>
          </a:p>
          <a:p>
            <a:pPr algn="ctr">
              <a:defRPr/>
            </a:pPr>
            <a:r>
              <a:rPr lang="ru-RU" sz="6000" b="1" dirty="0">
                <a:ln w="22225" cmpd="dbl">
                  <a:solidFill>
                    <a:srgbClr val="002060"/>
                  </a:solidFill>
                </a:ln>
                <a:solidFill>
                  <a:srgbClr val="000066"/>
                </a:solidFill>
              </a:rPr>
              <a:t>от учителя биологии Николаевой И.А.</a:t>
            </a:r>
          </a:p>
        </p:txBody>
      </p:sp>
      <p:pic>
        <p:nvPicPr>
          <p:cNvPr id="11267" name="Picture 7" descr="Картинка 28 из 9338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9509" r="9662" b="6219"/>
          <a:stretch>
            <a:fillRect/>
          </a:stretch>
        </p:blipFill>
        <p:spPr bwMode="auto">
          <a:xfrm>
            <a:off x="395288" y="333375"/>
            <a:ext cx="2016125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500063"/>
            <a:ext cx="9572625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4800" b="1" dirty="0" err="1">
                <a:solidFill>
                  <a:schemeClr val="bg2">
                    <a:lumMod val="50000"/>
                  </a:schemeClr>
                </a:solidFill>
              </a:rPr>
              <a:t>Белок,альфа-аминокислота</a:t>
            </a:r>
            <a:r>
              <a:rPr lang="ru-RU" sz="4800" b="1" dirty="0">
                <a:solidFill>
                  <a:schemeClr val="bg2">
                    <a:lumMod val="50000"/>
                  </a:schemeClr>
                </a:solidFill>
              </a:rPr>
              <a:t>, биополимер, мономер. </a:t>
            </a:r>
          </a:p>
        </p:txBody>
      </p:sp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428625" y="1928813"/>
            <a:ext cx="38973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000" b="1">
                <a:solidFill>
                  <a:srgbClr val="C00000"/>
                </a:solidFill>
              </a:rPr>
              <a:t>Белок -</a:t>
            </a:r>
            <a:endParaRPr lang="ru-RU" sz="8000">
              <a:solidFill>
                <a:srgbClr val="C00000"/>
              </a:solidFill>
            </a:endParaRPr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500063" y="2928938"/>
            <a:ext cx="78581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002060"/>
                </a:solidFill>
              </a:rPr>
              <a:t>биополимер мономером которого является альфа-аминокислота.</a:t>
            </a:r>
          </a:p>
        </p:txBody>
      </p:sp>
      <p:sp>
        <p:nvSpPr>
          <p:cNvPr id="12293" name="Прямоугольник 4"/>
          <p:cNvSpPr>
            <a:spLocks noChangeArrowheads="1"/>
          </p:cNvSpPr>
          <p:nvPr/>
        </p:nvSpPr>
        <p:spPr bwMode="auto">
          <a:xfrm>
            <a:off x="4286250" y="2071688"/>
            <a:ext cx="16430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6000" b="1">
                <a:solidFill>
                  <a:srgbClr val="002060"/>
                </a:solidFill>
              </a:rPr>
              <a:t>это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3"/>
          <p:cNvSpPr>
            <a:spLocks noChangeArrowheads="1"/>
          </p:cNvSpPr>
          <p:nvPr/>
        </p:nvSpPr>
        <p:spPr bwMode="auto">
          <a:xfrm>
            <a:off x="971550" y="260350"/>
            <a:ext cx="6913563" cy="210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6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0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254</a:t>
            </a:r>
            <a:r>
              <a:rPr lang="ru-RU" sz="6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377</a:t>
            </a:r>
            <a:r>
              <a:rPr lang="ru-RU" sz="6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en-US" sz="6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60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65</a:t>
            </a:r>
            <a:r>
              <a:rPr lang="en-US" sz="6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60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6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algn="just">
              <a:lnSpc>
                <a:spcPct val="115000"/>
              </a:lnSpc>
            </a:pPr>
            <a:r>
              <a:rPr lang="ru-RU" sz="5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инсулин</a:t>
            </a:r>
            <a:endParaRPr lang="ru-RU" sz="5400" b="1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3315" name="Прямоугольник 5"/>
          <p:cNvSpPr>
            <a:spLocks noChangeArrowheads="1"/>
          </p:cNvSpPr>
          <p:nvPr/>
        </p:nvSpPr>
        <p:spPr bwMode="auto">
          <a:xfrm>
            <a:off x="755650" y="2420938"/>
            <a:ext cx="6629400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3032</a:t>
            </a:r>
            <a:r>
              <a:rPr lang="ru-RU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54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4816</a:t>
            </a:r>
            <a:r>
              <a:rPr lang="ru-RU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872</a:t>
            </a:r>
            <a:r>
              <a:rPr lang="en-US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54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780</a:t>
            </a:r>
            <a:r>
              <a:rPr lang="en-US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ru-RU" sz="54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15000"/>
              </a:lnSpc>
            </a:pPr>
            <a:r>
              <a:rPr lang="ru-RU" sz="5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гемоглобин</a:t>
            </a:r>
            <a:endParaRPr lang="ru-RU" sz="5400" b="1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3316" name="Прямоугольник 7"/>
          <p:cNvSpPr>
            <a:spLocks noChangeArrowheads="1"/>
          </p:cNvSpPr>
          <p:nvPr/>
        </p:nvSpPr>
        <p:spPr bwMode="auto">
          <a:xfrm>
            <a:off x="611188" y="4508500"/>
            <a:ext cx="8715375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1864</a:t>
            </a:r>
            <a:r>
              <a:rPr lang="ru-RU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54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3021</a:t>
            </a:r>
            <a:r>
              <a:rPr lang="ru-RU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54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576</a:t>
            </a:r>
            <a:r>
              <a:rPr lang="en-US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54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468</a:t>
            </a:r>
            <a:r>
              <a:rPr lang="en-US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5400" b="1" baseline="-25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5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лактоглобулин</a:t>
            </a:r>
            <a:endParaRPr lang="ru-RU" sz="40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3317" name="Прямоугольник 8"/>
          <p:cNvSpPr>
            <a:spLocks noChangeArrowheads="1"/>
          </p:cNvSpPr>
          <p:nvPr/>
        </p:nvSpPr>
        <p:spPr bwMode="auto">
          <a:xfrm>
            <a:off x="5651500" y="1484313"/>
            <a:ext cx="29083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/>
              <a:t>M</a:t>
            </a:r>
            <a:r>
              <a:rPr lang="en-US" sz="4800" b="1" baseline="-25000"/>
              <a:t>r</a:t>
            </a:r>
            <a:r>
              <a:rPr lang="en-US" sz="4800" b="1"/>
              <a:t> </a:t>
            </a:r>
            <a:r>
              <a:rPr lang="ru-RU" sz="4800" b="1"/>
              <a:t>= 5727</a:t>
            </a:r>
          </a:p>
        </p:txBody>
      </p:sp>
      <p:sp>
        <p:nvSpPr>
          <p:cNvPr id="13318" name="Прямоугольник 9"/>
          <p:cNvSpPr>
            <a:spLocks noChangeArrowheads="1"/>
          </p:cNvSpPr>
          <p:nvPr/>
        </p:nvSpPr>
        <p:spPr bwMode="auto">
          <a:xfrm>
            <a:off x="5651500" y="3500438"/>
            <a:ext cx="32766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/>
              <a:t>M</a:t>
            </a:r>
            <a:r>
              <a:rPr lang="en-US" sz="4800" b="1" baseline="-25000"/>
              <a:t>r</a:t>
            </a:r>
            <a:r>
              <a:rPr lang="en-US" sz="4800" b="1"/>
              <a:t> </a:t>
            </a:r>
            <a:r>
              <a:rPr lang="ru-RU" sz="4800" b="1"/>
              <a:t>= 66184</a:t>
            </a:r>
          </a:p>
        </p:txBody>
      </p:sp>
      <p:sp>
        <p:nvSpPr>
          <p:cNvPr id="13319" name="Прямоугольник 10"/>
          <p:cNvSpPr>
            <a:spLocks noChangeArrowheads="1"/>
          </p:cNvSpPr>
          <p:nvPr/>
        </p:nvSpPr>
        <p:spPr bwMode="auto">
          <a:xfrm>
            <a:off x="5724525" y="5589588"/>
            <a:ext cx="324008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dirty="0" err="1">
                <a:latin typeface="+mn-lt"/>
                <a:cs typeface="Times New Roman" pitchFamily="18" charset="0"/>
              </a:rPr>
              <a:t>M</a:t>
            </a:r>
            <a:r>
              <a:rPr lang="en-US" sz="4800" b="1" baseline="-25000" dirty="0" err="1">
                <a:latin typeface="+mn-lt"/>
                <a:cs typeface="Times New Roman" pitchFamily="18" charset="0"/>
              </a:rPr>
              <a:t>r</a:t>
            </a:r>
            <a:r>
              <a:rPr lang="en-US" sz="4800" b="1" dirty="0">
                <a:latin typeface="+mn-lt"/>
                <a:cs typeface="Times New Roman" pitchFamily="18" charset="0"/>
              </a:rPr>
              <a:t> </a:t>
            </a:r>
            <a:r>
              <a:rPr lang="ru-RU" sz="4800" b="1" dirty="0">
                <a:latin typeface="+mn-lt"/>
                <a:cs typeface="Times New Roman" pitchFamily="18" charset="0"/>
              </a:rPr>
              <a:t>= 39112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/>
      <p:bldP spid="133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Люба\белки\kpp24.jpg"/>
          <p:cNvPicPr>
            <a:picLocks noChangeAspect="1" noChangeArrowheads="1"/>
          </p:cNvPicPr>
          <p:nvPr/>
        </p:nvPicPr>
        <p:blipFill>
          <a:blip r:embed="rId2"/>
          <a:srcRect l="6688" t="30051" r="7475" b="8795"/>
          <a:stretch>
            <a:fillRect/>
          </a:stretch>
        </p:blipFill>
        <p:spPr bwMode="auto">
          <a:xfrm>
            <a:off x="179388" y="692150"/>
            <a:ext cx="8826500" cy="561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77813" y="465138"/>
            <a:ext cx="8569325" cy="7921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0" name="TextBox 2"/>
          <p:cNvSpPr txBox="1">
            <a:spLocks noChangeArrowheads="1"/>
          </p:cNvSpPr>
          <p:nvPr/>
        </p:nvSpPr>
        <p:spPr bwMode="auto">
          <a:xfrm>
            <a:off x="1116013" y="0"/>
            <a:ext cx="4699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 b="1">
                <a:solidFill>
                  <a:srgbClr val="002060"/>
                </a:solidFill>
              </a:rPr>
              <a:t>I</a:t>
            </a:r>
            <a:endParaRPr lang="ru-RU" sz="8000" b="1">
              <a:solidFill>
                <a:srgbClr val="002060"/>
              </a:solidFill>
            </a:endParaRPr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4448175" y="3244850"/>
            <a:ext cx="247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I</a:t>
            </a:r>
            <a:endParaRPr lang="ru-RU" b="1"/>
          </a:p>
        </p:txBody>
      </p:sp>
      <p:sp>
        <p:nvSpPr>
          <p:cNvPr id="14342" name="Прямоугольник 5"/>
          <p:cNvSpPr>
            <a:spLocks noChangeArrowheads="1"/>
          </p:cNvSpPr>
          <p:nvPr/>
        </p:nvSpPr>
        <p:spPr bwMode="auto">
          <a:xfrm>
            <a:off x="4448175" y="3244850"/>
            <a:ext cx="247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I</a:t>
            </a:r>
            <a:endParaRPr lang="ru-RU" b="1"/>
          </a:p>
        </p:txBody>
      </p:sp>
      <p:sp>
        <p:nvSpPr>
          <p:cNvPr id="14343" name="TextBox 6"/>
          <p:cNvSpPr txBox="1">
            <a:spLocks noChangeArrowheads="1"/>
          </p:cNvSpPr>
          <p:nvPr/>
        </p:nvSpPr>
        <p:spPr bwMode="auto">
          <a:xfrm>
            <a:off x="2555875" y="0"/>
            <a:ext cx="7556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 b="1">
                <a:solidFill>
                  <a:srgbClr val="002060"/>
                </a:solidFill>
              </a:rPr>
              <a:t>II</a:t>
            </a:r>
            <a:endParaRPr lang="ru-RU" sz="8000" b="1">
              <a:solidFill>
                <a:srgbClr val="002060"/>
              </a:solidFill>
            </a:endParaRPr>
          </a:p>
        </p:txBody>
      </p:sp>
      <p:sp>
        <p:nvSpPr>
          <p:cNvPr id="14344" name="TextBox 7"/>
          <p:cNvSpPr txBox="1">
            <a:spLocks noChangeArrowheads="1"/>
          </p:cNvSpPr>
          <p:nvPr/>
        </p:nvSpPr>
        <p:spPr bwMode="auto">
          <a:xfrm>
            <a:off x="4427538" y="0"/>
            <a:ext cx="1041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 b="1">
                <a:solidFill>
                  <a:srgbClr val="002060"/>
                </a:solidFill>
              </a:rPr>
              <a:t>III</a:t>
            </a:r>
            <a:endParaRPr lang="ru-RU" sz="8000" b="1">
              <a:solidFill>
                <a:srgbClr val="002060"/>
              </a:solidFill>
            </a:endParaRPr>
          </a:p>
        </p:txBody>
      </p:sp>
      <p:sp>
        <p:nvSpPr>
          <p:cNvPr id="14345" name="TextBox 8"/>
          <p:cNvSpPr txBox="1">
            <a:spLocks noChangeArrowheads="1"/>
          </p:cNvSpPr>
          <p:nvPr/>
        </p:nvSpPr>
        <p:spPr bwMode="auto">
          <a:xfrm>
            <a:off x="6804025" y="0"/>
            <a:ext cx="11541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 b="1">
                <a:solidFill>
                  <a:srgbClr val="002060"/>
                </a:solidFill>
              </a:rPr>
              <a:t>IV</a:t>
            </a:r>
            <a:endParaRPr lang="ru-RU" sz="8000" b="1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1571612"/>
            <a:ext cx="648072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ln w="22225" cmpd="dbl">
                  <a:solidFill>
                    <a:srgbClr val="002060"/>
                  </a:solidFill>
                </a:ln>
                <a:solidFill>
                  <a:srgbClr val="000066"/>
                </a:solidFill>
              </a:rPr>
              <a:t>ВОПРОС </a:t>
            </a:r>
          </a:p>
          <a:p>
            <a:pPr algn="ctr">
              <a:defRPr/>
            </a:pPr>
            <a:r>
              <a:rPr lang="ru-RU" sz="6000" b="1" dirty="0">
                <a:ln w="22225" cmpd="dbl">
                  <a:solidFill>
                    <a:srgbClr val="002060"/>
                  </a:solidFill>
                </a:ln>
                <a:solidFill>
                  <a:srgbClr val="000066"/>
                </a:solidFill>
              </a:rPr>
              <a:t>от учителя технологии </a:t>
            </a:r>
            <a:r>
              <a:rPr lang="ru-RU" sz="6000" b="1" dirty="0" err="1">
                <a:ln w="22225" cmpd="dbl">
                  <a:solidFill>
                    <a:srgbClr val="002060"/>
                  </a:solidFill>
                </a:ln>
                <a:solidFill>
                  <a:srgbClr val="000066"/>
                </a:solidFill>
              </a:rPr>
              <a:t>Ворсуляк</a:t>
            </a:r>
            <a:r>
              <a:rPr lang="ru-RU" sz="6000" b="1" dirty="0">
                <a:ln w="22225" cmpd="dbl">
                  <a:solidFill>
                    <a:srgbClr val="002060"/>
                  </a:solidFill>
                </a:ln>
                <a:solidFill>
                  <a:srgbClr val="000066"/>
                </a:solidFill>
              </a:rPr>
              <a:t> Т.Л.</a:t>
            </a:r>
          </a:p>
        </p:txBody>
      </p:sp>
      <p:pic>
        <p:nvPicPr>
          <p:cNvPr id="15363" name="Picture 5" descr="Картинка 1 из 9338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8221" r="9572"/>
          <a:stretch>
            <a:fillRect/>
          </a:stretch>
        </p:blipFill>
        <p:spPr bwMode="auto">
          <a:xfrm>
            <a:off x="285720" y="214290"/>
            <a:ext cx="2376488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2143125" y="214313"/>
            <a:ext cx="51022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БИУРЕТОВАЯ РЕАКЦИЯ</a:t>
            </a:r>
          </a:p>
        </p:txBody>
      </p:sp>
      <p:pic>
        <p:nvPicPr>
          <p:cNvPr id="5" name="биуретовая реакция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714356"/>
            <a:ext cx="8072494" cy="59293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500063" y="1000125"/>
            <a:ext cx="7920037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4400" b="1"/>
              <a:t>Добавьте в каждую  пробирку 1 мл раствора гидроксида натрия и немного раствора сульфата меди (</a:t>
            </a:r>
            <a:r>
              <a:rPr lang="en-US" sz="4400" b="1"/>
              <a:t>II</a:t>
            </a:r>
            <a:r>
              <a:rPr lang="ru-RU" sz="4400" b="1"/>
              <a:t>). Встряхните пробирку. Оцените результат.</a:t>
            </a:r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1785938" y="357188"/>
            <a:ext cx="5457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>
                <a:solidFill>
                  <a:srgbClr val="C00000"/>
                </a:solidFill>
              </a:rPr>
              <a:t>Лабораторный опыт</a:t>
            </a:r>
          </a:p>
        </p:txBody>
      </p:sp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4500563" y="5143500"/>
            <a:ext cx="424497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2060"/>
                </a:solidFill>
              </a:rPr>
              <a:t>Соблюдай </a:t>
            </a:r>
          </a:p>
          <a:p>
            <a:r>
              <a:rPr lang="ru-RU" sz="3200" b="1" i="1">
                <a:solidFill>
                  <a:srgbClr val="002060"/>
                </a:solidFill>
              </a:rPr>
              <a:t>   правила работы</a:t>
            </a:r>
          </a:p>
          <a:p>
            <a:r>
              <a:rPr lang="ru-RU" sz="3200" b="1" i="1">
                <a:solidFill>
                  <a:srgbClr val="002060"/>
                </a:solidFill>
              </a:rPr>
              <a:t>         с реактивами!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008000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AAC0AA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008000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AAC0AA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olormaster">
  <a:themeElements>
    <a:clrScheme name="">
      <a:dk1>
        <a:srgbClr val="000000"/>
      </a:dk1>
      <a:lt1>
        <a:srgbClr val="669900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B8CAAA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669900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B8CAAA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669900"/>
      </a:lt1>
      <a:dk2>
        <a:srgbClr val="1C1C1C"/>
      </a:dk2>
      <a:lt2>
        <a:srgbClr val="4D4D4D"/>
      </a:lt2>
      <a:accent1>
        <a:srgbClr val="0066FF"/>
      </a:accent1>
      <a:accent2>
        <a:srgbClr val="99FF99"/>
      </a:accent2>
      <a:accent3>
        <a:srgbClr val="B8CAAA"/>
      </a:accent3>
      <a:accent4>
        <a:srgbClr val="000000"/>
      </a:accent4>
      <a:accent5>
        <a:srgbClr val="AAB8FF"/>
      </a:accent5>
      <a:accent6>
        <a:srgbClr val="8AE78A"/>
      </a:accent6>
      <a:hlink>
        <a:srgbClr val="CC9900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lormaster">
  <a:themeElements>
    <a:clrScheme name="">
      <a:dk1>
        <a:srgbClr val="000000"/>
      </a:dk1>
      <a:lt1>
        <a:srgbClr val="0000CC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AAAAE2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0000CC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AAAAE2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0000CC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AAAAE2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005</Template>
  <TotalTime>411</TotalTime>
  <Words>272</Words>
  <Application>Microsoft Office PowerPoint</Application>
  <PresentationFormat>Экран (4:3)</PresentationFormat>
  <Paragraphs>99</Paragraphs>
  <Slides>23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Blue Worx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старт-мастер</dc:creator>
  <cp:lastModifiedBy>старт-мастер</cp:lastModifiedBy>
  <cp:revision>44</cp:revision>
  <dcterms:created xsi:type="dcterms:W3CDTF">2012-03-19T20:38:35Z</dcterms:created>
  <dcterms:modified xsi:type="dcterms:W3CDTF">2014-09-27T13:00:28Z</dcterms:modified>
</cp:coreProperties>
</file>