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62" r:id="rId15"/>
    <p:sldId id="279" r:id="rId16"/>
    <p:sldId id="283" r:id="rId17"/>
    <p:sldId id="281" r:id="rId18"/>
    <p:sldId id="263" r:id="rId19"/>
    <p:sldId id="282" r:id="rId20"/>
    <p:sldId id="264" r:id="rId21"/>
    <p:sldId id="266" r:id="rId22"/>
    <p:sldId id="267" r:id="rId23"/>
    <p:sldId id="268" r:id="rId24"/>
    <p:sldId id="27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5BB7A-A287-4A8F-A670-2E07FB9E773E}" type="doc">
      <dgm:prSet loTypeId="urn:microsoft.com/office/officeart/2005/8/layout/vList4#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67C2B9-402C-4F16-B5E9-CB5F451F7B03}">
      <dgm:prSet phldrT="[Текст]"/>
      <dgm:spPr/>
      <dgm:t>
        <a:bodyPr/>
        <a:lstStyle/>
        <a:p>
          <a:r>
            <a:rPr lang="ru-RU" b="1" dirty="0" smtClean="0"/>
            <a:t>Как называется крайняя северная точка материка?</a:t>
          </a:r>
          <a:endParaRPr lang="ru-RU" b="1" dirty="0"/>
        </a:p>
      </dgm:t>
    </dgm:pt>
    <dgm:pt modelId="{A6936532-8BEB-4650-842C-BF1AB1BB3A51}" type="parTrans" cxnId="{E69A9553-6B00-454F-9C69-C19EBF465641}">
      <dgm:prSet/>
      <dgm:spPr/>
      <dgm:t>
        <a:bodyPr/>
        <a:lstStyle/>
        <a:p>
          <a:endParaRPr lang="ru-RU"/>
        </a:p>
      </dgm:t>
    </dgm:pt>
    <dgm:pt modelId="{E0781E1D-C914-432F-A205-5F17FC7961F0}" type="sibTrans" cxnId="{E69A9553-6B00-454F-9C69-C19EBF465641}">
      <dgm:prSet/>
      <dgm:spPr/>
      <dgm:t>
        <a:bodyPr/>
        <a:lstStyle/>
        <a:p>
          <a:endParaRPr lang="ru-RU"/>
        </a:p>
      </dgm:t>
    </dgm:pt>
    <dgm:pt modelId="{7A0FC1FB-656F-464E-B390-AB30766E5942}">
      <dgm:prSet phldrT="[Текст]"/>
      <dgm:spPr/>
      <dgm:t>
        <a:bodyPr/>
        <a:lstStyle/>
        <a:p>
          <a:r>
            <a:rPr lang="ru-RU" b="1" dirty="0" smtClean="0"/>
            <a:t>Как называется крайняя южная точка материка?</a:t>
          </a:r>
          <a:endParaRPr lang="ru-RU" b="1" dirty="0"/>
        </a:p>
      </dgm:t>
    </dgm:pt>
    <dgm:pt modelId="{66CCC029-8312-407C-B803-E3759201B0B1}" type="parTrans" cxnId="{B76B3779-A799-436D-92BF-EEC7FC33041D}">
      <dgm:prSet/>
      <dgm:spPr/>
      <dgm:t>
        <a:bodyPr/>
        <a:lstStyle/>
        <a:p>
          <a:endParaRPr lang="ru-RU"/>
        </a:p>
      </dgm:t>
    </dgm:pt>
    <dgm:pt modelId="{AF2CE146-BBBF-4FD0-A512-43F0CAAE2C08}" type="sibTrans" cxnId="{B76B3779-A799-436D-92BF-EEC7FC33041D}">
      <dgm:prSet/>
      <dgm:spPr/>
      <dgm:t>
        <a:bodyPr/>
        <a:lstStyle/>
        <a:p>
          <a:endParaRPr lang="ru-RU"/>
        </a:p>
      </dgm:t>
    </dgm:pt>
    <dgm:pt modelId="{44933A89-6F91-448B-B7AE-FDB64F3F7F09}">
      <dgm:prSet phldrT="[Текст]"/>
      <dgm:spPr/>
      <dgm:t>
        <a:bodyPr/>
        <a:lstStyle/>
        <a:p>
          <a:r>
            <a:rPr lang="ru-RU" b="1" dirty="0" smtClean="0"/>
            <a:t>Как называется крайняя западная точка материка?</a:t>
          </a:r>
          <a:endParaRPr lang="ru-RU" b="1" dirty="0"/>
        </a:p>
      </dgm:t>
    </dgm:pt>
    <dgm:pt modelId="{253B39A8-8645-4379-B8D4-E5298B0B0B88}" type="parTrans" cxnId="{C8C331F8-2515-448C-8463-CEAD093D3F8A}">
      <dgm:prSet/>
      <dgm:spPr/>
      <dgm:t>
        <a:bodyPr/>
        <a:lstStyle/>
        <a:p>
          <a:endParaRPr lang="ru-RU"/>
        </a:p>
      </dgm:t>
    </dgm:pt>
    <dgm:pt modelId="{BFFEA0D8-9E53-4809-973F-9F131E3BA970}" type="sibTrans" cxnId="{C8C331F8-2515-448C-8463-CEAD093D3F8A}">
      <dgm:prSet/>
      <dgm:spPr/>
      <dgm:t>
        <a:bodyPr/>
        <a:lstStyle/>
        <a:p>
          <a:endParaRPr lang="ru-RU"/>
        </a:p>
      </dgm:t>
    </dgm:pt>
    <dgm:pt modelId="{918CDF73-6EDE-44A3-B19C-5F14B6EB68AC}">
      <dgm:prSet phldrT="[Текст]"/>
      <dgm:spPr/>
      <dgm:t>
        <a:bodyPr/>
        <a:lstStyle/>
        <a:p>
          <a:r>
            <a:rPr lang="ru-RU" b="1" dirty="0" smtClean="0"/>
            <a:t>Как называется крайняя восточная точка материка?</a:t>
          </a:r>
          <a:endParaRPr lang="ru-RU" b="1" dirty="0"/>
        </a:p>
      </dgm:t>
    </dgm:pt>
    <dgm:pt modelId="{EC2DFD7B-86D2-40D4-B416-07149B30E8D0}" type="parTrans" cxnId="{0CBA8532-7C10-4CC7-84D5-2ECAD6E00D81}">
      <dgm:prSet/>
      <dgm:spPr/>
      <dgm:t>
        <a:bodyPr/>
        <a:lstStyle/>
        <a:p>
          <a:endParaRPr lang="ru-RU"/>
        </a:p>
      </dgm:t>
    </dgm:pt>
    <dgm:pt modelId="{938B1BCF-AA37-4E8C-B19A-8CD748B80AA7}" type="sibTrans" cxnId="{0CBA8532-7C10-4CC7-84D5-2ECAD6E00D81}">
      <dgm:prSet/>
      <dgm:spPr/>
      <dgm:t>
        <a:bodyPr/>
        <a:lstStyle/>
        <a:p>
          <a:endParaRPr lang="ru-RU"/>
        </a:p>
      </dgm:t>
    </dgm:pt>
    <dgm:pt modelId="{CFC15DAD-09AA-4D3A-A30C-838E26AAE915}" type="pres">
      <dgm:prSet presAssocID="{08B5BB7A-A287-4A8F-A670-2E07FB9E773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D7845-D587-4D86-A424-F8D902E021E7}" type="pres">
      <dgm:prSet presAssocID="{F567C2B9-402C-4F16-B5E9-CB5F451F7B03}" presName="comp" presStyleCnt="0"/>
      <dgm:spPr/>
      <dgm:t>
        <a:bodyPr/>
        <a:lstStyle/>
        <a:p>
          <a:endParaRPr lang="ru-RU"/>
        </a:p>
      </dgm:t>
    </dgm:pt>
    <dgm:pt modelId="{7367A9AF-9893-404B-BA13-07C9874E856F}" type="pres">
      <dgm:prSet presAssocID="{F567C2B9-402C-4F16-B5E9-CB5F451F7B03}" presName="box" presStyleLbl="node1" presStyleIdx="0" presStyleCnt="4"/>
      <dgm:spPr/>
      <dgm:t>
        <a:bodyPr/>
        <a:lstStyle/>
        <a:p>
          <a:endParaRPr lang="ru-RU"/>
        </a:p>
      </dgm:t>
    </dgm:pt>
    <dgm:pt modelId="{05966878-F68A-494F-A001-3F51B4E4C05B}" type="pres">
      <dgm:prSet presAssocID="{F567C2B9-402C-4F16-B5E9-CB5F451F7B03}" presName="img" presStyleLbl="fgImgPlace1" presStyleIdx="0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4E6C70-2E0A-4BD1-BF87-AC9DFDF719AF}" type="pres">
      <dgm:prSet presAssocID="{F567C2B9-402C-4F16-B5E9-CB5F451F7B0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AFCBF-9ED7-4B34-9D6E-1E018533D8AA}" type="pres">
      <dgm:prSet presAssocID="{E0781E1D-C914-432F-A205-5F17FC7961F0}" presName="spacer" presStyleCnt="0"/>
      <dgm:spPr/>
      <dgm:t>
        <a:bodyPr/>
        <a:lstStyle/>
        <a:p>
          <a:endParaRPr lang="ru-RU"/>
        </a:p>
      </dgm:t>
    </dgm:pt>
    <dgm:pt modelId="{1B9F9D99-7C5E-485D-965E-B5A8C190F3AE}" type="pres">
      <dgm:prSet presAssocID="{7A0FC1FB-656F-464E-B390-AB30766E5942}" presName="comp" presStyleCnt="0"/>
      <dgm:spPr/>
      <dgm:t>
        <a:bodyPr/>
        <a:lstStyle/>
        <a:p>
          <a:endParaRPr lang="ru-RU"/>
        </a:p>
      </dgm:t>
    </dgm:pt>
    <dgm:pt modelId="{569616A4-ABEA-4D7C-8169-797F680C6CDD}" type="pres">
      <dgm:prSet presAssocID="{7A0FC1FB-656F-464E-B390-AB30766E5942}" presName="box" presStyleLbl="node1" presStyleIdx="1" presStyleCnt="4"/>
      <dgm:spPr/>
      <dgm:t>
        <a:bodyPr/>
        <a:lstStyle/>
        <a:p>
          <a:endParaRPr lang="ru-RU"/>
        </a:p>
      </dgm:t>
    </dgm:pt>
    <dgm:pt modelId="{65A045C9-A0FB-447A-A41E-AC1F6BAC3455}" type="pres">
      <dgm:prSet presAssocID="{7A0FC1FB-656F-464E-B390-AB30766E5942}" presName="img" presStyleLbl="fgImgPlace1" presStyleIdx="1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A0AA17-E38F-45C1-881D-59B32164894C}" type="pres">
      <dgm:prSet presAssocID="{7A0FC1FB-656F-464E-B390-AB30766E594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C298F-D103-47E2-AEBF-8027FC28B35E}" type="pres">
      <dgm:prSet presAssocID="{AF2CE146-BBBF-4FD0-A512-43F0CAAE2C08}" presName="spacer" presStyleCnt="0"/>
      <dgm:spPr/>
      <dgm:t>
        <a:bodyPr/>
        <a:lstStyle/>
        <a:p>
          <a:endParaRPr lang="ru-RU"/>
        </a:p>
      </dgm:t>
    </dgm:pt>
    <dgm:pt modelId="{4A3BA747-29F7-4652-8E82-8F7524E6D093}" type="pres">
      <dgm:prSet presAssocID="{44933A89-6F91-448B-B7AE-FDB64F3F7F09}" presName="comp" presStyleCnt="0"/>
      <dgm:spPr/>
      <dgm:t>
        <a:bodyPr/>
        <a:lstStyle/>
        <a:p>
          <a:endParaRPr lang="ru-RU"/>
        </a:p>
      </dgm:t>
    </dgm:pt>
    <dgm:pt modelId="{E643AE19-EF5D-4FD6-92A7-2092890DDED7}" type="pres">
      <dgm:prSet presAssocID="{44933A89-6F91-448B-B7AE-FDB64F3F7F09}" presName="box" presStyleLbl="node1" presStyleIdx="2" presStyleCnt="4"/>
      <dgm:spPr/>
      <dgm:t>
        <a:bodyPr/>
        <a:lstStyle/>
        <a:p>
          <a:endParaRPr lang="ru-RU"/>
        </a:p>
      </dgm:t>
    </dgm:pt>
    <dgm:pt modelId="{615021E7-E065-49D8-8245-7550E62CADF4}" type="pres">
      <dgm:prSet presAssocID="{44933A89-6F91-448B-B7AE-FDB64F3F7F09}" presName="img" presStyleLbl="fgImgPlace1" presStyleIdx="2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79731F-3ED1-48C9-AF22-E45494A86852}" type="pres">
      <dgm:prSet presAssocID="{44933A89-6F91-448B-B7AE-FDB64F3F7F0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DF77C-7F15-4CD9-B8D4-4A30CF255C69}" type="pres">
      <dgm:prSet presAssocID="{BFFEA0D8-9E53-4809-973F-9F131E3BA970}" presName="spacer" presStyleCnt="0"/>
      <dgm:spPr/>
      <dgm:t>
        <a:bodyPr/>
        <a:lstStyle/>
        <a:p>
          <a:endParaRPr lang="ru-RU"/>
        </a:p>
      </dgm:t>
    </dgm:pt>
    <dgm:pt modelId="{CF975270-76A1-4206-974F-57B82D694D33}" type="pres">
      <dgm:prSet presAssocID="{918CDF73-6EDE-44A3-B19C-5F14B6EB68AC}" presName="comp" presStyleCnt="0"/>
      <dgm:spPr/>
      <dgm:t>
        <a:bodyPr/>
        <a:lstStyle/>
        <a:p>
          <a:endParaRPr lang="ru-RU"/>
        </a:p>
      </dgm:t>
    </dgm:pt>
    <dgm:pt modelId="{54385DD6-7D0E-4D4C-84B6-ABFCD094750C}" type="pres">
      <dgm:prSet presAssocID="{918CDF73-6EDE-44A3-B19C-5F14B6EB68AC}" presName="box" presStyleLbl="node1" presStyleIdx="3" presStyleCnt="4"/>
      <dgm:spPr/>
      <dgm:t>
        <a:bodyPr/>
        <a:lstStyle/>
        <a:p>
          <a:endParaRPr lang="ru-RU"/>
        </a:p>
      </dgm:t>
    </dgm:pt>
    <dgm:pt modelId="{A96E51B8-82DC-4DE3-A05D-490F8D1D49E6}" type="pres">
      <dgm:prSet presAssocID="{918CDF73-6EDE-44A3-B19C-5F14B6EB68AC}" presName="img" presStyleLbl="fgImgPlace1" presStyleIdx="3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F62A79-0411-41B5-AD26-05C391AEA5EA}" type="pres">
      <dgm:prSet presAssocID="{918CDF73-6EDE-44A3-B19C-5F14B6EB68A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9D25E-7E54-4AE1-A78F-7E436762FF32}" type="presOf" srcId="{7A0FC1FB-656F-464E-B390-AB30766E5942}" destId="{26A0AA17-E38F-45C1-881D-59B32164894C}" srcOrd="1" destOrd="0" presId="urn:microsoft.com/office/officeart/2005/8/layout/vList4#2"/>
    <dgm:cxn modelId="{86A56105-0B16-4EA5-9DF6-E1B818F08E9A}" type="presOf" srcId="{918CDF73-6EDE-44A3-B19C-5F14B6EB68AC}" destId="{A3F62A79-0411-41B5-AD26-05C391AEA5EA}" srcOrd="1" destOrd="0" presId="urn:microsoft.com/office/officeart/2005/8/layout/vList4#2"/>
    <dgm:cxn modelId="{0CBA8532-7C10-4CC7-84D5-2ECAD6E00D81}" srcId="{08B5BB7A-A287-4A8F-A670-2E07FB9E773E}" destId="{918CDF73-6EDE-44A3-B19C-5F14B6EB68AC}" srcOrd="3" destOrd="0" parTransId="{EC2DFD7B-86D2-40D4-B416-07149B30E8D0}" sibTransId="{938B1BCF-AA37-4E8C-B19A-8CD748B80AA7}"/>
    <dgm:cxn modelId="{B3970773-B934-499A-A884-7B0F17308FBD}" type="presOf" srcId="{7A0FC1FB-656F-464E-B390-AB30766E5942}" destId="{569616A4-ABEA-4D7C-8169-797F680C6CDD}" srcOrd="0" destOrd="0" presId="urn:microsoft.com/office/officeart/2005/8/layout/vList4#2"/>
    <dgm:cxn modelId="{B76B3779-A799-436D-92BF-EEC7FC33041D}" srcId="{08B5BB7A-A287-4A8F-A670-2E07FB9E773E}" destId="{7A0FC1FB-656F-464E-B390-AB30766E5942}" srcOrd="1" destOrd="0" parTransId="{66CCC029-8312-407C-B803-E3759201B0B1}" sibTransId="{AF2CE146-BBBF-4FD0-A512-43F0CAAE2C08}"/>
    <dgm:cxn modelId="{5BD668B3-125C-4700-9438-928A50343043}" type="presOf" srcId="{918CDF73-6EDE-44A3-B19C-5F14B6EB68AC}" destId="{54385DD6-7D0E-4D4C-84B6-ABFCD094750C}" srcOrd="0" destOrd="0" presId="urn:microsoft.com/office/officeart/2005/8/layout/vList4#2"/>
    <dgm:cxn modelId="{C8C331F8-2515-448C-8463-CEAD093D3F8A}" srcId="{08B5BB7A-A287-4A8F-A670-2E07FB9E773E}" destId="{44933A89-6F91-448B-B7AE-FDB64F3F7F09}" srcOrd="2" destOrd="0" parTransId="{253B39A8-8645-4379-B8D4-E5298B0B0B88}" sibTransId="{BFFEA0D8-9E53-4809-973F-9F131E3BA970}"/>
    <dgm:cxn modelId="{E69A9553-6B00-454F-9C69-C19EBF465641}" srcId="{08B5BB7A-A287-4A8F-A670-2E07FB9E773E}" destId="{F567C2B9-402C-4F16-B5E9-CB5F451F7B03}" srcOrd="0" destOrd="0" parTransId="{A6936532-8BEB-4650-842C-BF1AB1BB3A51}" sibTransId="{E0781E1D-C914-432F-A205-5F17FC7961F0}"/>
    <dgm:cxn modelId="{32921233-34D4-424A-9EF8-2426CE693B4B}" type="presOf" srcId="{F567C2B9-402C-4F16-B5E9-CB5F451F7B03}" destId="{654E6C70-2E0A-4BD1-BF87-AC9DFDF719AF}" srcOrd="1" destOrd="0" presId="urn:microsoft.com/office/officeart/2005/8/layout/vList4#2"/>
    <dgm:cxn modelId="{7D595EB6-3863-4A62-BBB1-59E8F7CA1C96}" type="presOf" srcId="{08B5BB7A-A287-4A8F-A670-2E07FB9E773E}" destId="{CFC15DAD-09AA-4D3A-A30C-838E26AAE915}" srcOrd="0" destOrd="0" presId="urn:microsoft.com/office/officeart/2005/8/layout/vList4#2"/>
    <dgm:cxn modelId="{8429B52D-C464-4BB7-8A18-DF63A27C86A7}" type="presOf" srcId="{F567C2B9-402C-4F16-B5E9-CB5F451F7B03}" destId="{7367A9AF-9893-404B-BA13-07C9874E856F}" srcOrd="0" destOrd="0" presId="urn:microsoft.com/office/officeart/2005/8/layout/vList4#2"/>
    <dgm:cxn modelId="{47A76EA0-6492-4DEB-AB75-85D29C7E18FF}" type="presOf" srcId="{44933A89-6F91-448B-B7AE-FDB64F3F7F09}" destId="{E643AE19-EF5D-4FD6-92A7-2092890DDED7}" srcOrd="0" destOrd="0" presId="urn:microsoft.com/office/officeart/2005/8/layout/vList4#2"/>
    <dgm:cxn modelId="{009ECB74-98D1-4A80-BE7A-7063D8D401B1}" type="presOf" srcId="{44933A89-6F91-448B-B7AE-FDB64F3F7F09}" destId="{E279731F-3ED1-48C9-AF22-E45494A86852}" srcOrd="1" destOrd="0" presId="urn:microsoft.com/office/officeart/2005/8/layout/vList4#2"/>
    <dgm:cxn modelId="{921FD221-878B-461F-B468-2F7DF8EF0CA8}" type="presParOf" srcId="{CFC15DAD-09AA-4D3A-A30C-838E26AAE915}" destId="{63ED7845-D587-4D86-A424-F8D902E021E7}" srcOrd="0" destOrd="0" presId="urn:microsoft.com/office/officeart/2005/8/layout/vList4#2"/>
    <dgm:cxn modelId="{5DBC60D0-45D6-4378-BE3D-38BFAAE903E0}" type="presParOf" srcId="{63ED7845-D587-4D86-A424-F8D902E021E7}" destId="{7367A9AF-9893-404B-BA13-07C9874E856F}" srcOrd="0" destOrd="0" presId="urn:microsoft.com/office/officeart/2005/8/layout/vList4#2"/>
    <dgm:cxn modelId="{8264C459-482A-4908-9BB9-4D7BE192BC3D}" type="presParOf" srcId="{63ED7845-D587-4D86-A424-F8D902E021E7}" destId="{05966878-F68A-494F-A001-3F51B4E4C05B}" srcOrd="1" destOrd="0" presId="urn:microsoft.com/office/officeart/2005/8/layout/vList4#2"/>
    <dgm:cxn modelId="{25E303A6-46FB-4ED2-9EE2-73EB2D1CFAD9}" type="presParOf" srcId="{63ED7845-D587-4D86-A424-F8D902E021E7}" destId="{654E6C70-2E0A-4BD1-BF87-AC9DFDF719AF}" srcOrd="2" destOrd="0" presId="urn:microsoft.com/office/officeart/2005/8/layout/vList4#2"/>
    <dgm:cxn modelId="{C09476E7-8993-4C32-9987-42C553B2A50D}" type="presParOf" srcId="{CFC15DAD-09AA-4D3A-A30C-838E26AAE915}" destId="{E62AFCBF-9ED7-4B34-9D6E-1E018533D8AA}" srcOrd="1" destOrd="0" presId="urn:microsoft.com/office/officeart/2005/8/layout/vList4#2"/>
    <dgm:cxn modelId="{D611622D-6B5D-46EF-ACD2-4628D83F985A}" type="presParOf" srcId="{CFC15DAD-09AA-4D3A-A30C-838E26AAE915}" destId="{1B9F9D99-7C5E-485D-965E-B5A8C190F3AE}" srcOrd="2" destOrd="0" presId="urn:microsoft.com/office/officeart/2005/8/layout/vList4#2"/>
    <dgm:cxn modelId="{CD7A0F1B-FCE7-4122-80FD-48F0955B109C}" type="presParOf" srcId="{1B9F9D99-7C5E-485D-965E-B5A8C190F3AE}" destId="{569616A4-ABEA-4D7C-8169-797F680C6CDD}" srcOrd="0" destOrd="0" presId="urn:microsoft.com/office/officeart/2005/8/layout/vList4#2"/>
    <dgm:cxn modelId="{A11D16A6-BB67-4492-B1AB-ABD963045921}" type="presParOf" srcId="{1B9F9D99-7C5E-485D-965E-B5A8C190F3AE}" destId="{65A045C9-A0FB-447A-A41E-AC1F6BAC3455}" srcOrd="1" destOrd="0" presId="urn:microsoft.com/office/officeart/2005/8/layout/vList4#2"/>
    <dgm:cxn modelId="{34750B8B-2D02-416D-A2C8-E4FAB341F5C5}" type="presParOf" srcId="{1B9F9D99-7C5E-485D-965E-B5A8C190F3AE}" destId="{26A0AA17-E38F-45C1-881D-59B32164894C}" srcOrd="2" destOrd="0" presId="urn:microsoft.com/office/officeart/2005/8/layout/vList4#2"/>
    <dgm:cxn modelId="{3BC05500-C1E4-442B-9FBA-7E54DFA97380}" type="presParOf" srcId="{CFC15DAD-09AA-4D3A-A30C-838E26AAE915}" destId="{2A2C298F-D103-47E2-AEBF-8027FC28B35E}" srcOrd="3" destOrd="0" presId="urn:microsoft.com/office/officeart/2005/8/layout/vList4#2"/>
    <dgm:cxn modelId="{3A5711F4-B5F2-4BF8-9896-CAE25ED1B90E}" type="presParOf" srcId="{CFC15DAD-09AA-4D3A-A30C-838E26AAE915}" destId="{4A3BA747-29F7-4652-8E82-8F7524E6D093}" srcOrd="4" destOrd="0" presId="urn:microsoft.com/office/officeart/2005/8/layout/vList4#2"/>
    <dgm:cxn modelId="{E3FF2471-517A-4906-93DF-F6A52D485B9E}" type="presParOf" srcId="{4A3BA747-29F7-4652-8E82-8F7524E6D093}" destId="{E643AE19-EF5D-4FD6-92A7-2092890DDED7}" srcOrd="0" destOrd="0" presId="urn:microsoft.com/office/officeart/2005/8/layout/vList4#2"/>
    <dgm:cxn modelId="{5C9CAFEF-ED25-4BAC-97AF-5DA64F9C1D9D}" type="presParOf" srcId="{4A3BA747-29F7-4652-8E82-8F7524E6D093}" destId="{615021E7-E065-49D8-8245-7550E62CADF4}" srcOrd="1" destOrd="0" presId="urn:microsoft.com/office/officeart/2005/8/layout/vList4#2"/>
    <dgm:cxn modelId="{100E8853-95C1-4F58-B39D-6F0F299A4F41}" type="presParOf" srcId="{4A3BA747-29F7-4652-8E82-8F7524E6D093}" destId="{E279731F-3ED1-48C9-AF22-E45494A86852}" srcOrd="2" destOrd="0" presId="urn:microsoft.com/office/officeart/2005/8/layout/vList4#2"/>
    <dgm:cxn modelId="{547EF014-3D77-4A35-A48D-58B35EB711EC}" type="presParOf" srcId="{CFC15DAD-09AA-4D3A-A30C-838E26AAE915}" destId="{6F2DF77C-7F15-4CD9-B8D4-4A30CF255C69}" srcOrd="5" destOrd="0" presId="urn:microsoft.com/office/officeart/2005/8/layout/vList4#2"/>
    <dgm:cxn modelId="{E1597F63-C8D7-42E3-B785-69D06702A5FA}" type="presParOf" srcId="{CFC15DAD-09AA-4D3A-A30C-838E26AAE915}" destId="{CF975270-76A1-4206-974F-57B82D694D33}" srcOrd="6" destOrd="0" presId="urn:microsoft.com/office/officeart/2005/8/layout/vList4#2"/>
    <dgm:cxn modelId="{CC76953D-BEF6-4BD8-9A21-065F42DD9C0E}" type="presParOf" srcId="{CF975270-76A1-4206-974F-57B82D694D33}" destId="{54385DD6-7D0E-4D4C-84B6-ABFCD094750C}" srcOrd="0" destOrd="0" presId="urn:microsoft.com/office/officeart/2005/8/layout/vList4#2"/>
    <dgm:cxn modelId="{C2CF26DF-4186-4E72-9D84-0EDC7A1FDBF8}" type="presParOf" srcId="{CF975270-76A1-4206-974F-57B82D694D33}" destId="{A96E51B8-82DC-4DE3-A05D-490F8D1D49E6}" srcOrd="1" destOrd="0" presId="urn:microsoft.com/office/officeart/2005/8/layout/vList4#2"/>
    <dgm:cxn modelId="{ED9F7E9B-BA7A-429D-BAE2-B137B7E44693}" type="presParOf" srcId="{CF975270-76A1-4206-974F-57B82D694D33}" destId="{A3F62A79-0411-41B5-AD26-05C391AEA5E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7A9AF-9893-404B-BA13-07C9874E856F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Как называется крайняя северная точка материка?</a:t>
          </a:r>
          <a:endParaRPr lang="ru-RU" sz="2600" b="1" kern="1200" dirty="0"/>
        </a:p>
      </dsp:txBody>
      <dsp:txXfrm>
        <a:off x="1313656" y="0"/>
        <a:ext cx="4782343" cy="944562"/>
      </dsp:txXfrm>
    </dsp:sp>
    <dsp:sp modelId="{05966878-F68A-494F-A001-3F51B4E4C05B}">
      <dsp:nvSpPr>
        <dsp:cNvPr id="0" name=""/>
        <dsp:cNvSpPr/>
      </dsp:nvSpPr>
      <dsp:spPr>
        <a:xfrm>
          <a:off x="94456" y="94456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9616A4-ABEA-4D7C-8169-797F680C6CDD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Как называется крайняя южная точка материка?</a:t>
          </a:r>
          <a:endParaRPr lang="ru-RU" sz="2600" b="1" kern="1200" dirty="0"/>
        </a:p>
      </dsp:txBody>
      <dsp:txXfrm>
        <a:off x="1313656" y="1039018"/>
        <a:ext cx="4782343" cy="944562"/>
      </dsp:txXfrm>
    </dsp:sp>
    <dsp:sp modelId="{65A045C9-A0FB-447A-A41E-AC1F6BAC3455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43AE19-EF5D-4FD6-92A7-2092890DDED7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Как называется крайняя западная точка материка?</a:t>
          </a:r>
          <a:endParaRPr lang="ru-RU" sz="2600" b="1" kern="1200" dirty="0"/>
        </a:p>
      </dsp:txBody>
      <dsp:txXfrm>
        <a:off x="1313656" y="2078037"/>
        <a:ext cx="4782343" cy="944562"/>
      </dsp:txXfrm>
    </dsp:sp>
    <dsp:sp modelId="{615021E7-E065-49D8-8245-7550E62CADF4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385DD6-7D0E-4D4C-84B6-ABFCD094750C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Как называется крайняя восточная точка материка?</a:t>
          </a:r>
          <a:endParaRPr lang="ru-RU" sz="2600" b="1" kern="1200" dirty="0"/>
        </a:p>
      </dsp:txBody>
      <dsp:txXfrm>
        <a:off x="1313656" y="3117056"/>
        <a:ext cx="4782343" cy="944562"/>
      </dsp:txXfrm>
    </dsp:sp>
    <dsp:sp modelId="{A96E51B8-82DC-4DE3-A05D-490F8D1D49E6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B265276-39CF-47A9-B797-5A721AC1B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0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AD3AAD-0FB3-456F-9A1B-82EEC8350064}" type="slidenum">
              <a:rPr lang="ru-RU" altLang="ru-RU">
                <a:latin typeface="Times New Roman" pitchFamily="18" charset="0"/>
              </a:rPr>
              <a:pPr eaLnBrk="1" hangingPunct="1"/>
              <a:t>10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60BFA5-6D2A-4813-AFAC-AAE897CC90A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0E6C-B9CE-451E-9096-4F1C05F4CF3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939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9236-760C-4C62-B7F2-A13F9C0D87E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936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878FF-A43B-46FF-91EB-45106586B0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528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316A-6728-4A95-8F82-B29694BFB9B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56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D8A7B-7029-4F09-B85C-F74005682E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95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D5104-ECBE-494C-A7E4-CA84B9AB106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652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90-6E09-417B-81FD-3F819382D78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512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0ADB-0762-4781-945B-29DB089C7A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579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D2E3D-2A79-45BC-93BB-D06DBD67EF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265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B25C-FF56-42C7-BB62-FBD444B607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902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3271B-993C-4E10-917D-EE085A96EA9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377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610F9-555A-4CED-86EC-83C68CCE46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660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87BE3-948F-467B-9762-4FCBB89CBF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0269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A6877D35-E55A-4188-B846-D1FE6B0AAF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lavjane.3dn.ru/arkaim_big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600" smtClean="0"/>
              <a:t>Аналитический отчет за межаттестационный период с 2008 по 2013 год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70175" y="193675"/>
            <a:ext cx="3806825" cy="466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400" b="1">
                <a:latin typeface="Times New Roman" pitchFamily="18" charset="0"/>
              </a:rPr>
              <a:t>I</a:t>
            </a:r>
            <a:r>
              <a:rPr lang="ru-RU" altLang="ru-RU" sz="2400" b="1">
                <a:latin typeface="Times New Roman" pitchFamily="18" charset="0"/>
              </a:rPr>
              <a:t>. Город. Функции города.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124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</a:rPr>
              <a:t>ГОРОД</a:t>
            </a:r>
          </a:p>
        </p:txBody>
      </p:sp>
      <p:pic>
        <p:nvPicPr>
          <p:cNvPr id="28676" name="Picture 4" descr="BUILD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10287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05000" y="1143000"/>
            <a:ext cx="6757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200" b="1" i="1">
                <a:latin typeface="Times New Roman" pitchFamily="18" charset="0"/>
              </a:rPr>
              <a:t>- это населённый пункт, большая часть жителей </a:t>
            </a:r>
          </a:p>
          <a:p>
            <a:r>
              <a:rPr lang="ru-RU" altLang="ru-RU" sz="2200" b="1" i="1">
                <a:latin typeface="Times New Roman" pitchFamily="18" charset="0"/>
              </a:rPr>
              <a:t>  которого занята в промышленности и сфере услуг.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600200" y="2209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6764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5908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51816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5532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8763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3810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838200" y="2590800"/>
            <a:ext cx="8235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solidFill>
                  <a:srgbClr val="003300"/>
                </a:solidFill>
                <a:latin typeface="Times New Roman" pitchFamily="18" charset="0"/>
              </a:rPr>
              <a:t>малые </a:t>
            </a:r>
            <a:r>
              <a:rPr lang="ru-RU" altLang="ru-RU" sz="2000" b="1">
                <a:latin typeface="Times New Roman" pitchFamily="18" charset="0"/>
              </a:rPr>
              <a:t>   </a:t>
            </a:r>
            <a:r>
              <a:rPr lang="ru-RU" altLang="ru-RU" sz="2000" b="1">
                <a:solidFill>
                  <a:srgbClr val="339933"/>
                </a:solidFill>
                <a:latin typeface="Times New Roman" pitchFamily="18" charset="0"/>
              </a:rPr>
              <a:t> средние   </a:t>
            </a:r>
            <a:r>
              <a:rPr lang="ru-RU" altLang="ru-RU" sz="2000" b="1">
                <a:latin typeface="Times New Roman" pitchFamily="18" charset="0"/>
              </a:rPr>
              <a:t>  </a:t>
            </a:r>
            <a:r>
              <a:rPr lang="ru-RU" altLang="ru-RU" sz="2000" b="1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ru-RU" altLang="ru-RU" sz="2000" b="1">
                <a:solidFill>
                  <a:srgbClr val="33CC33"/>
                </a:solidFill>
                <a:latin typeface="Times New Roman" pitchFamily="18" charset="0"/>
              </a:rPr>
              <a:t>большие   </a:t>
            </a:r>
            <a:r>
              <a:rPr lang="ru-RU" altLang="ru-RU" sz="2000" b="1">
                <a:latin typeface="Times New Roman" pitchFamily="18" charset="0"/>
              </a:rPr>
              <a:t>  </a:t>
            </a:r>
            <a:r>
              <a:rPr lang="ru-RU" altLang="ru-RU" sz="2000" b="1">
                <a:solidFill>
                  <a:srgbClr val="336699"/>
                </a:solidFill>
                <a:latin typeface="Times New Roman" pitchFamily="18" charset="0"/>
              </a:rPr>
              <a:t>крупные</a:t>
            </a:r>
            <a:r>
              <a:rPr lang="ru-RU" altLang="ru-RU" sz="2000" b="1">
                <a:latin typeface="Times New Roman" pitchFamily="18" charset="0"/>
              </a:rPr>
              <a:t>   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</a:rPr>
              <a:t>крупнейшие</a:t>
            </a:r>
            <a:r>
              <a:rPr lang="ru-RU" altLang="ru-RU" sz="2000" b="1">
                <a:latin typeface="Times New Roman" pitchFamily="18" charset="0"/>
              </a:rPr>
              <a:t>  </a:t>
            </a:r>
            <a:r>
              <a:rPr lang="ru-RU" altLang="ru-RU" sz="2000" b="1">
                <a:solidFill>
                  <a:srgbClr val="A50021"/>
                </a:solidFill>
                <a:latin typeface="Times New Roman" pitchFamily="18" charset="0"/>
              </a:rPr>
              <a:t>миллионеры</a:t>
            </a:r>
            <a:endParaRPr lang="ru-RU" altLang="ru-RU" sz="2000" b="1">
              <a:latin typeface="Times New Roman" pitchFamily="18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85800" y="2971800"/>
            <a:ext cx="815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>
                <a:solidFill>
                  <a:srgbClr val="003300"/>
                </a:solidFill>
                <a:latin typeface="Times New Roman" pitchFamily="18" charset="0"/>
              </a:rPr>
              <a:t>&lt; 50 </a:t>
            </a:r>
            <a:r>
              <a:rPr lang="ru-RU" altLang="ru-RU" sz="1400" b="1">
                <a:solidFill>
                  <a:srgbClr val="003300"/>
                </a:solidFill>
                <a:latin typeface="Times New Roman" pitchFamily="18" charset="0"/>
              </a:rPr>
              <a:t>тыс</a:t>
            </a:r>
            <a:r>
              <a:rPr lang="ru-RU" altLang="ru-RU" sz="1400" b="1">
                <a:latin typeface="Times New Roman" pitchFamily="18" charset="0"/>
              </a:rPr>
              <a:t>.</a:t>
            </a:r>
            <a:r>
              <a:rPr lang="ru-RU" altLang="ru-RU" sz="2000" b="1">
                <a:latin typeface="Times New Roman" pitchFamily="18" charset="0"/>
              </a:rPr>
              <a:t>    </a:t>
            </a:r>
            <a:r>
              <a:rPr lang="ru-RU" altLang="ru-RU" sz="2000" b="1">
                <a:solidFill>
                  <a:srgbClr val="008000"/>
                </a:solidFill>
                <a:latin typeface="Times New Roman" pitchFamily="18" charset="0"/>
              </a:rPr>
              <a:t>50 - 100 </a:t>
            </a:r>
            <a:r>
              <a:rPr lang="ru-RU" altLang="ru-RU" sz="1400" b="1">
                <a:solidFill>
                  <a:srgbClr val="008000"/>
                </a:solidFill>
                <a:latin typeface="Times New Roman" pitchFamily="18" charset="0"/>
              </a:rPr>
              <a:t>тыс.</a:t>
            </a:r>
            <a:r>
              <a:rPr lang="ru-RU" altLang="ru-RU" sz="1400" b="1">
                <a:latin typeface="Times New Roman" pitchFamily="18" charset="0"/>
              </a:rPr>
              <a:t>  </a:t>
            </a:r>
            <a:r>
              <a:rPr lang="ru-RU" altLang="ru-RU" sz="2000" b="1">
                <a:solidFill>
                  <a:srgbClr val="00CC00"/>
                </a:solidFill>
                <a:latin typeface="Times New Roman" pitchFamily="18" charset="0"/>
              </a:rPr>
              <a:t>100 - 250 </a:t>
            </a:r>
            <a:r>
              <a:rPr lang="ru-RU" altLang="ru-RU" sz="1400" b="1">
                <a:solidFill>
                  <a:srgbClr val="00CC00"/>
                </a:solidFill>
                <a:latin typeface="Times New Roman" pitchFamily="18" charset="0"/>
              </a:rPr>
              <a:t>тыс</a:t>
            </a:r>
            <a:r>
              <a:rPr lang="ru-RU" altLang="ru-RU" sz="1400" b="1">
                <a:latin typeface="Times New Roman" pitchFamily="18" charset="0"/>
              </a:rPr>
              <a:t>. 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solidFill>
                  <a:srgbClr val="333399"/>
                </a:solidFill>
                <a:latin typeface="Times New Roman" pitchFamily="18" charset="0"/>
              </a:rPr>
              <a:t>250 - 500 </a:t>
            </a:r>
            <a:r>
              <a:rPr lang="ru-RU" altLang="ru-RU" sz="1400" b="1">
                <a:solidFill>
                  <a:srgbClr val="333399"/>
                </a:solidFill>
                <a:latin typeface="Times New Roman" pitchFamily="18" charset="0"/>
              </a:rPr>
              <a:t>тыс</a:t>
            </a:r>
            <a:r>
              <a:rPr lang="ru-RU" altLang="ru-RU" sz="1400" b="1">
                <a:latin typeface="Times New Roman" pitchFamily="18" charset="0"/>
              </a:rPr>
              <a:t>.      </a:t>
            </a:r>
            <a:r>
              <a:rPr lang="ru-RU" altLang="ru-RU" sz="2000" b="1">
                <a:solidFill>
                  <a:schemeClr val="accent2"/>
                </a:solidFill>
                <a:latin typeface="Times New Roman" pitchFamily="18" charset="0"/>
              </a:rPr>
              <a:t>500 - 1 </a:t>
            </a:r>
            <a:r>
              <a:rPr lang="ru-RU" altLang="ru-RU" sz="1400" b="1">
                <a:solidFill>
                  <a:schemeClr val="accent2"/>
                </a:solidFill>
                <a:latin typeface="Times New Roman" pitchFamily="18" charset="0"/>
              </a:rPr>
              <a:t>млн</a:t>
            </a:r>
            <a:r>
              <a:rPr lang="ru-RU" altLang="ru-RU" sz="1400" b="1">
                <a:latin typeface="Times New Roman" pitchFamily="18" charset="0"/>
              </a:rPr>
              <a:t>.</a:t>
            </a:r>
            <a:r>
              <a:rPr lang="ru-RU" altLang="ru-RU" sz="2000" b="1">
                <a:latin typeface="Times New Roman" pitchFamily="18" charset="0"/>
              </a:rPr>
              <a:t>      </a:t>
            </a:r>
            <a:r>
              <a:rPr lang="ru-RU" altLang="ru-RU" sz="2000" b="1">
                <a:solidFill>
                  <a:srgbClr val="A50021"/>
                </a:solidFill>
                <a:latin typeface="Times New Roman" pitchFamily="18" charset="0"/>
              </a:rPr>
              <a:t>&gt; 1 </a:t>
            </a:r>
            <a:r>
              <a:rPr lang="ru-RU" altLang="ru-RU" sz="1400" b="1">
                <a:solidFill>
                  <a:srgbClr val="A50021"/>
                </a:solidFill>
                <a:latin typeface="Times New Roman" pitchFamily="18" charset="0"/>
              </a:rPr>
              <a:t>млн. </a:t>
            </a:r>
            <a:endParaRPr lang="ru-RU" altLang="ru-RU" sz="2000" b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336925" y="1919288"/>
            <a:ext cx="268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i="1">
                <a:latin typeface="Times New Roman" pitchFamily="18" charset="0"/>
              </a:rPr>
              <a:t>по количеству населения: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46125" y="3390900"/>
            <a:ext cx="798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</a:rPr>
              <a:t>Истра        Рейкьявик    Новгород          Тирана           Дублин              Москва</a:t>
            </a:r>
          </a:p>
        </p:txBody>
      </p:sp>
      <p:pic>
        <p:nvPicPr>
          <p:cNvPr id="28689" name="Picture 17" descr="BUILD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7159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2438400" y="3927475"/>
            <a:ext cx="405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</a:rPr>
              <a:t>ФУНКЦИИ           ГОРОДА:</a:t>
            </a:r>
          </a:p>
        </p:txBody>
      </p:sp>
      <p:pic>
        <p:nvPicPr>
          <p:cNvPr id="28691" name="Picture 19" descr="AMORGAN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8032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ARROWSG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8778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" y="5230813"/>
            <a:ext cx="342900" cy="636587"/>
            <a:chOff x="428" y="2788"/>
            <a:chExt cx="216" cy="401"/>
          </a:xfrm>
        </p:grpSpPr>
        <p:grpSp>
          <p:nvGrpSpPr>
            <p:cNvPr id="12366" name="Group 22"/>
            <p:cNvGrpSpPr>
              <a:grpSpLocks/>
            </p:cNvGrpSpPr>
            <p:nvPr/>
          </p:nvGrpSpPr>
          <p:grpSpPr bwMode="auto">
            <a:xfrm>
              <a:off x="449" y="3115"/>
              <a:ext cx="181" cy="74"/>
              <a:chOff x="449" y="3115"/>
              <a:chExt cx="181" cy="74"/>
            </a:xfrm>
          </p:grpSpPr>
          <p:sp>
            <p:nvSpPr>
              <p:cNvPr id="12427" name="Oval 23"/>
              <p:cNvSpPr>
                <a:spLocks noChangeArrowheads="1"/>
              </p:cNvSpPr>
              <p:nvPr/>
            </p:nvSpPr>
            <p:spPr bwMode="auto">
              <a:xfrm>
                <a:off x="449" y="3115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28" name="Freeform 24"/>
              <p:cNvSpPr>
                <a:spLocks/>
              </p:cNvSpPr>
              <p:nvPr/>
            </p:nvSpPr>
            <p:spPr bwMode="auto">
              <a:xfrm>
                <a:off x="449" y="3146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1 h 216"/>
                  <a:gd name="T6" fmla="*/ 44 w 902"/>
                  <a:gd name="T7" fmla="*/ 134 h 216"/>
                  <a:gd name="T8" fmla="*/ 88 w 902"/>
                  <a:gd name="T9" fmla="*/ 158 h 216"/>
                  <a:gd name="T10" fmla="*/ 146 w 902"/>
                  <a:gd name="T11" fmla="*/ 177 h 216"/>
                  <a:gd name="T12" fmla="*/ 209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2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10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7 h 216"/>
                  <a:gd name="T32" fmla="*/ 773 w 902"/>
                  <a:gd name="T33" fmla="*/ 173 h 216"/>
                  <a:gd name="T34" fmla="*/ 817 w 902"/>
                  <a:gd name="T35" fmla="*/ 157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8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3 h 216"/>
                  <a:gd name="T52" fmla="*/ 756 w 902"/>
                  <a:gd name="T53" fmla="*/ 100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5 h 216"/>
                  <a:gd name="T62" fmla="*/ 506 w 902"/>
                  <a:gd name="T63" fmla="*/ 138 h 216"/>
                  <a:gd name="T64" fmla="*/ 450 w 902"/>
                  <a:gd name="T65" fmla="*/ 137 h 216"/>
                  <a:gd name="T66" fmla="*/ 390 w 902"/>
                  <a:gd name="T67" fmla="*/ 136 h 216"/>
                  <a:gd name="T68" fmla="*/ 331 w 902"/>
                  <a:gd name="T69" fmla="*/ 133 h 216"/>
                  <a:gd name="T70" fmla="*/ 271 w 902"/>
                  <a:gd name="T71" fmla="*/ 126 h 216"/>
                  <a:gd name="T72" fmla="*/ 209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1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6" y="177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8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6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1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67" name="Group 25"/>
            <p:cNvGrpSpPr>
              <a:grpSpLocks/>
            </p:cNvGrpSpPr>
            <p:nvPr/>
          </p:nvGrpSpPr>
          <p:grpSpPr bwMode="auto">
            <a:xfrm>
              <a:off x="440" y="3098"/>
              <a:ext cx="181" cy="73"/>
              <a:chOff x="440" y="3098"/>
              <a:chExt cx="181" cy="73"/>
            </a:xfrm>
          </p:grpSpPr>
          <p:sp>
            <p:nvSpPr>
              <p:cNvPr id="12425" name="Oval 26"/>
              <p:cNvSpPr>
                <a:spLocks noChangeArrowheads="1"/>
              </p:cNvSpPr>
              <p:nvPr/>
            </p:nvSpPr>
            <p:spPr bwMode="auto">
              <a:xfrm>
                <a:off x="441" y="3098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26" name="Freeform 27"/>
              <p:cNvSpPr>
                <a:spLocks/>
              </p:cNvSpPr>
              <p:nvPr/>
            </p:nvSpPr>
            <p:spPr bwMode="auto">
              <a:xfrm>
                <a:off x="440" y="3128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8 w 902"/>
                  <a:gd name="T9" fmla="*/ 158 h 216"/>
                  <a:gd name="T10" fmla="*/ 146 w 902"/>
                  <a:gd name="T11" fmla="*/ 176 h 216"/>
                  <a:gd name="T12" fmla="*/ 209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2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09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7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4 w 902"/>
                  <a:gd name="T49" fmla="*/ 63 h 216"/>
                  <a:gd name="T50" fmla="*/ 805 w 902"/>
                  <a:gd name="T51" fmla="*/ 83 h 216"/>
                  <a:gd name="T52" fmla="*/ 756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5 h 216"/>
                  <a:gd name="T62" fmla="*/ 505 w 902"/>
                  <a:gd name="T63" fmla="*/ 138 h 216"/>
                  <a:gd name="T64" fmla="*/ 450 w 902"/>
                  <a:gd name="T65" fmla="*/ 137 h 216"/>
                  <a:gd name="T66" fmla="*/ 390 w 902"/>
                  <a:gd name="T67" fmla="*/ 136 h 216"/>
                  <a:gd name="T68" fmla="*/ 330 w 902"/>
                  <a:gd name="T69" fmla="*/ 132 h 216"/>
                  <a:gd name="T70" fmla="*/ 271 w 902"/>
                  <a:gd name="T71" fmla="*/ 126 h 216"/>
                  <a:gd name="T72" fmla="*/ 209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1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68" name="Group 28"/>
            <p:cNvGrpSpPr>
              <a:grpSpLocks/>
            </p:cNvGrpSpPr>
            <p:nvPr/>
          </p:nvGrpSpPr>
          <p:grpSpPr bwMode="auto">
            <a:xfrm>
              <a:off x="463" y="3086"/>
              <a:ext cx="181" cy="74"/>
              <a:chOff x="463" y="3086"/>
              <a:chExt cx="181" cy="74"/>
            </a:xfrm>
          </p:grpSpPr>
          <p:sp>
            <p:nvSpPr>
              <p:cNvPr id="12423" name="Oval 29"/>
              <p:cNvSpPr>
                <a:spLocks noChangeArrowheads="1"/>
              </p:cNvSpPr>
              <p:nvPr/>
            </p:nvSpPr>
            <p:spPr bwMode="auto">
              <a:xfrm>
                <a:off x="464" y="3086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24" name="Freeform 30"/>
              <p:cNvSpPr>
                <a:spLocks/>
              </p:cNvSpPr>
              <p:nvPr/>
            </p:nvSpPr>
            <p:spPr bwMode="auto">
              <a:xfrm>
                <a:off x="463" y="3116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2 h 216"/>
                  <a:gd name="T14" fmla="*/ 276 w 901"/>
                  <a:gd name="T15" fmla="*/ 205 h 216"/>
                  <a:gd name="T16" fmla="*/ 339 w 901"/>
                  <a:gd name="T17" fmla="*/ 211 h 216"/>
                  <a:gd name="T18" fmla="*/ 408 w 901"/>
                  <a:gd name="T19" fmla="*/ 214 h 216"/>
                  <a:gd name="T20" fmla="*/ 468 w 901"/>
                  <a:gd name="T21" fmla="*/ 216 h 216"/>
                  <a:gd name="T22" fmla="*/ 528 w 901"/>
                  <a:gd name="T23" fmla="*/ 214 h 216"/>
                  <a:gd name="T24" fmla="*/ 582 w 901"/>
                  <a:gd name="T25" fmla="*/ 209 h 216"/>
                  <a:gd name="T26" fmla="*/ 634 w 901"/>
                  <a:gd name="T27" fmla="*/ 202 h 216"/>
                  <a:gd name="T28" fmla="*/ 685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6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3 w 901"/>
                  <a:gd name="T45" fmla="*/ 17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2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6 h 216"/>
                  <a:gd name="T60" fmla="*/ 550 w 901"/>
                  <a:gd name="T61" fmla="*/ 134 h 216"/>
                  <a:gd name="T62" fmla="*/ 505 w 901"/>
                  <a:gd name="T63" fmla="*/ 137 h 216"/>
                  <a:gd name="T64" fmla="*/ 450 w 901"/>
                  <a:gd name="T65" fmla="*/ 136 h 216"/>
                  <a:gd name="T66" fmla="*/ 389 w 901"/>
                  <a:gd name="T67" fmla="*/ 135 h 216"/>
                  <a:gd name="T68" fmla="*/ 330 w 901"/>
                  <a:gd name="T69" fmla="*/ 132 h 216"/>
                  <a:gd name="T70" fmla="*/ 271 w 901"/>
                  <a:gd name="T71" fmla="*/ 125 h 216"/>
                  <a:gd name="T72" fmla="*/ 209 w 901"/>
                  <a:gd name="T73" fmla="*/ 113 h 216"/>
                  <a:gd name="T74" fmla="*/ 162 w 901"/>
                  <a:gd name="T75" fmla="*/ 104 h 216"/>
                  <a:gd name="T76" fmla="*/ 120 w 901"/>
                  <a:gd name="T77" fmla="*/ 90 h 216"/>
                  <a:gd name="T78" fmla="*/ 82 w 901"/>
                  <a:gd name="T79" fmla="*/ 74 h 216"/>
                  <a:gd name="T80" fmla="*/ 50 w 901"/>
                  <a:gd name="T81" fmla="*/ 59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69" name="Group 31"/>
            <p:cNvGrpSpPr>
              <a:grpSpLocks/>
            </p:cNvGrpSpPr>
            <p:nvPr/>
          </p:nvGrpSpPr>
          <p:grpSpPr bwMode="auto">
            <a:xfrm>
              <a:off x="450" y="3070"/>
              <a:ext cx="182" cy="74"/>
              <a:chOff x="450" y="3070"/>
              <a:chExt cx="182" cy="74"/>
            </a:xfrm>
          </p:grpSpPr>
          <p:sp>
            <p:nvSpPr>
              <p:cNvPr id="12421" name="Oval 32"/>
              <p:cNvSpPr>
                <a:spLocks noChangeArrowheads="1"/>
              </p:cNvSpPr>
              <p:nvPr/>
            </p:nvSpPr>
            <p:spPr bwMode="auto">
              <a:xfrm>
                <a:off x="451" y="3070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22" name="Freeform 33"/>
              <p:cNvSpPr>
                <a:spLocks/>
              </p:cNvSpPr>
              <p:nvPr/>
            </p:nvSpPr>
            <p:spPr bwMode="auto">
              <a:xfrm>
                <a:off x="450" y="3100"/>
                <a:ext cx="181" cy="44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1 h 216"/>
                  <a:gd name="T6" fmla="*/ 44 w 902"/>
                  <a:gd name="T7" fmla="*/ 134 h 216"/>
                  <a:gd name="T8" fmla="*/ 88 w 902"/>
                  <a:gd name="T9" fmla="*/ 158 h 216"/>
                  <a:gd name="T10" fmla="*/ 145 w 902"/>
                  <a:gd name="T11" fmla="*/ 177 h 216"/>
                  <a:gd name="T12" fmla="*/ 209 w 902"/>
                  <a:gd name="T13" fmla="*/ 193 h 216"/>
                  <a:gd name="T14" fmla="*/ 276 w 902"/>
                  <a:gd name="T15" fmla="*/ 205 h 216"/>
                  <a:gd name="T16" fmla="*/ 339 w 902"/>
                  <a:gd name="T17" fmla="*/ 212 h 216"/>
                  <a:gd name="T18" fmla="*/ 408 w 902"/>
                  <a:gd name="T19" fmla="*/ 215 h 216"/>
                  <a:gd name="T20" fmla="*/ 468 w 902"/>
                  <a:gd name="T21" fmla="*/ 216 h 216"/>
                  <a:gd name="T22" fmla="*/ 528 w 902"/>
                  <a:gd name="T23" fmla="*/ 215 h 216"/>
                  <a:gd name="T24" fmla="*/ 582 w 902"/>
                  <a:gd name="T25" fmla="*/ 210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7 h 216"/>
                  <a:gd name="T32" fmla="*/ 773 w 902"/>
                  <a:gd name="T33" fmla="*/ 173 h 216"/>
                  <a:gd name="T34" fmla="*/ 817 w 902"/>
                  <a:gd name="T35" fmla="*/ 157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8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4 w 902"/>
                  <a:gd name="T49" fmla="*/ 63 h 216"/>
                  <a:gd name="T50" fmla="*/ 805 w 902"/>
                  <a:gd name="T51" fmla="*/ 83 h 216"/>
                  <a:gd name="T52" fmla="*/ 756 w 902"/>
                  <a:gd name="T53" fmla="*/ 100 h 216"/>
                  <a:gd name="T54" fmla="*/ 720 w 902"/>
                  <a:gd name="T55" fmla="*/ 109 h 216"/>
                  <a:gd name="T56" fmla="*/ 670 w 902"/>
                  <a:gd name="T57" fmla="*/ 119 h 216"/>
                  <a:gd name="T58" fmla="*/ 620 w 902"/>
                  <a:gd name="T59" fmla="*/ 127 h 216"/>
                  <a:gd name="T60" fmla="*/ 550 w 902"/>
                  <a:gd name="T61" fmla="*/ 135 h 216"/>
                  <a:gd name="T62" fmla="*/ 505 w 902"/>
                  <a:gd name="T63" fmla="*/ 138 h 216"/>
                  <a:gd name="T64" fmla="*/ 450 w 902"/>
                  <a:gd name="T65" fmla="*/ 137 h 216"/>
                  <a:gd name="T66" fmla="*/ 390 w 902"/>
                  <a:gd name="T67" fmla="*/ 136 h 216"/>
                  <a:gd name="T68" fmla="*/ 330 w 902"/>
                  <a:gd name="T69" fmla="*/ 133 h 216"/>
                  <a:gd name="T70" fmla="*/ 271 w 902"/>
                  <a:gd name="T71" fmla="*/ 126 h 216"/>
                  <a:gd name="T72" fmla="*/ 209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1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8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0" name="Group 34"/>
            <p:cNvGrpSpPr>
              <a:grpSpLocks/>
            </p:cNvGrpSpPr>
            <p:nvPr/>
          </p:nvGrpSpPr>
          <p:grpSpPr bwMode="auto">
            <a:xfrm>
              <a:off x="449" y="3056"/>
              <a:ext cx="181" cy="74"/>
              <a:chOff x="449" y="3056"/>
              <a:chExt cx="181" cy="74"/>
            </a:xfrm>
          </p:grpSpPr>
          <p:sp>
            <p:nvSpPr>
              <p:cNvPr id="12419" name="Oval 35"/>
              <p:cNvSpPr>
                <a:spLocks noChangeArrowheads="1"/>
              </p:cNvSpPr>
              <p:nvPr/>
            </p:nvSpPr>
            <p:spPr bwMode="auto">
              <a:xfrm>
                <a:off x="449" y="3056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20" name="Freeform 36"/>
              <p:cNvSpPr>
                <a:spLocks/>
              </p:cNvSpPr>
              <p:nvPr/>
            </p:nvSpPr>
            <p:spPr bwMode="auto">
              <a:xfrm>
                <a:off x="449" y="3087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8 w 902"/>
                  <a:gd name="T9" fmla="*/ 158 h 216"/>
                  <a:gd name="T10" fmla="*/ 146 w 902"/>
                  <a:gd name="T11" fmla="*/ 176 h 216"/>
                  <a:gd name="T12" fmla="*/ 209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2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09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3 h 216"/>
                  <a:gd name="T52" fmla="*/ 756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4 h 216"/>
                  <a:gd name="T62" fmla="*/ 506 w 902"/>
                  <a:gd name="T63" fmla="*/ 138 h 216"/>
                  <a:gd name="T64" fmla="*/ 450 w 902"/>
                  <a:gd name="T65" fmla="*/ 137 h 216"/>
                  <a:gd name="T66" fmla="*/ 390 w 902"/>
                  <a:gd name="T67" fmla="*/ 136 h 216"/>
                  <a:gd name="T68" fmla="*/ 331 w 902"/>
                  <a:gd name="T69" fmla="*/ 132 h 216"/>
                  <a:gd name="T70" fmla="*/ 271 w 902"/>
                  <a:gd name="T71" fmla="*/ 126 h 216"/>
                  <a:gd name="T72" fmla="*/ 209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1" name="Group 37"/>
            <p:cNvGrpSpPr>
              <a:grpSpLocks/>
            </p:cNvGrpSpPr>
            <p:nvPr/>
          </p:nvGrpSpPr>
          <p:grpSpPr bwMode="auto">
            <a:xfrm>
              <a:off x="438" y="3040"/>
              <a:ext cx="182" cy="74"/>
              <a:chOff x="438" y="3040"/>
              <a:chExt cx="182" cy="74"/>
            </a:xfrm>
          </p:grpSpPr>
          <p:sp>
            <p:nvSpPr>
              <p:cNvPr id="12417" name="Oval 38"/>
              <p:cNvSpPr>
                <a:spLocks noChangeArrowheads="1"/>
              </p:cNvSpPr>
              <p:nvPr/>
            </p:nvSpPr>
            <p:spPr bwMode="auto">
              <a:xfrm>
                <a:off x="439" y="304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18" name="Freeform 39"/>
              <p:cNvSpPr>
                <a:spLocks/>
              </p:cNvSpPr>
              <p:nvPr/>
            </p:nvSpPr>
            <p:spPr bwMode="auto">
              <a:xfrm>
                <a:off x="438" y="307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5 w 902"/>
                  <a:gd name="T7" fmla="*/ 133 h 216"/>
                  <a:gd name="T8" fmla="*/ 89 w 902"/>
                  <a:gd name="T9" fmla="*/ 157 h 216"/>
                  <a:gd name="T10" fmla="*/ 146 w 902"/>
                  <a:gd name="T11" fmla="*/ 176 h 216"/>
                  <a:gd name="T12" fmla="*/ 210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1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09 h 216"/>
                  <a:gd name="T26" fmla="*/ 634 w 902"/>
                  <a:gd name="T27" fmla="*/ 202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7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2 h 216"/>
                  <a:gd name="T52" fmla="*/ 757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6 h 216"/>
                  <a:gd name="T60" fmla="*/ 551 w 902"/>
                  <a:gd name="T61" fmla="*/ 134 h 216"/>
                  <a:gd name="T62" fmla="*/ 506 w 902"/>
                  <a:gd name="T63" fmla="*/ 137 h 216"/>
                  <a:gd name="T64" fmla="*/ 451 w 902"/>
                  <a:gd name="T65" fmla="*/ 136 h 216"/>
                  <a:gd name="T66" fmla="*/ 390 w 902"/>
                  <a:gd name="T67" fmla="*/ 135 h 216"/>
                  <a:gd name="T68" fmla="*/ 331 w 902"/>
                  <a:gd name="T69" fmla="*/ 132 h 216"/>
                  <a:gd name="T70" fmla="*/ 271 w 902"/>
                  <a:gd name="T71" fmla="*/ 125 h 216"/>
                  <a:gd name="T72" fmla="*/ 210 w 902"/>
                  <a:gd name="T73" fmla="*/ 113 h 216"/>
                  <a:gd name="T74" fmla="*/ 162 w 902"/>
                  <a:gd name="T75" fmla="*/ 104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59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5" y="133"/>
                    </a:lnTo>
                    <a:lnTo>
                      <a:pt x="89" y="157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2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1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10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2" name="Group 40"/>
            <p:cNvGrpSpPr>
              <a:grpSpLocks/>
            </p:cNvGrpSpPr>
            <p:nvPr/>
          </p:nvGrpSpPr>
          <p:grpSpPr bwMode="auto">
            <a:xfrm>
              <a:off x="461" y="3028"/>
              <a:ext cx="181" cy="74"/>
              <a:chOff x="461" y="3028"/>
              <a:chExt cx="181" cy="74"/>
            </a:xfrm>
          </p:grpSpPr>
          <p:sp>
            <p:nvSpPr>
              <p:cNvPr id="12415" name="Oval 41"/>
              <p:cNvSpPr>
                <a:spLocks noChangeArrowheads="1"/>
              </p:cNvSpPr>
              <p:nvPr/>
            </p:nvSpPr>
            <p:spPr bwMode="auto">
              <a:xfrm>
                <a:off x="462" y="3028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16" name="Freeform 42"/>
              <p:cNvSpPr>
                <a:spLocks/>
              </p:cNvSpPr>
              <p:nvPr/>
            </p:nvSpPr>
            <p:spPr bwMode="auto">
              <a:xfrm>
                <a:off x="461" y="3059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0 h 216"/>
                  <a:gd name="T6" fmla="*/ 44 w 901"/>
                  <a:gd name="T7" fmla="*/ 134 h 216"/>
                  <a:gd name="T8" fmla="*/ 88 w 901"/>
                  <a:gd name="T9" fmla="*/ 158 h 216"/>
                  <a:gd name="T10" fmla="*/ 145 w 901"/>
                  <a:gd name="T11" fmla="*/ 177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10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6 h 216"/>
                  <a:gd name="T32" fmla="*/ 773 w 901"/>
                  <a:gd name="T33" fmla="*/ 173 h 216"/>
                  <a:gd name="T34" fmla="*/ 817 w 901"/>
                  <a:gd name="T35" fmla="*/ 157 h 216"/>
                  <a:gd name="T36" fmla="*/ 849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5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5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6 h 216"/>
                  <a:gd name="T68" fmla="*/ 330 w 901"/>
                  <a:gd name="T69" fmla="*/ 132 h 216"/>
                  <a:gd name="T70" fmla="*/ 271 w 901"/>
                  <a:gd name="T71" fmla="*/ 126 h 216"/>
                  <a:gd name="T72" fmla="*/ 209 w 901"/>
                  <a:gd name="T73" fmla="*/ 114 h 216"/>
                  <a:gd name="T74" fmla="*/ 162 w 901"/>
                  <a:gd name="T75" fmla="*/ 105 h 216"/>
                  <a:gd name="T76" fmla="*/ 120 w 901"/>
                  <a:gd name="T77" fmla="*/ 91 h 216"/>
                  <a:gd name="T78" fmla="*/ 82 w 901"/>
                  <a:gd name="T79" fmla="*/ 74 h 216"/>
                  <a:gd name="T80" fmla="*/ 51 w 901"/>
                  <a:gd name="T81" fmla="*/ 60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3" name="Group 43"/>
            <p:cNvGrpSpPr>
              <a:grpSpLocks/>
            </p:cNvGrpSpPr>
            <p:nvPr/>
          </p:nvGrpSpPr>
          <p:grpSpPr bwMode="auto">
            <a:xfrm>
              <a:off x="452" y="3010"/>
              <a:ext cx="182" cy="74"/>
              <a:chOff x="452" y="3010"/>
              <a:chExt cx="182" cy="74"/>
            </a:xfrm>
          </p:grpSpPr>
          <p:sp>
            <p:nvSpPr>
              <p:cNvPr id="12413" name="Oval 44"/>
              <p:cNvSpPr>
                <a:spLocks noChangeArrowheads="1"/>
              </p:cNvSpPr>
              <p:nvPr/>
            </p:nvSpPr>
            <p:spPr bwMode="auto">
              <a:xfrm>
                <a:off x="453" y="301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14" name="Freeform 45"/>
              <p:cNvSpPr>
                <a:spLocks/>
              </p:cNvSpPr>
              <p:nvPr/>
            </p:nvSpPr>
            <p:spPr bwMode="auto">
              <a:xfrm>
                <a:off x="452" y="3041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0 h 216"/>
                  <a:gd name="T6" fmla="*/ 44 w 901"/>
                  <a:gd name="T7" fmla="*/ 133 h 216"/>
                  <a:gd name="T8" fmla="*/ 88 w 901"/>
                  <a:gd name="T9" fmla="*/ 158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6 h 216"/>
                  <a:gd name="T32" fmla="*/ 773 w 901"/>
                  <a:gd name="T33" fmla="*/ 173 h 216"/>
                  <a:gd name="T34" fmla="*/ 817 w 901"/>
                  <a:gd name="T35" fmla="*/ 157 h 216"/>
                  <a:gd name="T36" fmla="*/ 849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6 h 216"/>
                  <a:gd name="T68" fmla="*/ 330 w 901"/>
                  <a:gd name="T69" fmla="*/ 132 h 216"/>
                  <a:gd name="T70" fmla="*/ 271 w 901"/>
                  <a:gd name="T71" fmla="*/ 126 h 216"/>
                  <a:gd name="T72" fmla="*/ 209 w 901"/>
                  <a:gd name="T73" fmla="*/ 114 h 216"/>
                  <a:gd name="T74" fmla="*/ 162 w 901"/>
                  <a:gd name="T75" fmla="*/ 105 h 216"/>
                  <a:gd name="T76" fmla="*/ 120 w 901"/>
                  <a:gd name="T77" fmla="*/ 90 h 216"/>
                  <a:gd name="T78" fmla="*/ 82 w 901"/>
                  <a:gd name="T79" fmla="*/ 74 h 216"/>
                  <a:gd name="T80" fmla="*/ 51 w 901"/>
                  <a:gd name="T81" fmla="*/ 60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4" name="Group 46"/>
            <p:cNvGrpSpPr>
              <a:grpSpLocks/>
            </p:cNvGrpSpPr>
            <p:nvPr/>
          </p:nvGrpSpPr>
          <p:grpSpPr bwMode="auto">
            <a:xfrm>
              <a:off x="443" y="2992"/>
              <a:ext cx="182" cy="74"/>
              <a:chOff x="443" y="2992"/>
              <a:chExt cx="182" cy="74"/>
            </a:xfrm>
          </p:grpSpPr>
          <p:sp>
            <p:nvSpPr>
              <p:cNvPr id="12411" name="Oval 47"/>
              <p:cNvSpPr>
                <a:spLocks noChangeArrowheads="1"/>
              </p:cNvSpPr>
              <p:nvPr/>
            </p:nvSpPr>
            <p:spPr bwMode="auto">
              <a:xfrm>
                <a:off x="444" y="2992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12" name="Freeform 48"/>
              <p:cNvSpPr>
                <a:spLocks/>
              </p:cNvSpPr>
              <p:nvPr/>
            </p:nvSpPr>
            <p:spPr bwMode="auto">
              <a:xfrm>
                <a:off x="443" y="3023"/>
                <a:ext cx="181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1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6 h 216"/>
                  <a:gd name="T32" fmla="*/ 773 w 901"/>
                  <a:gd name="T33" fmla="*/ 173 h 216"/>
                  <a:gd name="T34" fmla="*/ 817 w 901"/>
                  <a:gd name="T35" fmla="*/ 156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5 h 216"/>
                  <a:gd name="T68" fmla="*/ 330 w 901"/>
                  <a:gd name="T69" fmla="*/ 132 h 216"/>
                  <a:gd name="T70" fmla="*/ 271 w 901"/>
                  <a:gd name="T71" fmla="*/ 125 h 216"/>
                  <a:gd name="T72" fmla="*/ 209 w 901"/>
                  <a:gd name="T73" fmla="*/ 113 h 216"/>
                  <a:gd name="T74" fmla="*/ 162 w 901"/>
                  <a:gd name="T75" fmla="*/ 105 h 216"/>
                  <a:gd name="T76" fmla="*/ 120 w 901"/>
                  <a:gd name="T77" fmla="*/ 90 h 216"/>
                  <a:gd name="T78" fmla="*/ 82 w 901"/>
                  <a:gd name="T79" fmla="*/ 74 h 216"/>
                  <a:gd name="T80" fmla="*/ 51 w 901"/>
                  <a:gd name="T81" fmla="*/ 59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5" name="Group 49"/>
            <p:cNvGrpSpPr>
              <a:grpSpLocks/>
            </p:cNvGrpSpPr>
            <p:nvPr/>
          </p:nvGrpSpPr>
          <p:grpSpPr bwMode="auto">
            <a:xfrm>
              <a:off x="436" y="2973"/>
              <a:ext cx="182" cy="74"/>
              <a:chOff x="436" y="2973"/>
              <a:chExt cx="182" cy="74"/>
            </a:xfrm>
          </p:grpSpPr>
          <p:sp>
            <p:nvSpPr>
              <p:cNvPr id="12409" name="Oval 50"/>
              <p:cNvSpPr>
                <a:spLocks noChangeArrowheads="1"/>
              </p:cNvSpPr>
              <p:nvPr/>
            </p:nvSpPr>
            <p:spPr bwMode="auto">
              <a:xfrm>
                <a:off x="437" y="2973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10" name="Freeform 51"/>
              <p:cNvSpPr>
                <a:spLocks/>
              </p:cNvSpPr>
              <p:nvPr/>
            </p:nvSpPr>
            <p:spPr bwMode="auto">
              <a:xfrm>
                <a:off x="436" y="3003"/>
                <a:ext cx="181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1 h 216"/>
                  <a:gd name="T18" fmla="*/ 408 w 901"/>
                  <a:gd name="T19" fmla="*/ 215 h 216"/>
                  <a:gd name="T20" fmla="*/ 467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2 h 216"/>
                  <a:gd name="T28" fmla="*/ 685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6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3 w 901"/>
                  <a:gd name="T45" fmla="*/ 17 h 216"/>
                  <a:gd name="T46" fmla="*/ 872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2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6 h 216"/>
                  <a:gd name="T60" fmla="*/ 550 w 901"/>
                  <a:gd name="T61" fmla="*/ 134 h 216"/>
                  <a:gd name="T62" fmla="*/ 505 w 901"/>
                  <a:gd name="T63" fmla="*/ 137 h 216"/>
                  <a:gd name="T64" fmla="*/ 450 w 901"/>
                  <a:gd name="T65" fmla="*/ 136 h 216"/>
                  <a:gd name="T66" fmla="*/ 389 w 901"/>
                  <a:gd name="T67" fmla="*/ 135 h 216"/>
                  <a:gd name="T68" fmla="*/ 330 w 901"/>
                  <a:gd name="T69" fmla="*/ 132 h 216"/>
                  <a:gd name="T70" fmla="*/ 270 w 901"/>
                  <a:gd name="T71" fmla="*/ 125 h 216"/>
                  <a:gd name="T72" fmla="*/ 209 w 901"/>
                  <a:gd name="T73" fmla="*/ 113 h 216"/>
                  <a:gd name="T74" fmla="*/ 161 w 901"/>
                  <a:gd name="T75" fmla="*/ 104 h 216"/>
                  <a:gd name="T76" fmla="*/ 120 w 901"/>
                  <a:gd name="T77" fmla="*/ 90 h 216"/>
                  <a:gd name="T78" fmla="*/ 82 w 901"/>
                  <a:gd name="T79" fmla="*/ 74 h 216"/>
                  <a:gd name="T80" fmla="*/ 50 w 901"/>
                  <a:gd name="T81" fmla="*/ 59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0" y="125"/>
                    </a:lnTo>
                    <a:lnTo>
                      <a:pt x="209" y="113"/>
                    </a:lnTo>
                    <a:lnTo>
                      <a:pt x="161" y="104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6" name="Group 52"/>
            <p:cNvGrpSpPr>
              <a:grpSpLocks/>
            </p:cNvGrpSpPr>
            <p:nvPr/>
          </p:nvGrpSpPr>
          <p:grpSpPr bwMode="auto">
            <a:xfrm>
              <a:off x="452" y="2959"/>
              <a:ext cx="182" cy="74"/>
              <a:chOff x="452" y="2959"/>
              <a:chExt cx="182" cy="74"/>
            </a:xfrm>
          </p:grpSpPr>
          <p:sp>
            <p:nvSpPr>
              <p:cNvPr id="12407" name="Oval 53"/>
              <p:cNvSpPr>
                <a:spLocks noChangeArrowheads="1"/>
              </p:cNvSpPr>
              <p:nvPr/>
            </p:nvSpPr>
            <p:spPr bwMode="auto">
              <a:xfrm>
                <a:off x="453" y="2959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08" name="Freeform 54"/>
              <p:cNvSpPr>
                <a:spLocks/>
              </p:cNvSpPr>
              <p:nvPr/>
            </p:nvSpPr>
            <p:spPr bwMode="auto">
              <a:xfrm>
                <a:off x="452" y="2989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1 h 216"/>
                  <a:gd name="T6" fmla="*/ 44 w 901"/>
                  <a:gd name="T7" fmla="*/ 134 h 216"/>
                  <a:gd name="T8" fmla="*/ 88 w 901"/>
                  <a:gd name="T9" fmla="*/ 158 h 216"/>
                  <a:gd name="T10" fmla="*/ 145 w 901"/>
                  <a:gd name="T11" fmla="*/ 177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10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7 h 216"/>
                  <a:gd name="T32" fmla="*/ 773 w 901"/>
                  <a:gd name="T33" fmla="*/ 173 h 216"/>
                  <a:gd name="T34" fmla="*/ 817 w 901"/>
                  <a:gd name="T35" fmla="*/ 157 h 216"/>
                  <a:gd name="T36" fmla="*/ 849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8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100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5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6 h 216"/>
                  <a:gd name="T68" fmla="*/ 330 w 901"/>
                  <a:gd name="T69" fmla="*/ 133 h 216"/>
                  <a:gd name="T70" fmla="*/ 271 w 901"/>
                  <a:gd name="T71" fmla="*/ 126 h 216"/>
                  <a:gd name="T72" fmla="*/ 209 w 901"/>
                  <a:gd name="T73" fmla="*/ 114 h 216"/>
                  <a:gd name="T74" fmla="*/ 162 w 901"/>
                  <a:gd name="T75" fmla="*/ 105 h 216"/>
                  <a:gd name="T76" fmla="*/ 120 w 901"/>
                  <a:gd name="T77" fmla="*/ 91 h 216"/>
                  <a:gd name="T78" fmla="*/ 82 w 901"/>
                  <a:gd name="T79" fmla="*/ 74 h 216"/>
                  <a:gd name="T80" fmla="*/ 51 w 901"/>
                  <a:gd name="T81" fmla="*/ 60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8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7" name="Group 55"/>
            <p:cNvGrpSpPr>
              <a:grpSpLocks/>
            </p:cNvGrpSpPr>
            <p:nvPr/>
          </p:nvGrpSpPr>
          <p:grpSpPr bwMode="auto">
            <a:xfrm>
              <a:off x="442" y="2941"/>
              <a:ext cx="181" cy="74"/>
              <a:chOff x="442" y="2941"/>
              <a:chExt cx="181" cy="74"/>
            </a:xfrm>
          </p:grpSpPr>
          <p:sp>
            <p:nvSpPr>
              <p:cNvPr id="12405" name="Oval 56"/>
              <p:cNvSpPr>
                <a:spLocks noChangeArrowheads="1"/>
              </p:cNvSpPr>
              <p:nvPr/>
            </p:nvSpPr>
            <p:spPr bwMode="auto">
              <a:xfrm>
                <a:off x="442" y="2941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06" name="Freeform 57"/>
              <p:cNvSpPr>
                <a:spLocks/>
              </p:cNvSpPr>
              <p:nvPr/>
            </p:nvSpPr>
            <p:spPr bwMode="auto">
              <a:xfrm>
                <a:off x="442" y="2972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4 h 216"/>
                  <a:gd name="T8" fmla="*/ 88 w 902"/>
                  <a:gd name="T9" fmla="*/ 158 h 216"/>
                  <a:gd name="T10" fmla="*/ 145 w 902"/>
                  <a:gd name="T11" fmla="*/ 176 h 216"/>
                  <a:gd name="T12" fmla="*/ 209 w 902"/>
                  <a:gd name="T13" fmla="*/ 193 h 216"/>
                  <a:gd name="T14" fmla="*/ 276 w 902"/>
                  <a:gd name="T15" fmla="*/ 205 h 216"/>
                  <a:gd name="T16" fmla="*/ 339 w 902"/>
                  <a:gd name="T17" fmla="*/ 212 h 216"/>
                  <a:gd name="T18" fmla="*/ 408 w 902"/>
                  <a:gd name="T19" fmla="*/ 215 h 216"/>
                  <a:gd name="T20" fmla="*/ 468 w 902"/>
                  <a:gd name="T21" fmla="*/ 216 h 216"/>
                  <a:gd name="T22" fmla="*/ 528 w 902"/>
                  <a:gd name="T23" fmla="*/ 215 h 216"/>
                  <a:gd name="T24" fmla="*/ 582 w 902"/>
                  <a:gd name="T25" fmla="*/ 210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7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4 w 902"/>
                  <a:gd name="T49" fmla="*/ 63 h 216"/>
                  <a:gd name="T50" fmla="*/ 805 w 902"/>
                  <a:gd name="T51" fmla="*/ 83 h 216"/>
                  <a:gd name="T52" fmla="*/ 756 w 902"/>
                  <a:gd name="T53" fmla="*/ 99 h 216"/>
                  <a:gd name="T54" fmla="*/ 720 w 902"/>
                  <a:gd name="T55" fmla="*/ 109 h 216"/>
                  <a:gd name="T56" fmla="*/ 670 w 902"/>
                  <a:gd name="T57" fmla="*/ 119 h 216"/>
                  <a:gd name="T58" fmla="*/ 620 w 902"/>
                  <a:gd name="T59" fmla="*/ 127 h 216"/>
                  <a:gd name="T60" fmla="*/ 550 w 902"/>
                  <a:gd name="T61" fmla="*/ 135 h 216"/>
                  <a:gd name="T62" fmla="*/ 505 w 902"/>
                  <a:gd name="T63" fmla="*/ 138 h 216"/>
                  <a:gd name="T64" fmla="*/ 450 w 902"/>
                  <a:gd name="T65" fmla="*/ 137 h 216"/>
                  <a:gd name="T66" fmla="*/ 390 w 902"/>
                  <a:gd name="T67" fmla="*/ 136 h 216"/>
                  <a:gd name="T68" fmla="*/ 330 w 902"/>
                  <a:gd name="T69" fmla="*/ 132 h 216"/>
                  <a:gd name="T70" fmla="*/ 271 w 902"/>
                  <a:gd name="T71" fmla="*/ 126 h 216"/>
                  <a:gd name="T72" fmla="*/ 209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1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8" name="Group 58"/>
            <p:cNvGrpSpPr>
              <a:grpSpLocks/>
            </p:cNvGrpSpPr>
            <p:nvPr/>
          </p:nvGrpSpPr>
          <p:grpSpPr bwMode="auto">
            <a:xfrm>
              <a:off x="428" y="2923"/>
              <a:ext cx="181" cy="74"/>
              <a:chOff x="428" y="2923"/>
              <a:chExt cx="181" cy="74"/>
            </a:xfrm>
          </p:grpSpPr>
          <p:sp>
            <p:nvSpPr>
              <p:cNvPr id="12403" name="Oval 59"/>
              <p:cNvSpPr>
                <a:spLocks noChangeArrowheads="1"/>
              </p:cNvSpPr>
              <p:nvPr/>
            </p:nvSpPr>
            <p:spPr bwMode="auto">
              <a:xfrm>
                <a:off x="428" y="2923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04" name="Freeform 60"/>
              <p:cNvSpPr>
                <a:spLocks/>
              </p:cNvSpPr>
              <p:nvPr/>
            </p:nvSpPr>
            <p:spPr bwMode="auto">
              <a:xfrm>
                <a:off x="428" y="295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3 h 216"/>
                  <a:gd name="T8" fmla="*/ 88 w 901"/>
                  <a:gd name="T9" fmla="*/ 158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7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5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6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3 w 901"/>
                  <a:gd name="T45" fmla="*/ 18 h 216"/>
                  <a:gd name="T46" fmla="*/ 872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99 h 216"/>
                  <a:gd name="T54" fmla="*/ 719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89 w 901"/>
                  <a:gd name="T67" fmla="*/ 136 h 216"/>
                  <a:gd name="T68" fmla="*/ 330 w 901"/>
                  <a:gd name="T69" fmla="*/ 132 h 216"/>
                  <a:gd name="T70" fmla="*/ 270 w 901"/>
                  <a:gd name="T71" fmla="*/ 126 h 216"/>
                  <a:gd name="T72" fmla="*/ 209 w 901"/>
                  <a:gd name="T73" fmla="*/ 114 h 216"/>
                  <a:gd name="T74" fmla="*/ 161 w 901"/>
                  <a:gd name="T75" fmla="*/ 105 h 216"/>
                  <a:gd name="T76" fmla="*/ 120 w 901"/>
                  <a:gd name="T77" fmla="*/ 90 h 216"/>
                  <a:gd name="T78" fmla="*/ 82 w 901"/>
                  <a:gd name="T79" fmla="*/ 74 h 216"/>
                  <a:gd name="T80" fmla="*/ 50 w 901"/>
                  <a:gd name="T81" fmla="*/ 60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79" name="Group 61"/>
            <p:cNvGrpSpPr>
              <a:grpSpLocks/>
            </p:cNvGrpSpPr>
            <p:nvPr/>
          </p:nvGrpSpPr>
          <p:grpSpPr bwMode="auto">
            <a:xfrm>
              <a:off x="449" y="2907"/>
              <a:ext cx="181" cy="74"/>
              <a:chOff x="449" y="2907"/>
              <a:chExt cx="181" cy="74"/>
            </a:xfrm>
          </p:grpSpPr>
          <p:sp>
            <p:nvSpPr>
              <p:cNvPr id="12401" name="Oval 62"/>
              <p:cNvSpPr>
                <a:spLocks noChangeArrowheads="1"/>
              </p:cNvSpPr>
              <p:nvPr/>
            </p:nvSpPr>
            <p:spPr bwMode="auto">
              <a:xfrm>
                <a:off x="449" y="2907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02" name="Freeform 63"/>
              <p:cNvSpPr>
                <a:spLocks/>
              </p:cNvSpPr>
              <p:nvPr/>
            </p:nvSpPr>
            <p:spPr bwMode="auto">
              <a:xfrm>
                <a:off x="449" y="2938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8 w 902"/>
                  <a:gd name="T9" fmla="*/ 157 h 216"/>
                  <a:gd name="T10" fmla="*/ 146 w 902"/>
                  <a:gd name="T11" fmla="*/ 176 h 216"/>
                  <a:gd name="T12" fmla="*/ 209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1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09 h 216"/>
                  <a:gd name="T26" fmla="*/ 634 w 902"/>
                  <a:gd name="T27" fmla="*/ 202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7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2 h 216"/>
                  <a:gd name="T52" fmla="*/ 756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6 h 216"/>
                  <a:gd name="T60" fmla="*/ 551 w 902"/>
                  <a:gd name="T61" fmla="*/ 134 h 216"/>
                  <a:gd name="T62" fmla="*/ 506 w 902"/>
                  <a:gd name="T63" fmla="*/ 137 h 216"/>
                  <a:gd name="T64" fmla="*/ 450 w 902"/>
                  <a:gd name="T65" fmla="*/ 136 h 216"/>
                  <a:gd name="T66" fmla="*/ 390 w 902"/>
                  <a:gd name="T67" fmla="*/ 135 h 216"/>
                  <a:gd name="T68" fmla="*/ 331 w 902"/>
                  <a:gd name="T69" fmla="*/ 132 h 216"/>
                  <a:gd name="T70" fmla="*/ 271 w 902"/>
                  <a:gd name="T71" fmla="*/ 125 h 216"/>
                  <a:gd name="T72" fmla="*/ 209 w 902"/>
                  <a:gd name="T73" fmla="*/ 113 h 216"/>
                  <a:gd name="T74" fmla="*/ 162 w 902"/>
                  <a:gd name="T75" fmla="*/ 104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59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80" name="Group 64"/>
            <p:cNvGrpSpPr>
              <a:grpSpLocks/>
            </p:cNvGrpSpPr>
            <p:nvPr/>
          </p:nvGrpSpPr>
          <p:grpSpPr bwMode="auto">
            <a:xfrm>
              <a:off x="452" y="2889"/>
              <a:ext cx="182" cy="74"/>
              <a:chOff x="452" y="2889"/>
              <a:chExt cx="182" cy="74"/>
            </a:xfrm>
          </p:grpSpPr>
          <p:sp>
            <p:nvSpPr>
              <p:cNvPr id="12399" name="Oval 65"/>
              <p:cNvSpPr>
                <a:spLocks noChangeArrowheads="1"/>
              </p:cNvSpPr>
              <p:nvPr/>
            </p:nvSpPr>
            <p:spPr bwMode="auto">
              <a:xfrm>
                <a:off x="453" y="2889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00" name="Freeform 66"/>
              <p:cNvSpPr>
                <a:spLocks/>
              </p:cNvSpPr>
              <p:nvPr/>
            </p:nvSpPr>
            <p:spPr bwMode="auto">
              <a:xfrm>
                <a:off x="452" y="2920"/>
                <a:ext cx="180" cy="43"/>
              </a:xfrm>
              <a:custGeom>
                <a:avLst/>
                <a:gdLst>
                  <a:gd name="T0" fmla="*/ 0 w 901"/>
                  <a:gd name="T1" fmla="*/ 0 h 215"/>
                  <a:gd name="T2" fmla="*/ 0 w 901"/>
                  <a:gd name="T3" fmla="*/ 76 h 215"/>
                  <a:gd name="T4" fmla="*/ 18 w 901"/>
                  <a:gd name="T5" fmla="*/ 110 h 215"/>
                  <a:gd name="T6" fmla="*/ 44 w 901"/>
                  <a:gd name="T7" fmla="*/ 133 h 215"/>
                  <a:gd name="T8" fmla="*/ 88 w 901"/>
                  <a:gd name="T9" fmla="*/ 157 h 215"/>
                  <a:gd name="T10" fmla="*/ 145 w 901"/>
                  <a:gd name="T11" fmla="*/ 176 h 215"/>
                  <a:gd name="T12" fmla="*/ 209 w 901"/>
                  <a:gd name="T13" fmla="*/ 192 h 215"/>
                  <a:gd name="T14" fmla="*/ 276 w 901"/>
                  <a:gd name="T15" fmla="*/ 204 h 215"/>
                  <a:gd name="T16" fmla="*/ 339 w 901"/>
                  <a:gd name="T17" fmla="*/ 211 h 215"/>
                  <a:gd name="T18" fmla="*/ 408 w 901"/>
                  <a:gd name="T19" fmla="*/ 214 h 215"/>
                  <a:gd name="T20" fmla="*/ 468 w 901"/>
                  <a:gd name="T21" fmla="*/ 215 h 215"/>
                  <a:gd name="T22" fmla="*/ 528 w 901"/>
                  <a:gd name="T23" fmla="*/ 214 h 215"/>
                  <a:gd name="T24" fmla="*/ 582 w 901"/>
                  <a:gd name="T25" fmla="*/ 209 h 215"/>
                  <a:gd name="T26" fmla="*/ 634 w 901"/>
                  <a:gd name="T27" fmla="*/ 202 h 215"/>
                  <a:gd name="T28" fmla="*/ 686 w 901"/>
                  <a:gd name="T29" fmla="*/ 196 h 215"/>
                  <a:gd name="T30" fmla="*/ 729 w 901"/>
                  <a:gd name="T31" fmla="*/ 186 h 215"/>
                  <a:gd name="T32" fmla="*/ 773 w 901"/>
                  <a:gd name="T33" fmla="*/ 172 h 215"/>
                  <a:gd name="T34" fmla="*/ 817 w 901"/>
                  <a:gd name="T35" fmla="*/ 156 h 215"/>
                  <a:gd name="T36" fmla="*/ 849 w 901"/>
                  <a:gd name="T37" fmla="*/ 138 h 215"/>
                  <a:gd name="T38" fmla="*/ 885 w 901"/>
                  <a:gd name="T39" fmla="*/ 106 h 215"/>
                  <a:gd name="T40" fmla="*/ 901 w 901"/>
                  <a:gd name="T41" fmla="*/ 77 h 215"/>
                  <a:gd name="T42" fmla="*/ 901 w 901"/>
                  <a:gd name="T43" fmla="*/ 0 h 215"/>
                  <a:gd name="T44" fmla="*/ 894 w 901"/>
                  <a:gd name="T45" fmla="*/ 17 h 215"/>
                  <a:gd name="T46" fmla="*/ 873 w 901"/>
                  <a:gd name="T47" fmla="*/ 40 h 215"/>
                  <a:gd name="T48" fmla="*/ 844 w 901"/>
                  <a:gd name="T49" fmla="*/ 62 h 215"/>
                  <a:gd name="T50" fmla="*/ 804 w 901"/>
                  <a:gd name="T51" fmla="*/ 82 h 215"/>
                  <a:gd name="T52" fmla="*/ 756 w 901"/>
                  <a:gd name="T53" fmla="*/ 99 h 215"/>
                  <a:gd name="T54" fmla="*/ 720 w 901"/>
                  <a:gd name="T55" fmla="*/ 109 h 215"/>
                  <a:gd name="T56" fmla="*/ 670 w 901"/>
                  <a:gd name="T57" fmla="*/ 119 h 215"/>
                  <a:gd name="T58" fmla="*/ 620 w 901"/>
                  <a:gd name="T59" fmla="*/ 126 h 215"/>
                  <a:gd name="T60" fmla="*/ 550 w 901"/>
                  <a:gd name="T61" fmla="*/ 134 h 215"/>
                  <a:gd name="T62" fmla="*/ 505 w 901"/>
                  <a:gd name="T63" fmla="*/ 137 h 215"/>
                  <a:gd name="T64" fmla="*/ 450 w 901"/>
                  <a:gd name="T65" fmla="*/ 136 h 215"/>
                  <a:gd name="T66" fmla="*/ 390 w 901"/>
                  <a:gd name="T67" fmla="*/ 135 h 215"/>
                  <a:gd name="T68" fmla="*/ 330 w 901"/>
                  <a:gd name="T69" fmla="*/ 132 h 215"/>
                  <a:gd name="T70" fmla="*/ 271 w 901"/>
                  <a:gd name="T71" fmla="*/ 125 h 215"/>
                  <a:gd name="T72" fmla="*/ 209 w 901"/>
                  <a:gd name="T73" fmla="*/ 113 h 215"/>
                  <a:gd name="T74" fmla="*/ 162 w 901"/>
                  <a:gd name="T75" fmla="*/ 104 h 215"/>
                  <a:gd name="T76" fmla="*/ 120 w 901"/>
                  <a:gd name="T77" fmla="*/ 90 h 215"/>
                  <a:gd name="T78" fmla="*/ 82 w 901"/>
                  <a:gd name="T79" fmla="*/ 73 h 215"/>
                  <a:gd name="T80" fmla="*/ 51 w 901"/>
                  <a:gd name="T81" fmla="*/ 59 h 215"/>
                  <a:gd name="T82" fmla="*/ 18 w 901"/>
                  <a:gd name="T83" fmla="*/ 32 h 215"/>
                  <a:gd name="T84" fmla="*/ 0 w 901"/>
                  <a:gd name="T85" fmla="*/ 0 h 2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5"/>
                  <a:gd name="T131" fmla="*/ 901 w 901"/>
                  <a:gd name="T132" fmla="*/ 215 h 2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5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5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2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81" name="Group 67"/>
            <p:cNvGrpSpPr>
              <a:grpSpLocks/>
            </p:cNvGrpSpPr>
            <p:nvPr/>
          </p:nvGrpSpPr>
          <p:grpSpPr bwMode="auto">
            <a:xfrm>
              <a:off x="463" y="2872"/>
              <a:ext cx="181" cy="73"/>
              <a:chOff x="463" y="2872"/>
              <a:chExt cx="181" cy="73"/>
            </a:xfrm>
          </p:grpSpPr>
          <p:sp>
            <p:nvSpPr>
              <p:cNvPr id="12397" name="Oval 68"/>
              <p:cNvSpPr>
                <a:spLocks noChangeArrowheads="1"/>
              </p:cNvSpPr>
              <p:nvPr/>
            </p:nvSpPr>
            <p:spPr bwMode="auto">
              <a:xfrm>
                <a:off x="464" y="2872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98" name="Freeform 69"/>
              <p:cNvSpPr>
                <a:spLocks/>
              </p:cNvSpPr>
              <p:nvPr/>
            </p:nvSpPr>
            <p:spPr bwMode="auto">
              <a:xfrm>
                <a:off x="463" y="2902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1 h 216"/>
                  <a:gd name="T6" fmla="*/ 44 w 901"/>
                  <a:gd name="T7" fmla="*/ 134 h 216"/>
                  <a:gd name="T8" fmla="*/ 88 w 901"/>
                  <a:gd name="T9" fmla="*/ 158 h 216"/>
                  <a:gd name="T10" fmla="*/ 145 w 901"/>
                  <a:gd name="T11" fmla="*/ 177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10 h 216"/>
                  <a:gd name="T26" fmla="*/ 634 w 901"/>
                  <a:gd name="T27" fmla="*/ 203 h 216"/>
                  <a:gd name="T28" fmla="*/ 685 w 901"/>
                  <a:gd name="T29" fmla="*/ 196 h 216"/>
                  <a:gd name="T30" fmla="*/ 728 w 901"/>
                  <a:gd name="T31" fmla="*/ 187 h 216"/>
                  <a:gd name="T32" fmla="*/ 772 w 901"/>
                  <a:gd name="T33" fmla="*/ 173 h 216"/>
                  <a:gd name="T34" fmla="*/ 816 w 901"/>
                  <a:gd name="T35" fmla="*/ 157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3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100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7 h 216"/>
                  <a:gd name="T60" fmla="*/ 550 w 901"/>
                  <a:gd name="T61" fmla="*/ 135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89 w 901"/>
                  <a:gd name="T67" fmla="*/ 136 h 216"/>
                  <a:gd name="T68" fmla="*/ 330 w 901"/>
                  <a:gd name="T69" fmla="*/ 133 h 216"/>
                  <a:gd name="T70" fmla="*/ 271 w 901"/>
                  <a:gd name="T71" fmla="*/ 126 h 216"/>
                  <a:gd name="T72" fmla="*/ 209 w 901"/>
                  <a:gd name="T73" fmla="*/ 114 h 216"/>
                  <a:gd name="T74" fmla="*/ 162 w 901"/>
                  <a:gd name="T75" fmla="*/ 105 h 216"/>
                  <a:gd name="T76" fmla="*/ 120 w 901"/>
                  <a:gd name="T77" fmla="*/ 91 h 216"/>
                  <a:gd name="T78" fmla="*/ 82 w 901"/>
                  <a:gd name="T79" fmla="*/ 74 h 216"/>
                  <a:gd name="T80" fmla="*/ 50 w 901"/>
                  <a:gd name="T81" fmla="*/ 60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7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82" name="Group 70"/>
            <p:cNvGrpSpPr>
              <a:grpSpLocks/>
            </p:cNvGrpSpPr>
            <p:nvPr/>
          </p:nvGrpSpPr>
          <p:grpSpPr bwMode="auto">
            <a:xfrm>
              <a:off x="443" y="2854"/>
              <a:ext cx="182" cy="74"/>
              <a:chOff x="443" y="2854"/>
              <a:chExt cx="182" cy="74"/>
            </a:xfrm>
          </p:grpSpPr>
          <p:sp>
            <p:nvSpPr>
              <p:cNvPr id="12395" name="Oval 71"/>
              <p:cNvSpPr>
                <a:spLocks noChangeArrowheads="1"/>
              </p:cNvSpPr>
              <p:nvPr/>
            </p:nvSpPr>
            <p:spPr bwMode="auto">
              <a:xfrm>
                <a:off x="444" y="2854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96" name="Freeform 72"/>
              <p:cNvSpPr>
                <a:spLocks/>
              </p:cNvSpPr>
              <p:nvPr/>
            </p:nvSpPr>
            <p:spPr bwMode="auto">
              <a:xfrm>
                <a:off x="443" y="2884"/>
                <a:ext cx="181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0 h 216"/>
                  <a:gd name="T6" fmla="*/ 44 w 901"/>
                  <a:gd name="T7" fmla="*/ 133 h 216"/>
                  <a:gd name="T8" fmla="*/ 88 w 901"/>
                  <a:gd name="T9" fmla="*/ 158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6 h 216"/>
                  <a:gd name="T32" fmla="*/ 773 w 901"/>
                  <a:gd name="T33" fmla="*/ 173 h 216"/>
                  <a:gd name="T34" fmla="*/ 817 w 901"/>
                  <a:gd name="T35" fmla="*/ 157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5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6 h 216"/>
                  <a:gd name="T68" fmla="*/ 330 w 901"/>
                  <a:gd name="T69" fmla="*/ 132 h 216"/>
                  <a:gd name="T70" fmla="*/ 271 w 901"/>
                  <a:gd name="T71" fmla="*/ 126 h 216"/>
                  <a:gd name="T72" fmla="*/ 209 w 901"/>
                  <a:gd name="T73" fmla="*/ 114 h 216"/>
                  <a:gd name="T74" fmla="*/ 162 w 901"/>
                  <a:gd name="T75" fmla="*/ 105 h 216"/>
                  <a:gd name="T76" fmla="*/ 120 w 901"/>
                  <a:gd name="T77" fmla="*/ 91 h 216"/>
                  <a:gd name="T78" fmla="*/ 82 w 901"/>
                  <a:gd name="T79" fmla="*/ 74 h 216"/>
                  <a:gd name="T80" fmla="*/ 51 w 901"/>
                  <a:gd name="T81" fmla="*/ 60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83" name="Group 73"/>
            <p:cNvGrpSpPr>
              <a:grpSpLocks/>
            </p:cNvGrpSpPr>
            <p:nvPr/>
          </p:nvGrpSpPr>
          <p:grpSpPr bwMode="auto">
            <a:xfrm>
              <a:off x="429" y="2836"/>
              <a:ext cx="182" cy="74"/>
              <a:chOff x="429" y="2836"/>
              <a:chExt cx="182" cy="74"/>
            </a:xfrm>
          </p:grpSpPr>
          <p:sp>
            <p:nvSpPr>
              <p:cNvPr id="12393" name="Oval 74"/>
              <p:cNvSpPr>
                <a:spLocks noChangeArrowheads="1"/>
              </p:cNvSpPr>
              <p:nvPr/>
            </p:nvSpPr>
            <p:spPr bwMode="auto">
              <a:xfrm>
                <a:off x="430" y="2836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94" name="Freeform 75"/>
              <p:cNvSpPr>
                <a:spLocks/>
              </p:cNvSpPr>
              <p:nvPr/>
            </p:nvSpPr>
            <p:spPr bwMode="auto">
              <a:xfrm>
                <a:off x="429" y="2867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9 w 902"/>
                  <a:gd name="T9" fmla="*/ 157 h 216"/>
                  <a:gd name="T10" fmla="*/ 146 w 902"/>
                  <a:gd name="T11" fmla="*/ 176 h 216"/>
                  <a:gd name="T12" fmla="*/ 210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1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09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3 h 216"/>
                  <a:gd name="T52" fmla="*/ 757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4 h 216"/>
                  <a:gd name="T62" fmla="*/ 506 w 902"/>
                  <a:gd name="T63" fmla="*/ 138 h 216"/>
                  <a:gd name="T64" fmla="*/ 451 w 902"/>
                  <a:gd name="T65" fmla="*/ 137 h 216"/>
                  <a:gd name="T66" fmla="*/ 390 w 902"/>
                  <a:gd name="T67" fmla="*/ 135 h 216"/>
                  <a:gd name="T68" fmla="*/ 331 w 902"/>
                  <a:gd name="T69" fmla="*/ 132 h 216"/>
                  <a:gd name="T70" fmla="*/ 271 w 902"/>
                  <a:gd name="T71" fmla="*/ 126 h 216"/>
                  <a:gd name="T72" fmla="*/ 210 w 902"/>
                  <a:gd name="T73" fmla="*/ 113 h 216"/>
                  <a:gd name="T74" fmla="*/ 162 w 902"/>
                  <a:gd name="T75" fmla="*/ 105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59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9" y="157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10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84" name="Group 76"/>
            <p:cNvGrpSpPr>
              <a:grpSpLocks/>
            </p:cNvGrpSpPr>
            <p:nvPr/>
          </p:nvGrpSpPr>
          <p:grpSpPr bwMode="auto">
            <a:xfrm>
              <a:off x="431" y="2820"/>
              <a:ext cx="182" cy="74"/>
              <a:chOff x="431" y="2820"/>
              <a:chExt cx="182" cy="74"/>
            </a:xfrm>
          </p:grpSpPr>
          <p:sp>
            <p:nvSpPr>
              <p:cNvPr id="12391" name="Oval 77"/>
              <p:cNvSpPr>
                <a:spLocks noChangeArrowheads="1"/>
              </p:cNvSpPr>
              <p:nvPr/>
            </p:nvSpPr>
            <p:spPr bwMode="auto">
              <a:xfrm>
                <a:off x="432" y="282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92" name="Freeform 78"/>
              <p:cNvSpPr>
                <a:spLocks/>
              </p:cNvSpPr>
              <p:nvPr/>
            </p:nvSpPr>
            <p:spPr bwMode="auto">
              <a:xfrm>
                <a:off x="431" y="285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8 w 902"/>
                  <a:gd name="T9" fmla="*/ 157 h 216"/>
                  <a:gd name="T10" fmla="*/ 146 w 902"/>
                  <a:gd name="T11" fmla="*/ 176 h 216"/>
                  <a:gd name="T12" fmla="*/ 209 w 902"/>
                  <a:gd name="T13" fmla="*/ 192 h 216"/>
                  <a:gd name="T14" fmla="*/ 277 w 902"/>
                  <a:gd name="T15" fmla="*/ 205 h 216"/>
                  <a:gd name="T16" fmla="*/ 339 w 902"/>
                  <a:gd name="T17" fmla="*/ 211 h 216"/>
                  <a:gd name="T18" fmla="*/ 409 w 902"/>
                  <a:gd name="T19" fmla="*/ 214 h 216"/>
                  <a:gd name="T20" fmla="*/ 468 w 902"/>
                  <a:gd name="T21" fmla="*/ 216 h 216"/>
                  <a:gd name="T22" fmla="*/ 529 w 902"/>
                  <a:gd name="T23" fmla="*/ 214 h 216"/>
                  <a:gd name="T24" fmla="*/ 583 w 902"/>
                  <a:gd name="T25" fmla="*/ 209 h 216"/>
                  <a:gd name="T26" fmla="*/ 634 w 902"/>
                  <a:gd name="T27" fmla="*/ 202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8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7 h 216"/>
                  <a:gd name="T46" fmla="*/ 873 w 902"/>
                  <a:gd name="T47" fmla="*/ 40 h 216"/>
                  <a:gd name="T48" fmla="*/ 844 w 902"/>
                  <a:gd name="T49" fmla="*/ 62 h 216"/>
                  <a:gd name="T50" fmla="*/ 805 w 902"/>
                  <a:gd name="T51" fmla="*/ 82 h 216"/>
                  <a:gd name="T52" fmla="*/ 756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6 h 216"/>
                  <a:gd name="T60" fmla="*/ 551 w 902"/>
                  <a:gd name="T61" fmla="*/ 134 h 216"/>
                  <a:gd name="T62" fmla="*/ 505 w 902"/>
                  <a:gd name="T63" fmla="*/ 137 h 216"/>
                  <a:gd name="T64" fmla="*/ 450 w 902"/>
                  <a:gd name="T65" fmla="*/ 136 h 216"/>
                  <a:gd name="T66" fmla="*/ 390 w 902"/>
                  <a:gd name="T67" fmla="*/ 135 h 216"/>
                  <a:gd name="T68" fmla="*/ 330 w 902"/>
                  <a:gd name="T69" fmla="*/ 132 h 216"/>
                  <a:gd name="T70" fmla="*/ 271 w 902"/>
                  <a:gd name="T71" fmla="*/ 125 h 216"/>
                  <a:gd name="T72" fmla="*/ 209 w 902"/>
                  <a:gd name="T73" fmla="*/ 113 h 216"/>
                  <a:gd name="T74" fmla="*/ 162 w 902"/>
                  <a:gd name="T75" fmla="*/ 104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59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2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4"/>
                    </a:lnTo>
                    <a:lnTo>
                      <a:pt x="468" y="216"/>
                    </a:lnTo>
                    <a:lnTo>
                      <a:pt x="529" y="214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85" name="Group 79"/>
            <p:cNvGrpSpPr>
              <a:grpSpLocks/>
            </p:cNvGrpSpPr>
            <p:nvPr/>
          </p:nvGrpSpPr>
          <p:grpSpPr bwMode="auto">
            <a:xfrm>
              <a:off x="433" y="2804"/>
              <a:ext cx="181" cy="74"/>
              <a:chOff x="433" y="2804"/>
              <a:chExt cx="181" cy="74"/>
            </a:xfrm>
          </p:grpSpPr>
          <p:sp>
            <p:nvSpPr>
              <p:cNvPr id="12389" name="Oval 80"/>
              <p:cNvSpPr>
                <a:spLocks noChangeArrowheads="1"/>
              </p:cNvSpPr>
              <p:nvPr/>
            </p:nvSpPr>
            <p:spPr bwMode="auto">
              <a:xfrm>
                <a:off x="434" y="2804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90" name="Freeform 81"/>
              <p:cNvSpPr>
                <a:spLocks/>
              </p:cNvSpPr>
              <p:nvPr/>
            </p:nvSpPr>
            <p:spPr bwMode="auto">
              <a:xfrm>
                <a:off x="433" y="2835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1 h 216"/>
                  <a:gd name="T6" fmla="*/ 44 w 901"/>
                  <a:gd name="T7" fmla="*/ 134 h 216"/>
                  <a:gd name="T8" fmla="*/ 88 w 901"/>
                  <a:gd name="T9" fmla="*/ 158 h 216"/>
                  <a:gd name="T10" fmla="*/ 145 w 901"/>
                  <a:gd name="T11" fmla="*/ 177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10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7 h 216"/>
                  <a:gd name="T32" fmla="*/ 773 w 901"/>
                  <a:gd name="T33" fmla="*/ 173 h 216"/>
                  <a:gd name="T34" fmla="*/ 817 w 901"/>
                  <a:gd name="T35" fmla="*/ 157 h 216"/>
                  <a:gd name="T36" fmla="*/ 849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8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5 w 901"/>
                  <a:gd name="T51" fmla="*/ 83 h 216"/>
                  <a:gd name="T52" fmla="*/ 756 w 901"/>
                  <a:gd name="T53" fmla="*/ 100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5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6 h 216"/>
                  <a:gd name="T68" fmla="*/ 330 w 901"/>
                  <a:gd name="T69" fmla="*/ 133 h 216"/>
                  <a:gd name="T70" fmla="*/ 271 w 901"/>
                  <a:gd name="T71" fmla="*/ 126 h 216"/>
                  <a:gd name="T72" fmla="*/ 209 w 901"/>
                  <a:gd name="T73" fmla="*/ 114 h 216"/>
                  <a:gd name="T74" fmla="*/ 162 w 901"/>
                  <a:gd name="T75" fmla="*/ 105 h 216"/>
                  <a:gd name="T76" fmla="*/ 120 w 901"/>
                  <a:gd name="T77" fmla="*/ 91 h 216"/>
                  <a:gd name="T78" fmla="*/ 83 w 901"/>
                  <a:gd name="T79" fmla="*/ 74 h 216"/>
                  <a:gd name="T80" fmla="*/ 51 w 901"/>
                  <a:gd name="T81" fmla="*/ 60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8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86" name="Group 82"/>
            <p:cNvGrpSpPr>
              <a:grpSpLocks/>
            </p:cNvGrpSpPr>
            <p:nvPr/>
          </p:nvGrpSpPr>
          <p:grpSpPr bwMode="auto">
            <a:xfrm>
              <a:off x="447" y="2788"/>
              <a:ext cx="181" cy="74"/>
              <a:chOff x="447" y="2788"/>
              <a:chExt cx="181" cy="74"/>
            </a:xfrm>
          </p:grpSpPr>
          <p:sp>
            <p:nvSpPr>
              <p:cNvPr id="12387" name="Oval 83"/>
              <p:cNvSpPr>
                <a:spLocks noChangeArrowheads="1"/>
              </p:cNvSpPr>
              <p:nvPr/>
            </p:nvSpPr>
            <p:spPr bwMode="auto">
              <a:xfrm>
                <a:off x="448" y="2788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88" name="Freeform 84"/>
              <p:cNvSpPr>
                <a:spLocks/>
              </p:cNvSpPr>
              <p:nvPr/>
            </p:nvSpPr>
            <p:spPr bwMode="auto">
              <a:xfrm>
                <a:off x="447" y="2819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3 h 216"/>
                  <a:gd name="T8" fmla="*/ 88 w 901"/>
                  <a:gd name="T9" fmla="*/ 158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7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3 w 901"/>
                  <a:gd name="T27" fmla="*/ 203 h 216"/>
                  <a:gd name="T28" fmla="*/ 685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7 h 216"/>
                  <a:gd name="T36" fmla="*/ 848 w 901"/>
                  <a:gd name="T37" fmla="*/ 139 h 216"/>
                  <a:gd name="T38" fmla="*/ 884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3 w 901"/>
                  <a:gd name="T45" fmla="*/ 18 h 216"/>
                  <a:gd name="T46" fmla="*/ 872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99 h 216"/>
                  <a:gd name="T54" fmla="*/ 719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89 w 901"/>
                  <a:gd name="T67" fmla="*/ 136 h 216"/>
                  <a:gd name="T68" fmla="*/ 330 w 901"/>
                  <a:gd name="T69" fmla="*/ 132 h 216"/>
                  <a:gd name="T70" fmla="*/ 270 w 901"/>
                  <a:gd name="T71" fmla="*/ 126 h 216"/>
                  <a:gd name="T72" fmla="*/ 209 w 901"/>
                  <a:gd name="T73" fmla="*/ 114 h 216"/>
                  <a:gd name="T74" fmla="*/ 161 w 901"/>
                  <a:gd name="T75" fmla="*/ 105 h 216"/>
                  <a:gd name="T76" fmla="*/ 119 w 901"/>
                  <a:gd name="T77" fmla="*/ 90 h 216"/>
                  <a:gd name="T78" fmla="*/ 82 w 901"/>
                  <a:gd name="T79" fmla="*/ 74 h 216"/>
                  <a:gd name="T80" fmla="*/ 50 w 901"/>
                  <a:gd name="T81" fmla="*/ 60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3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4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19" y="90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24" name="Group 85"/>
          <p:cNvGrpSpPr>
            <a:grpSpLocks/>
          </p:cNvGrpSpPr>
          <p:nvPr/>
        </p:nvGrpSpPr>
        <p:grpSpPr bwMode="auto">
          <a:xfrm>
            <a:off x="76200" y="5038725"/>
            <a:ext cx="322263" cy="447675"/>
            <a:chOff x="325" y="2931"/>
            <a:chExt cx="203" cy="282"/>
          </a:xfrm>
        </p:grpSpPr>
        <p:grpSp>
          <p:nvGrpSpPr>
            <p:cNvPr id="12327" name="Group 86"/>
            <p:cNvGrpSpPr>
              <a:grpSpLocks/>
            </p:cNvGrpSpPr>
            <p:nvPr/>
          </p:nvGrpSpPr>
          <p:grpSpPr bwMode="auto">
            <a:xfrm>
              <a:off x="341" y="3139"/>
              <a:ext cx="182" cy="74"/>
              <a:chOff x="341" y="3139"/>
              <a:chExt cx="182" cy="74"/>
            </a:xfrm>
          </p:grpSpPr>
          <p:sp>
            <p:nvSpPr>
              <p:cNvPr id="12364" name="Oval 87"/>
              <p:cNvSpPr>
                <a:spLocks noChangeArrowheads="1"/>
              </p:cNvSpPr>
              <p:nvPr/>
            </p:nvSpPr>
            <p:spPr bwMode="auto">
              <a:xfrm>
                <a:off x="342" y="3139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5" name="Freeform 88"/>
              <p:cNvSpPr>
                <a:spLocks/>
              </p:cNvSpPr>
              <p:nvPr/>
            </p:nvSpPr>
            <p:spPr bwMode="auto">
              <a:xfrm>
                <a:off x="341" y="3170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4 h 216"/>
                  <a:gd name="T8" fmla="*/ 88 w 902"/>
                  <a:gd name="T9" fmla="*/ 158 h 216"/>
                  <a:gd name="T10" fmla="*/ 145 w 902"/>
                  <a:gd name="T11" fmla="*/ 177 h 216"/>
                  <a:gd name="T12" fmla="*/ 209 w 902"/>
                  <a:gd name="T13" fmla="*/ 193 h 216"/>
                  <a:gd name="T14" fmla="*/ 276 w 902"/>
                  <a:gd name="T15" fmla="*/ 205 h 216"/>
                  <a:gd name="T16" fmla="*/ 339 w 902"/>
                  <a:gd name="T17" fmla="*/ 212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2 w 902"/>
                  <a:gd name="T25" fmla="*/ 210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7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4 w 902"/>
                  <a:gd name="T49" fmla="*/ 63 h 216"/>
                  <a:gd name="T50" fmla="*/ 805 w 902"/>
                  <a:gd name="T51" fmla="*/ 83 h 216"/>
                  <a:gd name="T52" fmla="*/ 756 w 902"/>
                  <a:gd name="T53" fmla="*/ 99 h 216"/>
                  <a:gd name="T54" fmla="*/ 720 w 902"/>
                  <a:gd name="T55" fmla="*/ 109 h 216"/>
                  <a:gd name="T56" fmla="*/ 670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5 h 216"/>
                  <a:gd name="T62" fmla="*/ 505 w 902"/>
                  <a:gd name="T63" fmla="*/ 138 h 216"/>
                  <a:gd name="T64" fmla="*/ 450 w 902"/>
                  <a:gd name="T65" fmla="*/ 137 h 216"/>
                  <a:gd name="T66" fmla="*/ 390 w 902"/>
                  <a:gd name="T67" fmla="*/ 136 h 216"/>
                  <a:gd name="T68" fmla="*/ 330 w 902"/>
                  <a:gd name="T69" fmla="*/ 132 h 216"/>
                  <a:gd name="T70" fmla="*/ 271 w 902"/>
                  <a:gd name="T71" fmla="*/ 126 h 216"/>
                  <a:gd name="T72" fmla="*/ 209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1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28" name="Group 89"/>
            <p:cNvGrpSpPr>
              <a:grpSpLocks/>
            </p:cNvGrpSpPr>
            <p:nvPr/>
          </p:nvGrpSpPr>
          <p:grpSpPr bwMode="auto">
            <a:xfrm>
              <a:off x="343" y="3123"/>
              <a:ext cx="181" cy="74"/>
              <a:chOff x="343" y="3123"/>
              <a:chExt cx="181" cy="74"/>
            </a:xfrm>
          </p:grpSpPr>
          <p:sp>
            <p:nvSpPr>
              <p:cNvPr id="12362" name="Oval 90"/>
              <p:cNvSpPr>
                <a:spLocks noChangeArrowheads="1"/>
              </p:cNvSpPr>
              <p:nvPr/>
            </p:nvSpPr>
            <p:spPr bwMode="auto">
              <a:xfrm>
                <a:off x="344" y="3123"/>
                <a:ext cx="180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3" name="Freeform 91"/>
              <p:cNvSpPr>
                <a:spLocks/>
              </p:cNvSpPr>
              <p:nvPr/>
            </p:nvSpPr>
            <p:spPr bwMode="auto">
              <a:xfrm>
                <a:off x="343" y="315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0 h 216"/>
                  <a:gd name="T6" fmla="*/ 44 w 901"/>
                  <a:gd name="T7" fmla="*/ 133 h 216"/>
                  <a:gd name="T8" fmla="*/ 88 w 901"/>
                  <a:gd name="T9" fmla="*/ 158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1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6 h 216"/>
                  <a:gd name="T32" fmla="*/ 773 w 901"/>
                  <a:gd name="T33" fmla="*/ 173 h 216"/>
                  <a:gd name="T34" fmla="*/ 817 w 901"/>
                  <a:gd name="T35" fmla="*/ 156 h 216"/>
                  <a:gd name="T36" fmla="*/ 849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5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6 h 216"/>
                  <a:gd name="T68" fmla="*/ 330 w 901"/>
                  <a:gd name="T69" fmla="*/ 132 h 216"/>
                  <a:gd name="T70" fmla="*/ 271 w 901"/>
                  <a:gd name="T71" fmla="*/ 126 h 216"/>
                  <a:gd name="T72" fmla="*/ 209 w 901"/>
                  <a:gd name="T73" fmla="*/ 113 h 216"/>
                  <a:gd name="T74" fmla="*/ 162 w 901"/>
                  <a:gd name="T75" fmla="*/ 105 h 216"/>
                  <a:gd name="T76" fmla="*/ 120 w 901"/>
                  <a:gd name="T77" fmla="*/ 90 h 216"/>
                  <a:gd name="T78" fmla="*/ 83 w 901"/>
                  <a:gd name="T79" fmla="*/ 74 h 216"/>
                  <a:gd name="T80" fmla="*/ 51 w 901"/>
                  <a:gd name="T81" fmla="*/ 60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29" name="Group 92"/>
            <p:cNvGrpSpPr>
              <a:grpSpLocks/>
            </p:cNvGrpSpPr>
            <p:nvPr/>
          </p:nvGrpSpPr>
          <p:grpSpPr bwMode="auto">
            <a:xfrm>
              <a:off x="334" y="3103"/>
              <a:ext cx="182" cy="74"/>
              <a:chOff x="334" y="3103"/>
              <a:chExt cx="182" cy="74"/>
            </a:xfrm>
          </p:grpSpPr>
          <p:sp>
            <p:nvSpPr>
              <p:cNvPr id="12360" name="Oval 93"/>
              <p:cNvSpPr>
                <a:spLocks noChangeArrowheads="1"/>
              </p:cNvSpPr>
              <p:nvPr/>
            </p:nvSpPr>
            <p:spPr bwMode="auto">
              <a:xfrm>
                <a:off x="335" y="3103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61" name="Freeform 94"/>
              <p:cNvSpPr>
                <a:spLocks/>
              </p:cNvSpPr>
              <p:nvPr/>
            </p:nvSpPr>
            <p:spPr bwMode="auto">
              <a:xfrm>
                <a:off x="334" y="313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1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6 h 216"/>
                  <a:gd name="T32" fmla="*/ 773 w 901"/>
                  <a:gd name="T33" fmla="*/ 173 h 216"/>
                  <a:gd name="T34" fmla="*/ 817 w 901"/>
                  <a:gd name="T35" fmla="*/ 156 h 216"/>
                  <a:gd name="T36" fmla="*/ 849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5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5 h 216"/>
                  <a:gd name="T68" fmla="*/ 330 w 901"/>
                  <a:gd name="T69" fmla="*/ 132 h 216"/>
                  <a:gd name="T70" fmla="*/ 271 w 901"/>
                  <a:gd name="T71" fmla="*/ 125 h 216"/>
                  <a:gd name="T72" fmla="*/ 209 w 901"/>
                  <a:gd name="T73" fmla="*/ 113 h 216"/>
                  <a:gd name="T74" fmla="*/ 162 w 901"/>
                  <a:gd name="T75" fmla="*/ 105 h 216"/>
                  <a:gd name="T76" fmla="*/ 120 w 901"/>
                  <a:gd name="T77" fmla="*/ 90 h 216"/>
                  <a:gd name="T78" fmla="*/ 83 w 901"/>
                  <a:gd name="T79" fmla="*/ 74 h 216"/>
                  <a:gd name="T80" fmla="*/ 51 w 901"/>
                  <a:gd name="T81" fmla="*/ 59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0" name="Group 95"/>
            <p:cNvGrpSpPr>
              <a:grpSpLocks/>
            </p:cNvGrpSpPr>
            <p:nvPr/>
          </p:nvGrpSpPr>
          <p:grpSpPr bwMode="auto">
            <a:xfrm>
              <a:off x="347" y="3088"/>
              <a:ext cx="181" cy="74"/>
              <a:chOff x="347" y="3088"/>
              <a:chExt cx="181" cy="74"/>
            </a:xfrm>
          </p:grpSpPr>
          <p:sp>
            <p:nvSpPr>
              <p:cNvPr id="12358" name="Oval 96"/>
              <p:cNvSpPr>
                <a:spLocks noChangeArrowheads="1"/>
              </p:cNvSpPr>
              <p:nvPr/>
            </p:nvSpPr>
            <p:spPr bwMode="auto">
              <a:xfrm>
                <a:off x="347" y="3088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59" name="Freeform 97"/>
              <p:cNvSpPr>
                <a:spLocks/>
              </p:cNvSpPr>
              <p:nvPr/>
            </p:nvSpPr>
            <p:spPr bwMode="auto">
              <a:xfrm>
                <a:off x="347" y="3118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2 h 216"/>
                  <a:gd name="T14" fmla="*/ 276 w 901"/>
                  <a:gd name="T15" fmla="*/ 204 h 216"/>
                  <a:gd name="T16" fmla="*/ 339 w 901"/>
                  <a:gd name="T17" fmla="*/ 211 h 216"/>
                  <a:gd name="T18" fmla="*/ 408 w 901"/>
                  <a:gd name="T19" fmla="*/ 214 h 216"/>
                  <a:gd name="T20" fmla="*/ 467 w 901"/>
                  <a:gd name="T21" fmla="*/ 216 h 216"/>
                  <a:gd name="T22" fmla="*/ 528 w 901"/>
                  <a:gd name="T23" fmla="*/ 214 h 216"/>
                  <a:gd name="T24" fmla="*/ 582 w 901"/>
                  <a:gd name="T25" fmla="*/ 209 h 216"/>
                  <a:gd name="T26" fmla="*/ 634 w 901"/>
                  <a:gd name="T27" fmla="*/ 202 h 216"/>
                  <a:gd name="T28" fmla="*/ 685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6 h 216"/>
                  <a:gd name="T36" fmla="*/ 848 w 901"/>
                  <a:gd name="T37" fmla="*/ 138 h 216"/>
                  <a:gd name="T38" fmla="*/ 885 w 901"/>
                  <a:gd name="T39" fmla="*/ 106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3 w 901"/>
                  <a:gd name="T45" fmla="*/ 17 h 216"/>
                  <a:gd name="T46" fmla="*/ 872 w 901"/>
                  <a:gd name="T47" fmla="*/ 40 h 216"/>
                  <a:gd name="T48" fmla="*/ 844 w 901"/>
                  <a:gd name="T49" fmla="*/ 62 h 216"/>
                  <a:gd name="T50" fmla="*/ 804 w 901"/>
                  <a:gd name="T51" fmla="*/ 82 h 216"/>
                  <a:gd name="T52" fmla="*/ 756 w 901"/>
                  <a:gd name="T53" fmla="*/ 99 h 216"/>
                  <a:gd name="T54" fmla="*/ 719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6 h 216"/>
                  <a:gd name="T60" fmla="*/ 550 w 901"/>
                  <a:gd name="T61" fmla="*/ 134 h 216"/>
                  <a:gd name="T62" fmla="*/ 505 w 901"/>
                  <a:gd name="T63" fmla="*/ 137 h 216"/>
                  <a:gd name="T64" fmla="*/ 450 w 901"/>
                  <a:gd name="T65" fmla="*/ 136 h 216"/>
                  <a:gd name="T66" fmla="*/ 389 w 901"/>
                  <a:gd name="T67" fmla="*/ 135 h 216"/>
                  <a:gd name="T68" fmla="*/ 330 w 901"/>
                  <a:gd name="T69" fmla="*/ 132 h 216"/>
                  <a:gd name="T70" fmla="*/ 270 w 901"/>
                  <a:gd name="T71" fmla="*/ 125 h 216"/>
                  <a:gd name="T72" fmla="*/ 209 w 901"/>
                  <a:gd name="T73" fmla="*/ 113 h 216"/>
                  <a:gd name="T74" fmla="*/ 161 w 901"/>
                  <a:gd name="T75" fmla="*/ 104 h 216"/>
                  <a:gd name="T76" fmla="*/ 120 w 901"/>
                  <a:gd name="T77" fmla="*/ 90 h 216"/>
                  <a:gd name="T78" fmla="*/ 82 w 901"/>
                  <a:gd name="T79" fmla="*/ 73 h 216"/>
                  <a:gd name="T80" fmla="*/ 50 w 901"/>
                  <a:gd name="T81" fmla="*/ 59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7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2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0" y="125"/>
                    </a:lnTo>
                    <a:lnTo>
                      <a:pt x="209" y="113"/>
                    </a:lnTo>
                    <a:lnTo>
                      <a:pt x="161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1" name="Group 98"/>
            <p:cNvGrpSpPr>
              <a:grpSpLocks/>
            </p:cNvGrpSpPr>
            <p:nvPr/>
          </p:nvGrpSpPr>
          <p:grpSpPr bwMode="auto">
            <a:xfrm>
              <a:off x="325" y="3068"/>
              <a:ext cx="182" cy="74"/>
              <a:chOff x="325" y="3068"/>
              <a:chExt cx="182" cy="74"/>
            </a:xfrm>
          </p:grpSpPr>
          <p:sp>
            <p:nvSpPr>
              <p:cNvPr id="12356" name="Oval 99"/>
              <p:cNvSpPr>
                <a:spLocks noChangeArrowheads="1"/>
              </p:cNvSpPr>
              <p:nvPr/>
            </p:nvSpPr>
            <p:spPr bwMode="auto">
              <a:xfrm>
                <a:off x="326" y="3068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57" name="Freeform 100"/>
              <p:cNvSpPr>
                <a:spLocks/>
              </p:cNvSpPr>
              <p:nvPr/>
            </p:nvSpPr>
            <p:spPr bwMode="auto">
              <a:xfrm>
                <a:off x="325" y="3099"/>
                <a:ext cx="181" cy="43"/>
              </a:xfrm>
              <a:custGeom>
                <a:avLst/>
                <a:gdLst>
                  <a:gd name="T0" fmla="*/ 0 w 901"/>
                  <a:gd name="T1" fmla="*/ 0 h 215"/>
                  <a:gd name="T2" fmla="*/ 0 w 901"/>
                  <a:gd name="T3" fmla="*/ 76 h 215"/>
                  <a:gd name="T4" fmla="*/ 18 w 901"/>
                  <a:gd name="T5" fmla="*/ 110 h 215"/>
                  <a:gd name="T6" fmla="*/ 44 w 901"/>
                  <a:gd name="T7" fmla="*/ 133 h 215"/>
                  <a:gd name="T8" fmla="*/ 88 w 901"/>
                  <a:gd name="T9" fmla="*/ 157 h 215"/>
                  <a:gd name="T10" fmla="*/ 145 w 901"/>
                  <a:gd name="T11" fmla="*/ 176 h 215"/>
                  <a:gd name="T12" fmla="*/ 209 w 901"/>
                  <a:gd name="T13" fmla="*/ 192 h 215"/>
                  <a:gd name="T14" fmla="*/ 276 w 901"/>
                  <a:gd name="T15" fmla="*/ 204 h 215"/>
                  <a:gd name="T16" fmla="*/ 339 w 901"/>
                  <a:gd name="T17" fmla="*/ 211 h 215"/>
                  <a:gd name="T18" fmla="*/ 408 w 901"/>
                  <a:gd name="T19" fmla="*/ 214 h 215"/>
                  <a:gd name="T20" fmla="*/ 468 w 901"/>
                  <a:gd name="T21" fmla="*/ 215 h 215"/>
                  <a:gd name="T22" fmla="*/ 528 w 901"/>
                  <a:gd name="T23" fmla="*/ 214 h 215"/>
                  <a:gd name="T24" fmla="*/ 582 w 901"/>
                  <a:gd name="T25" fmla="*/ 209 h 215"/>
                  <a:gd name="T26" fmla="*/ 634 w 901"/>
                  <a:gd name="T27" fmla="*/ 202 h 215"/>
                  <a:gd name="T28" fmla="*/ 686 w 901"/>
                  <a:gd name="T29" fmla="*/ 196 h 215"/>
                  <a:gd name="T30" fmla="*/ 729 w 901"/>
                  <a:gd name="T31" fmla="*/ 186 h 215"/>
                  <a:gd name="T32" fmla="*/ 773 w 901"/>
                  <a:gd name="T33" fmla="*/ 172 h 215"/>
                  <a:gd name="T34" fmla="*/ 817 w 901"/>
                  <a:gd name="T35" fmla="*/ 156 h 215"/>
                  <a:gd name="T36" fmla="*/ 849 w 901"/>
                  <a:gd name="T37" fmla="*/ 138 h 215"/>
                  <a:gd name="T38" fmla="*/ 885 w 901"/>
                  <a:gd name="T39" fmla="*/ 106 h 215"/>
                  <a:gd name="T40" fmla="*/ 901 w 901"/>
                  <a:gd name="T41" fmla="*/ 77 h 215"/>
                  <a:gd name="T42" fmla="*/ 901 w 901"/>
                  <a:gd name="T43" fmla="*/ 0 h 215"/>
                  <a:gd name="T44" fmla="*/ 894 w 901"/>
                  <a:gd name="T45" fmla="*/ 17 h 215"/>
                  <a:gd name="T46" fmla="*/ 873 w 901"/>
                  <a:gd name="T47" fmla="*/ 40 h 215"/>
                  <a:gd name="T48" fmla="*/ 844 w 901"/>
                  <a:gd name="T49" fmla="*/ 62 h 215"/>
                  <a:gd name="T50" fmla="*/ 805 w 901"/>
                  <a:gd name="T51" fmla="*/ 82 h 215"/>
                  <a:gd name="T52" fmla="*/ 756 w 901"/>
                  <a:gd name="T53" fmla="*/ 99 h 215"/>
                  <a:gd name="T54" fmla="*/ 720 w 901"/>
                  <a:gd name="T55" fmla="*/ 109 h 215"/>
                  <a:gd name="T56" fmla="*/ 670 w 901"/>
                  <a:gd name="T57" fmla="*/ 118 h 215"/>
                  <a:gd name="T58" fmla="*/ 620 w 901"/>
                  <a:gd name="T59" fmla="*/ 126 h 215"/>
                  <a:gd name="T60" fmla="*/ 550 w 901"/>
                  <a:gd name="T61" fmla="*/ 134 h 215"/>
                  <a:gd name="T62" fmla="*/ 505 w 901"/>
                  <a:gd name="T63" fmla="*/ 137 h 215"/>
                  <a:gd name="T64" fmla="*/ 450 w 901"/>
                  <a:gd name="T65" fmla="*/ 136 h 215"/>
                  <a:gd name="T66" fmla="*/ 390 w 901"/>
                  <a:gd name="T67" fmla="*/ 135 h 215"/>
                  <a:gd name="T68" fmla="*/ 330 w 901"/>
                  <a:gd name="T69" fmla="*/ 132 h 215"/>
                  <a:gd name="T70" fmla="*/ 271 w 901"/>
                  <a:gd name="T71" fmla="*/ 125 h 215"/>
                  <a:gd name="T72" fmla="*/ 209 w 901"/>
                  <a:gd name="T73" fmla="*/ 113 h 215"/>
                  <a:gd name="T74" fmla="*/ 162 w 901"/>
                  <a:gd name="T75" fmla="*/ 104 h 215"/>
                  <a:gd name="T76" fmla="*/ 120 w 901"/>
                  <a:gd name="T77" fmla="*/ 90 h 215"/>
                  <a:gd name="T78" fmla="*/ 82 w 901"/>
                  <a:gd name="T79" fmla="*/ 73 h 215"/>
                  <a:gd name="T80" fmla="*/ 51 w 901"/>
                  <a:gd name="T81" fmla="*/ 59 h 215"/>
                  <a:gd name="T82" fmla="*/ 18 w 901"/>
                  <a:gd name="T83" fmla="*/ 31 h 215"/>
                  <a:gd name="T84" fmla="*/ 0 w 901"/>
                  <a:gd name="T85" fmla="*/ 0 h 2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5"/>
                  <a:gd name="T131" fmla="*/ 901 w 901"/>
                  <a:gd name="T132" fmla="*/ 215 h 2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5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5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2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8"/>
                    </a:lnTo>
                    <a:lnTo>
                      <a:pt x="620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1" y="59"/>
                    </a:lnTo>
                    <a:lnTo>
                      <a:pt x="1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2" name="Group 101"/>
            <p:cNvGrpSpPr>
              <a:grpSpLocks/>
            </p:cNvGrpSpPr>
            <p:nvPr/>
          </p:nvGrpSpPr>
          <p:grpSpPr bwMode="auto">
            <a:xfrm>
              <a:off x="331" y="3050"/>
              <a:ext cx="181" cy="74"/>
              <a:chOff x="331" y="3050"/>
              <a:chExt cx="181" cy="74"/>
            </a:xfrm>
          </p:grpSpPr>
          <p:sp>
            <p:nvSpPr>
              <p:cNvPr id="12354" name="Oval 102"/>
              <p:cNvSpPr>
                <a:spLocks noChangeArrowheads="1"/>
              </p:cNvSpPr>
              <p:nvPr/>
            </p:nvSpPr>
            <p:spPr bwMode="auto">
              <a:xfrm>
                <a:off x="331" y="3050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55" name="Freeform 103"/>
              <p:cNvSpPr>
                <a:spLocks/>
              </p:cNvSpPr>
              <p:nvPr/>
            </p:nvSpPr>
            <p:spPr bwMode="auto">
              <a:xfrm>
                <a:off x="331" y="308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4 h 216"/>
                  <a:gd name="T8" fmla="*/ 88 w 902"/>
                  <a:gd name="T9" fmla="*/ 158 h 216"/>
                  <a:gd name="T10" fmla="*/ 146 w 902"/>
                  <a:gd name="T11" fmla="*/ 177 h 216"/>
                  <a:gd name="T12" fmla="*/ 209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2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10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7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3 h 216"/>
                  <a:gd name="T52" fmla="*/ 757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5 h 216"/>
                  <a:gd name="T62" fmla="*/ 506 w 902"/>
                  <a:gd name="T63" fmla="*/ 138 h 216"/>
                  <a:gd name="T64" fmla="*/ 451 w 902"/>
                  <a:gd name="T65" fmla="*/ 137 h 216"/>
                  <a:gd name="T66" fmla="*/ 390 w 902"/>
                  <a:gd name="T67" fmla="*/ 136 h 216"/>
                  <a:gd name="T68" fmla="*/ 331 w 902"/>
                  <a:gd name="T69" fmla="*/ 133 h 216"/>
                  <a:gd name="T70" fmla="*/ 271 w 902"/>
                  <a:gd name="T71" fmla="*/ 126 h 216"/>
                  <a:gd name="T72" fmla="*/ 209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1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6" y="177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6"/>
                    </a:lnTo>
                    <a:lnTo>
                      <a:pt x="331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3" name="Group 104"/>
            <p:cNvGrpSpPr>
              <a:grpSpLocks/>
            </p:cNvGrpSpPr>
            <p:nvPr/>
          </p:nvGrpSpPr>
          <p:grpSpPr bwMode="auto">
            <a:xfrm>
              <a:off x="339" y="3034"/>
              <a:ext cx="182" cy="74"/>
              <a:chOff x="339" y="3034"/>
              <a:chExt cx="182" cy="74"/>
            </a:xfrm>
          </p:grpSpPr>
          <p:sp>
            <p:nvSpPr>
              <p:cNvPr id="12352" name="Oval 105"/>
              <p:cNvSpPr>
                <a:spLocks noChangeArrowheads="1"/>
              </p:cNvSpPr>
              <p:nvPr/>
            </p:nvSpPr>
            <p:spPr bwMode="auto">
              <a:xfrm>
                <a:off x="340" y="3034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53" name="Freeform 106"/>
              <p:cNvSpPr>
                <a:spLocks/>
              </p:cNvSpPr>
              <p:nvPr/>
            </p:nvSpPr>
            <p:spPr bwMode="auto">
              <a:xfrm>
                <a:off x="339" y="3065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8 w 902"/>
                  <a:gd name="T9" fmla="*/ 158 h 216"/>
                  <a:gd name="T10" fmla="*/ 146 w 902"/>
                  <a:gd name="T11" fmla="*/ 176 h 216"/>
                  <a:gd name="T12" fmla="*/ 210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2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09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3 h 216"/>
                  <a:gd name="T52" fmla="*/ 757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4 h 216"/>
                  <a:gd name="T62" fmla="*/ 506 w 902"/>
                  <a:gd name="T63" fmla="*/ 138 h 216"/>
                  <a:gd name="T64" fmla="*/ 451 w 902"/>
                  <a:gd name="T65" fmla="*/ 137 h 216"/>
                  <a:gd name="T66" fmla="*/ 390 w 902"/>
                  <a:gd name="T67" fmla="*/ 136 h 216"/>
                  <a:gd name="T68" fmla="*/ 331 w 902"/>
                  <a:gd name="T69" fmla="*/ 132 h 216"/>
                  <a:gd name="T70" fmla="*/ 271 w 902"/>
                  <a:gd name="T71" fmla="*/ 126 h 216"/>
                  <a:gd name="T72" fmla="*/ 210 w 902"/>
                  <a:gd name="T73" fmla="*/ 114 h 216"/>
                  <a:gd name="T74" fmla="*/ 162 w 902"/>
                  <a:gd name="T75" fmla="*/ 105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60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6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10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4" name="Group 107"/>
            <p:cNvGrpSpPr>
              <a:grpSpLocks/>
            </p:cNvGrpSpPr>
            <p:nvPr/>
          </p:nvGrpSpPr>
          <p:grpSpPr bwMode="auto">
            <a:xfrm>
              <a:off x="331" y="3014"/>
              <a:ext cx="181" cy="74"/>
              <a:chOff x="331" y="3014"/>
              <a:chExt cx="181" cy="74"/>
            </a:xfrm>
          </p:grpSpPr>
          <p:sp>
            <p:nvSpPr>
              <p:cNvPr id="12350" name="Oval 108"/>
              <p:cNvSpPr>
                <a:spLocks noChangeArrowheads="1"/>
              </p:cNvSpPr>
              <p:nvPr/>
            </p:nvSpPr>
            <p:spPr bwMode="auto">
              <a:xfrm>
                <a:off x="331" y="3014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51" name="Freeform 109"/>
              <p:cNvSpPr>
                <a:spLocks/>
              </p:cNvSpPr>
              <p:nvPr/>
            </p:nvSpPr>
            <p:spPr bwMode="auto">
              <a:xfrm>
                <a:off x="331" y="3045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8 w 902"/>
                  <a:gd name="T9" fmla="*/ 157 h 216"/>
                  <a:gd name="T10" fmla="*/ 146 w 902"/>
                  <a:gd name="T11" fmla="*/ 176 h 216"/>
                  <a:gd name="T12" fmla="*/ 209 w 902"/>
                  <a:gd name="T13" fmla="*/ 193 h 216"/>
                  <a:gd name="T14" fmla="*/ 277 w 902"/>
                  <a:gd name="T15" fmla="*/ 205 h 216"/>
                  <a:gd name="T16" fmla="*/ 339 w 902"/>
                  <a:gd name="T17" fmla="*/ 211 h 216"/>
                  <a:gd name="T18" fmla="*/ 409 w 902"/>
                  <a:gd name="T19" fmla="*/ 215 h 216"/>
                  <a:gd name="T20" fmla="*/ 468 w 902"/>
                  <a:gd name="T21" fmla="*/ 216 h 216"/>
                  <a:gd name="T22" fmla="*/ 529 w 902"/>
                  <a:gd name="T23" fmla="*/ 215 h 216"/>
                  <a:gd name="T24" fmla="*/ 583 w 902"/>
                  <a:gd name="T25" fmla="*/ 209 h 216"/>
                  <a:gd name="T26" fmla="*/ 634 w 902"/>
                  <a:gd name="T27" fmla="*/ 203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9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8 h 216"/>
                  <a:gd name="T46" fmla="*/ 873 w 902"/>
                  <a:gd name="T47" fmla="*/ 41 h 216"/>
                  <a:gd name="T48" fmla="*/ 845 w 902"/>
                  <a:gd name="T49" fmla="*/ 63 h 216"/>
                  <a:gd name="T50" fmla="*/ 805 w 902"/>
                  <a:gd name="T51" fmla="*/ 83 h 216"/>
                  <a:gd name="T52" fmla="*/ 757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7 h 216"/>
                  <a:gd name="T60" fmla="*/ 551 w 902"/>
                  <a:gd name="T61" fmla="*/ 134 h 216"/>
                  <a:gd name="T62" fmla="*/ 506 w 902"/>
                  <a:gd name="T63" fmla="*/ 138 h 216"/>
                  <a:gd name="T64" fmla="*/ 451 w 902"/>
                  <a:gd name="T65" fmla="*/ 137 h 216"/>
                  <a:gd name="T66" fmla="*/ 390 w 902"/>
                  <a:gd name="T67" fmla="*/ 135 h 216"/>
                  <a:gd name="T68" fmla="*/ 331 w 902"/>
                  <a:gd name="T69" fmla="*/ 132 h 216"/>
                  <a:gd name="T70" fmla="*/ 271 w 902"/>
                  <a:gd name="T71" fmla="*/ 126 h 216"/>
                  <a:gd name="T72" fmla="*/ 209 w 902"/>
                  <a:gd name="T73" fmla="*/ 113 h 216"/>
                  <a:gd name="T74" fmla="*/ 162 w 902"/>
                  <a:gd name="T75" fmla="*/ 105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59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5" name="Group 110"/>
            <p:cNvGrpSpPr>
              <a:grpSpLocks/>
            </p:cNvGrpSpPr>
            <p:nvPr/>
          </p:nvGrpSpPr>
          <p:grpSpPr bwMode="auto">
            <a:xfrm>
              <a:off x="334" y="2992"/>
              <a:ext cx="182" cy="74"/>
              <a:chOff x="334" y="2992"/>
              <a:chExt cx="182" cy="74"/>
            </a:xfrm>
          </p:grpSpPr>
          <p:sp>
            <p:nvSpPr>
              <p:cNvPr id="12348" name="Oval 111"/>
              <p:cNvSpPr>
                <a:spLocks noChangeArrowheads="1"/>
              </p:cNvSpPr>
              <p:nvPr/>
            </p:nvSpPr>
            <p:spPr bwMode="auto">
              <a:xfrm>
                <a:off x="335" y="2992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49" name="Freeform 112"/>
              <p:cNvSpPr>
                <a:spLocks/>
              </p:cNvSpPr>
              <p:nvPr/>
            </p:nvSpPr>
            <p:spPr bwMode="auto">
              <a:xfrm>
                <a:off x="334" y="3023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8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1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9 w 901"/>
                  <a:gd name="T31" fmla="*/ 186 h 216"/>
                  <a:gd name="T32" fmla="*/ 773 w 901"/>
                  <a:gd name="T33" fmla="*/ 173 h 216"/>
                  <a:gd name="T34" fmla="*/ 817 w 901"/>
                  <a:gd name="T35" fmla="*/ 156 h 216"/>
                  <a:gd name="T36" fmla="*/ 849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5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20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90 w 901"/>
                  <a:gd name="T67" fmla="*/ 135 h 216"/>
                  <a:gd name="T68" fmla="*/ 330 w 901"/>
                  <a:gd name="T69" fmla="*/ 132 h 216"/>
                  <a:gd name="T70" fmla="*/ 271 w 901"/>
                  <a:gd name="T71" fmla="*/ 125 h 216"/>
                  <a:gd name="T72" fmla="*/ 209 w 901"/>
                  <a:gd name="T73" fmla="*/ 113 h 216"/>
                  <a:gd name="T74" fmla="*/ 162 w 901"/>
                  <a:gd name="T75" fmla="*/ 105 h 216"/>
                  <a:gd name="T76" fmla="*/ 120 w 901"/>
                  <a:gd name="T77" fmla="*/ 90 h 216"/>
                  <a:gd name="T78" fmla="*/ 83 w 901"/>
                  <a:gd name="T79" fmla="*/ 74 h 216"/>
                  <a:gd name="T80" fmla="*/ 51 w 901"/>
                  <a:gd name="T81" fmla="*/ 59 h 216"/>
                  <a:gd name="T82" fmla="*/ 18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6" name="Group 113"/>
            <p:cNvGrpSpPr>
              <a:grpSpLocks/>
            </p:cNvGrpSpPr>
            <p:nvPr/>
          </p:nvGrpSpPr>
          <p:grpSpPr bwMode="auto">
            <a:xfrm>
              <a:off x="345" y="2977"/>
              <a:ext cx="181" cy="74"/>
              <a:chOff x="345" y="2977"/>
              <a:chExt cx="181" cy="74"/>
            </a:xfrm>
          </p:grpSpPr>
          <p:sp>
            <p:nvSpPr>
              <p:cNvPr id="12346" name="Oval 114"/>
              <p:cNvSpPr>
                <a:spLocks noChangeArrowheads="1"/>
              </p:cNvSpPr>
              <p:nvPr/>
            </p:nvSpPr>
            <p:spPr bwMode="auto">
              <a:xfrm>
                <a:off x="346" y="2977"/>
                <a:ext cx="180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47" name="Freeform 115"/>
              <p:cNvSpPr>
                <a:spLocks/>
              </p:cNvSpPr>
              <p:nvPr/>
            </p:nvSpPr>
            <p:spPr bwMode="auto">
              <a:xfrm>
                <a:off x="345" y="3007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2 h 216"/>
                  <a:gd name="T14" fmla="*/ 276 w 901"/>
                  <a:gd name="T15" fmla="*/ 204 h 216"/>
                  <a:gd name="T16" fmla="*/ 339 w 901"/>
                  <a:gd name="T17" fmla="*/ 211 h 216"/>
                  <a:gd name="T18" fmla="*/ 408 w 901"/>
                  <a:gd name="T19" fmla="*/ 214 h 216"/>
                  <a:gd name="T20" fmla="*/ 468 w 901"/>
                  <a:gd name="T21" fmla="*/ 216 h 216"/>
                  <a:gd name="T22" fmla="*/ 528 w 901"/>
                  <a:gd name="T23" fmla="*/ 214 h 216"/>
                  <a:gd name="T24" fmla="*/ 582 w 901"/>
                  <a:gd name="T25" fmla="*/ 209 h 216"/>
                  <a:gd name="T26" fmla="*/ 634 w 901"/>
                  <a:gd name="T27" fmla="*/ 202 h 216"/>
                  <a:gd name="T28" fmla="*/ 686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6 h 216"/>
                  <a:gd name="T36" fmla="*/ 848 w 901"/>
                  <a:gd name="T37" fmla="*/ 138 h 216"/>
                  <a:gd name="T38" fmla="*/ 885 w 901"/>
                  <a:gd name="T39" fmla="*/ 106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7 h 216"/>
                  <a:gd name="T46" fmla="*/ 873 w 901"/>
                  <a:gd name="T47" fmla="*/ 40 h 216"/>
                  <a:gd name="T48" fmla="*/ 844 w 901"/>
                  <a:gd name="T49" fmla="*/ 62 h 216"/>
                  <a:gd name="T50" fmla="*/ 804 w 901"/>
                  <a:gd name="T51" fmla="*/ 82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6 h 216"/>
                  <a:gd name="T60" fmla="*/ 550 w 901"/>
                  <a:gd name="T61" fmla="*/ 134 h 216"/>
                  <a:gd name="T62" fmla="*/ 505 w 901"/>
                  <a:gd name="T63" fmla="*/ 137 h 216"/>
                  <a:gd name="T64" fmla="*/ 450 w 901"/>
                  <a:gd name="T65" fmla="*/ 136 h 216"/>
                  <a:gd name="T66" fmla="*/ 389 w 901"/>
                  <a:gd name="T67" fmla="*/ 135 h 216"/>
                  <a:gd name="T68" fmla="*/ 330 w 901"/>
                  <a:gd name="T69" fmla="*/ 132 h 216"/>
                  <a:gd name="T70" fmla="*/ 271 w 901"/>
                  <a:gd name="T71" fmla="*/ 125 h 216"/>
                  <a:gd name="T72" fmla="*/ 209 w 901"/>
                  <a:gd name="T73" fmla="*/ 113 h 216"/>
                  <a:gd name="T74" fmla="*/ 162 w 901"/>
                  <a:gd name="T75" fmla="*/ 104 h 216"/>
                  <a:gd name="T76" fmla="*/ 120 w 901"/>
                  <a:gd name="T77" fmla="*/ 90 h 216"/>
                  <a:gd name="T78" fmla="*/ 82 w 901"/>
                  <a:gd name="T79" fmla="*/ 73 h 216"/>
                  <a:gd name="T80" fmla="*/ 50 w 901"/>
                  <a:gd name="T81" fmla="*/ 59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7" name="Group 116"/>
            <p:cNvGrpSpPr>
              <a:grpSpLocks/>
            </p:cNvGrpSpPr>
            <p:nvPr/>
          </p:nvGrpSpPr>
          <p:grpSpPr bwMode="auto">
            <a:xfrm>
              <a:off x="347" y="2963"/>
              <a:ext cx="181" cy="74"/>
              <a:chOff x="347" y="2963"/>
              <a:chExt cx="181" cy="74"/>
            </a:xfrm>
          </p:grpSpPr>
          <p:sp>
            <p:nvSpPr>
              <p:cNvPr id="12344" name="Oval 117"/>
              <p:cNvSpPr>
                <a:spLocks noChangeArrowheads="1"/>
              </p:cNvSpPr>
              <p:nvPr/>
            </p:nvSpPr>
            <p:spPr bwMode="auto">
              <a:xfrm>
                <a:off x="347" y="2963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45" name="Freeform 118"/>
              <p:cNvSpPr>
                <a:spLocks/>
              </p:cNvSpPr>
              <p:nvPr/>
            </p:nvSpPr>
            <p:spPr bwMode="auto">
              <a:xfrm>
                <a:off x="347" y="2993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4 h 216"/>
                  <a:gd name="T8" fmla="*/ 88 w 901"/>
                  <a:gd name="T9" fmla="*/ 158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2 h 216"/>
                  <a:gd name="T18" fmla="*/ 408 w 901"/>
                  <a:gd name="T19" fmla="*/ 215 h 216"/>
                  <a:gd name="T20" fmla="*/ 467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10 h 216"/>
                  <a:gd name="T26" fmla="*/ 634 w 901"/>
                  <a:gd name="T27" fmla="*/ 203 h 216"/>
                  <a:gd name="T28" fmla="*/ 685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7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3 w 901"/>
                  <a:gd name="T45" fmla="*/ 18 h 216"/>
                  <a:gd name="T46" fmla="*/ 872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99 h 216"/>
                  <a:gd name="T54" fmla="*/ 719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7 h 216"/>
                  <a:gd name="T60" fmla="*/ 550 w 901"/>
                  <a:gd name="T61" fmla="*/ 135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89 w 901"/>
                  <a:gd name="T67" fmla="*/ 136 h 216"/>
                  <a:gd name="T68" fmla="*/ 330 w 901"/>
                  <a:gd name="T69" fmla="*/ 132 h 216"/>
                  <a:gd name="T70" fmla="*/ 270 w 901"/>
                  <a:gd name="T71" fmla="*/ 126 h 216"/>
                  <a:gd name="T72" fmla="*/ 209 w 901"/>
                  <a:gd name="T73" fmla="*/ 114 h 216"/>
                  <a:gd name="T74" fmla="*/ 161 w 901"/>
                  <a:gd name="T75" fmla="*/ 105 h 216"/>
                  <a:gd name="T76" fmla="*/ 120 w 901"/>
                  <a:gd name="T77" fmla="*/ 91 h 216"/>
                  <a:gd name="T78" fmla="*/ 82 w 901"/>
                  <a:gd name="T79" fmla="*/ 74 h 216"/>
                  <a:gd name="T80" fmla="*/ 50 w 901"/>
                  <a:gd name="T81" fmla="*/ 60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8" name="Group 119"/>
            <p:cNvGrpSpPr>
              <a:grpSpLocks/>
            </p:cNvGrpSpPr>
            <p:nvPr/>
          </p:nvGrpSpPr>
          <p:grpSpPr bwMode="auto">
            <a:xfrm>
              <a:off x="345" y="2947"/>
              <a:ext cx="181" cy="74"/>
              <a:chOff x="345" y="2947"/>
              <a:chExt cx="181" cy="74"/>
            </a:xfrm>
          </p:grpSpPr>
          <p:sp>
            <p:nvSpPr>
              <p:cNvPr id="12342" name="Oval 120"/>
              <p:cNvSpPr>
                <a:spLocks noChangeArrowheads="1"/>
              </p:cNvSpPr>
              <p:nvPr/>
            </p:nvSpPr>
            <p:spPr bwMode="auto">
              <a:xfrm>
                <a:off x="346" y="2947"/>
                <a:ext cx="180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43" name="Freeform 121"/>
              <p:cNvSpPr>
                <a:spLocks/>
              </p:cNvSpPr>
              <p:nvPr/>
            </p:nvSpPr>
            <p:spPr bwMode="auto">
              <a:xfrm>
                <a:off x="345" y="2978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76 h 216"/>
                  <a:gd name="T4" fmla="*/ 17 w 901"/>
                  <a:gd name="T5" fmla="*/ 110 h 216"/>
                  <a:gd name="T6" fmla="*/ 44 w 901"/>
                  <a:gd name="T7" fmla="*/ 133 h 216"/>
                  <a:gd name="T8" fmla="*/ 88 w 901"/>
                  <a:gd name="T9" fmla="*/ 157 h 216"/>
                  <a:gd name="T10" fmla="*/ 145 w 901"/>
                  <a:gd name="T11" fmla="*/ 176 h 216"/>
                  <a:gd name="T12" fmla="*/ 209 w 901"/>
                  <a:gd name="T13" fmla="*/ 193 h 216"/>
                  <a:gd name="T14" fmla="*/ 276 w 901"/>
                  <a:gd name="T15" fmla="*/ 205 h 216"/>
                  <a:gd name="T16" fmla="*/ 339 w 901"/>
                  <a:gd name="T17" fmla="*/ 211 h 216"/>
                  <a:gd name="T18" fmla="*/ 408 w 901"/>
                  <a:gd name="T19" fmla="*/ 215 h 216"/>
                  <a:gd name="T20" fmla="*/ 468 w 901"/>
                  <a:gd name="T21" fmla="*/ 216 h 216"/>
                  <a:gd name="T22" fmla="*/ 528 w 901"/>
                  <a:gd name="T23" fmla="*/ 215 h 216"/>
                  <a:gd name="T24" fmla="*/ 582 w 901"/>
                  <a:gd name="T25" fmla="*/ 209 h 216"/>
                  <a:gd name="T26" fmla="*/ 634 w 901"/>
                  <a:gd name="T27" fmla="*/ 203 h 216"/>
                  <a:gd name="T28" fmla="*/ 686 w 901"/>
                  <a:gd name="T29" fmla="*/ 196 h 216"/>
                  <a:gd name="T30" fmla="*/ 728 w 901"/>
                  <a:gd name="T31" fmla="*/ 186 h 216"/>
                  <a:gd name="T32" fmla="*/ 772 w 901"/>
                  <a:gd name="T33" fmla="*/ 173 h 216"/>
                  <a:gd name="T34" fmla="*/ 816 w 901"/>
                  <a:gd name="T35" fmla="*/ 156 h 216"/>
                  <a:gd name="T36" fmla="*/ 848 w 901"/>
                  <a:gd name="T37" fmla="*/ 139 h 216"/>
                  <a:gd name="T38" fmla="*/ 885 w 901"/>
                  <a:gd name="T39" fmla="*/ 107 h 216"/>
                  <a:gd name="T40" fmla="*/ 901 w 901"/>
                  <a:gd name="T41" fmla="*/ 77 h 216"/>
                  <a:gd name="T42" fmla="*/ 901 w 901"/>
                  <a:gd name="T43" fmla="*/ 0 h 216"/>
                  <a:gd name="T44" fmla="*/ 894 w 901"/>
                  <a:gd name="T45" fmla="*/ 18 h 216"/>
                  <a:gd name="T46" fmla="*/ 873 w 901"/>
                  <a:gd name="T47" fmla="*/ 41 h 216"/>
                  <a:gd name="T48" fmla="*/ 844 w 901"/>
                  <a:gd name="T49" fmla="*/ 63 h 216"/>
                  <a:gd name="T50" fmla="*/ 804 w 901"/>
                  <a:gd name="T51" fmla="*/ 83 h 216"/>
                  <a:gd name="T52" fmla="*/ 756 w 901"/>
                  <a:gd name="T53" fmla="*/ 99 h 216"/>
                  <a:gd name="T54" fmla="*/ 720 w 901"/>
                  <a:gd name="T55" fmla="*/ 109 h 216"/>
                  <a:gd name="T56" fmla="*/ 670 w 901"/>
                  <a:gd name="T57" fmla="*/ 119 h 216"/>
                  <a:gd name="T58" fmla="*/ 619 w 901"/>
                  <a:gd name="T59" fmla="*/ 127 h 216"/>
                  <a:gd name="T60" fmla="*/ 550 w 901"/>
                  <a:gd name="T61" fmla="*/ 134 h 216"/>
                  <a:gd name="T62" fmla="*/ 505 w 901"/>
                  <a:gd name="T63" fmla="*/ 138 h 216"/>
                  <a:gd name="T64" fmla="*/ 450 w 901"/>
                  <a:gd name="T65" fmla="*/ 137 h 216"/>
                  <a:gd name="T66" fmla="*/ 389 w 901"/>
                  <a:gd name="T67" fmla="*/ 135 h 216"/>
                  <a:gd name="T68" fmla="*/ 330 w 901"/>
                  <a:gd name="T69" fmla="*/ 132 h 216"/>
                  <a:gd name="T70" fmla="*/ 271 w 901"/>
                  <a:gd name="T71" fmla="*/ 126 h 216"/>
                  <a:gd name="T72" fmla="*/ 209 w 901"/>
                  <a:gd name="T73" fmla="*/ 113 h 216"/>
                  <a:gd name="T74" fmla="*/ 162 w 901"/>
                  <a:gd name="T75" fmla="*/ 105 h 216"/>
                  <a:gd name="T76" fmla="*/ 120 w 901"/>
                  <a:gd name="T77" fmla="*/ 90 h 216"/>
                  <a:gd name="T78" fmla="*/ 82 w 901"/>
                  <a:gd name="T79" fmla="*/ 74 h 216"/>
                  <a:gd name="T80" fmla="*/ 50 w 901"/>
                  <a:gd name="T81" fmla="*/ 59 h 216"/>
                  <a:gd name="T82" fmla="*/ 17 w 901"/>
                  <a:gd name="T83" fmla="*/ 32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2339" name="Group 122"/>
            <p:cNvGrpSpPr>
              <a:grpSpLocks/>
            </p:cNvGrpSpPr>
            <p:nvPr/>
          </p:nvGrpSpPr>
          <p:grpSpPr bwMode="auto">
            <a:xfrm>
              <a:off x="339" y="2931"/>
              <a:ext cx="182" cy="74"/>
              <a:chOff x="339" y="2931"/>
              <a:chExt cx="182" cy="74"/>
            </a:xfrm>
          </p:grpSpPr>
          <p:sp>
            <p:nvSpPr>
              <p:cNvPr id="12340" name="Oval 123"/>
              <p:cNvSpPr>
                <a:spLocks noChangeArrowheads="1"/>
              </p:cNvSpPr>
              <p:nvPr/>
            </p:nvSpPr>
            <p:spPr bwMode="auto">
              <a:xfrm>
                <a:off x="340" y="2931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41" name="Freeform 124"/>
              <p:cNvSpPr>
                <a:spLocks/>
              </p:cNvSpPr>
              <p:nvPr/>
            </p:nvSpPr>
            <p:spPr bwMode="auto">
              <a:xfrm>
                <a:off x="339" y="2962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76 h 216"/>
                  <a:gd name="T4" fmla="*/ 18 w 902"/>
                  <a:gd name="T5" fmla="*/ 110 h 216"/>
                  <a:gd name="T6" fmla="*/ 44 w 902"/>
                  <a:gd name="T7" fmla="*/ 133 h 216"/>
                  <a:gd name="T8" fmla="*/ 88 w 902"/>
                  <a:gd name="T9" fmla="*/ 157 h 216"/>
                  <a:gd name="T10" fmla="*/ 146 w 902"/>
                  <a:gd name="T11" fmla="*/ 176 h 216"/>
                  <a:gd name="T12" fmla="*/ 210 w 902"/>
                  <a:gd name="T13" fmla="*/ 192 h 216"/>
                  <a:gd name="T14" fmla="*/ 277 w 902"/>
                  <a:gd name="T15" fmla="*/ 205 h 216"/>
                  <a:gd name="T16" fmla="*/ 339 w 902"/>
                  <a:gd name="T17" fmla="*/ 211 h 216"/>
                  <a:gd name="T18" fmla="*/ 409 w 902"/>
                  <a:gd name="T19" fmla="*/ 214 h 216"/>
                  <a:gd name="T20" fmla="*/ 468 w 902"/>
                  <a:gd name="T21" fmla="*/ 216 h 216"/>
                  <a:gd name="T22" fmla="*/ 529 w 902"/>
                  <a:gd name="T23" fmla="*/ 214 h 216"/>
                  <a:gd name="T24" fmla="*/ 583 w 902"/>
                  <a:gd name="T25" fmla="*/ 209 h 216"/>
                  <a:gd name="T26" fmla="*/ 634 w 902"/>
                  <a:gd name="T27" fmla="*/ 202 h 216"/>
                  <a:gd name="T28" fmla="*/ 686 w 902"/>
                  <a:gd name="T29" fmla="*/ 196 h 216"/>
                  <a:gd name="T30" fmla="*/ 729 w 902"/>
                  <a:gd name="T31" fmla="*/ 186 h 216"/>
                  <a:gd name="T32" fmla="*/ 773 w 902"/>
                  <a:gd name="T33" fmla="*/ 173 h 216"/>
                  <a:gd name="T34" fmla="*/ 817 w 902"/>
                  <a:gd name="T35" fmla="*/ 156 h 216"/>
                  <a:gd name="T36" fmla="*/ 849 w 902"/>
                  <a:gd name="T37" fmla="*/ 138 h 216"/>
                  <a:gd name="T38" fmla="*/ 885 w 902"/>
                  <a:gd name="T39" fmla="*/ 107 h 216"/>
                  <a:gd name="T40" fmla="*/ 902 w 902"/>
                  <a:gd name="T41" fmla="*/ 77 h 216"/>
                  <a:gd name="T42" fmla="*/ 902 w 902"/>
                  <a:gd name="T43" fmla="*/ 0 h 216"/>
                  <a:gd name="T44" fmla="*/ 894 w 902"/>
                  <a:gd name="T45" fmla="*/ 17 h 216"/>
                  <a:gd name="T46" fmla="*/ 873 w 902"/>
                  <a:gd name="T47" fmla="*/ 40 h 216"/>
                  <a:gd name="T48" fmla="*/ 845 w 902"/>
                  <a:gd name="T49" fmla="*/ 62 h 216"/>
                  <a:gd name="T50" fmla="*/ 805 w 902"/>
                  <a:gd name="T51" fmla="*/ 82 h 216"/>
                  <a:gd name="T52" fmla="*/ 757 w 902"/>
                  <a:gd name="T53" fmla="*/ 99 h 216"/>
                  <a:gd name="T54" fmla="*/ 720 w 902"/>
                  <a:gd name="T55" fmla="*/ 109 h 216"/>
                  <a:gd name="T56" fmla="*/ 671 w 902"/>
                  <a:gd name="T57" fmla="*/ 119 h 216"/>
                  <a:gd name="T58" fmla="*/ 620 w 902"/>
                  <a:gd name="T59" fmla="*/ 126 h 216"/>
                  <a:gd name="T60" fmla="*/ 551 w 902"/>
                  <a:gd name="T61" fmla="*/ 134 h 216"/>
                  <a:gd name="T62" fmla="*/ 506 w 902"/>
                  <a:gd name="T63" fmla="*/ 137 h 216"/>
                  <a:gd name="T64" fmla="*/ 451 w 902"/>
                  <a:gd name="T65" fmla="*/ 136 h 216"/>
                  <a:gd name="T66" fmla="*/ 390 w 902"/>
                  <a:gd name="T67" fmla="*/ 135 h 216"/>
                  <a:gd name="T68" fmla="*/ 331 w 902"/>
                  <a:gd name="T69" fmla="*/ 132 h 216"/>
                  <a:gd name="T70" fmla="*/ 271 w 902"/>
                  <a:gd name="T71" fmla="*/ 125 h 216"/>
                  <a:gd name="T72" fmla="*/ 210 w 902"/>
                  <a:gd name="T73" fmla="*/ 113 h 216"/>
                  <a:gd name="T74" fmla="*/ 162 w 902"/>
                  <a:gd name="T75" fmla="*/ 104 h 216"/>
                  <a:gd name="T76" fmla="*/ 120 w 902"/>
                  <a:gd name="T77" fmla="*/ 90 h 216"/>
                  <a:gd name="T78" fmla="*/ 83 w 902"/>
                  <a:gd name="T79" fmla="*/ 74 h 216"/>
                  <a:gd name="T80" fmla="*/ 51 w 902"/>
                  <a:gd name="T81" fmla="*/ 59 h 216"/>
                  <a:gd name="T82" fmla="*/ 18 w 902"/>
                  <a:gd name="T83" fmla="*/ 32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10" y="192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4"/>
                    </a:lnTo>
                    <a:lnTo>
                      <a:pt x="468" y="216"/>
                    </a:lnTo>
                    <a:lnTo>
                      <a:pt x="529" y="214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5" y="62"/>
                    </a:lnTo>
                    <a:lnTo>
                      <a:pt x="805" y="82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1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10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pic>
        <p:nvPicPr>
          <p:cNvPr id="28797" name="Picture 125" descr="DOMINO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1450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CA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13128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AMM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356225"/>
            <a:ext cx="9794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MEETING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13636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OILDRILL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9001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2" name="Picture 130" descr="SAILBOA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9461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3" name="Line 131"/>
          <p:cNvSpPr>
            <a:spLocks noChangeShapeType="1"/>
          </p:cNvSpPr>
          <p:nvPr/>
        </p:nvSpPr>
        <p:spPr bwMode="auto">
          <a:xfrm flipH="1">
            <a:off x="1219200" y="41910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04" name="Line 132"/>
          <p:cNvSpPr>
            <a:spLocks noChangeShapeType="1"/>
          </p:cNvSpPr>
          <p:nvPr/>
        </p:nvSpPr>
        <p:spPr bwMode="auto">
          <a:xfrm flipH="1">
            <a:off x="2362200" y="4267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05" name="Line 133"/>
          <p:cNvSpPr>
            <a:spLocks noChangeShapeType="1"/>
          </p:cNvSpPr>
          <p:nvPr/>
        </p:nvSpPr>
        <p:spPr bwMode="auto">
          <a:xfrm>
            <a:off x="3276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06" name="Line 134"/>
          <p:cNvSpPr>
            <a:spLocks noChangeShapeType="1"/>
          </p:cNvSpPr>
          <p:nvPr/>
        </p:nvSpPr>
        <p:spPr bwMode="auto">
          <a:xfrm>
            <a:off x="46482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07" name="Line 135"/>
          <p:cNvSpPr>
            <a:spLocks noChangeShapeType="1"/>
          </p:cNvSpPr>
          <p:nvPr/>
        </p:nvSpPr>
        <p:spPr bwMode="auto">
          <a:xfrm>
            <a:off x="5181600" y="4419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08" name="Line 136"/>
          <p:cNvSpPr>
            <a:spLocks noChangeShapeType="1"/>
          </p:cNvSpPr>
          <p:nvPr/>
        </p:nvSpPr>
        <p:spPr bwMode="auto">
          <a:xfrm>
            <a:off x="66294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09" name="Line 137"/>
          <p:cNvSpPr>
            <a:spLocks noChangeShapeType="1"/>
          </p:cNvSpPr>
          <p:nvPr/>
        </p:nvSpPr>
        <p:spPr bwMode="auto">
          <a:xfrm>
            <a:off x="6629400" y="4343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810" name="Text Box 138"/>
          <p:cNvSpPr txBox="1">
            <a:spLocks noChangeArrowheads="1"/>
          </p:cNvSpPr>
          <p:nvPr/>
        </p:nvSpPr>
        <p:spPr bwMode="auto">
          <a:xfrm>
            <a:off x="-92075" y="6216650"/>
            <a:ext cx="8948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latin typeface="Times New Roman" pitchFamily="18" charset="0"/>
              </a:rPr>
              <a:t>финансовый   транспортный                промышленный    добывающий                курортный</a:t>
            </a:r>
          </a:p>
          <a:p>
            <a:r>
              <a:rPr lang="ru-RU" altLang="ru-RU">
                <a:latin typeface="Times New Roman" pitchFamily="18" charset="0"/>
              </a:rPr>
              <a:t>      центр               центр                                центр                   центр                          центр</a:t>
            </a:r>
          </a:p>
        </p:txBody>
      </p: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2438400" y="5448300"/>
            <a:ext cx="2014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latin typeface="Times New Roman" pitchFamily="18" charset="0"/>
              </a:rPr>
              <a:t>центр развлечений</a:t>
            </a:r>
          </a:p>
        </p:txBody>
      </p:sp>
      <p:sp>
        <p:nvSpPr>
          <p:cNvPr id="28812" name="Text Box 140"/>
          <p:cNvSpPr txBox="1">
            <a:spLocks noChangeArrowheads="1"/>
          </p:cNvSpPr>
          <p:nvPr/>
        </p:nvSpPr>
        <p:spPr bwMode="auto">
          <a:xfrm>
            <a:off x="7010400" y="5105400"/>
            <a:ext cx="20589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>
                <a:latin typeface="Times New Roman" pitchFamily="18" charset="0"/>
              </a:rPr>
              <a:t>научный</a:t>
            </a:r>
          </a:p>
          <a:p>
            <a:pPr algn="ctr"/>
            <a:r>
              <a:rPr lang="ru-RU" altLang="ru-RU">
                <a:latin typeface="Times New Roman" pitchFamily="18" charset="0"/>
              </a:rPr>
              <a:t>   центр, </a:t>
            </a:r>
          </a:p>
          <a:p>
            <a:pPr algn="ctr"/>
            <a:r>
              <a:rPr lang="ru-RU" altLang="ru-RU">
                <a:latin typeface="Times New Roman" pitchFamily="18" charset="0"/>
              </a:rPr>
              <a:t>административный</a:t>
            </a:r>
          </a:p>
          <a:p>
            <a:pPr algn="ctr"/>
            <a:r>
              <a:rPr lang="ru-RU" altLang="ru-RU">
                <a:latin typeface="Times New Roman" pitchFamily="18" charset="0"/>
              </a:rPr>
              <a:t>центр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8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7" grpId="0" autoUpdateAnimBg="0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utoUpdateAnimBg="0"/>
      <p:bldP spid="28686" grpId="0" autoUpdateAnimBg="0"/>
      <p:bldP spid="28687" grpId="0" autoUpdateAnimBg="0"/>
      <p:bldP spid="28688" grpId="0" autoUpdateAnimBg="0"/>
      <p:bldP spid="28690" grpId="0" autoUpdateAnimBg="0"/>
      <p:bldP spid="28803" grpId="0" animBg="1"/>
      <p:bldP spid="28804" grpId="0" animBg="1"/>
      <p:bldP spid="28805" grpId="0" animBg="1"/>
      <p:bldP spid="28806" grpId="0" animBg="1"/>
      <p:bldP spid="28807" grpId="0" animBg="1"/>
      <p:bldP spid="28808" grpId="0" animBg="1"/>
      <p:bldP spid="28809" grpId="0" animBg="1"/>
      <p:bldP spid="28810" grpId="0" autoUpdateAnimBg="0"/>
      <p:bldP spid="28811" grpId="0" autoUpdateAnimBg="0"/>
      <p:bldP spid="288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8143900" y="6215082"/>
            <a:ext cx="100010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далее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0"/>
            <a:ext cx="25326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Африка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5500688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5500688"/>
            <a:ext cx="1143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конечная звезда 8"/>
          <p:cNvSpPr/>
          <p:nvPr/>
        </p:nvSpPr>
        <p:spPr>
          <a:xfrm>
            <a:off x="7643834" y="1571612"/>
            <a:ext cx="642942" cy="5715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86776" y="1571612"/>
            <a:ext cx="642942" cy="571504"/>
          </a:xfrm>
          <a:prstGeom prst="star5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286776" y="2643182"/>
            <a:ext cx="642942" cy="571504"/>
          </a:xfrm>
          <a:prstGeom prst="star5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643834" y="2643182"/>
            <a:ext cx="642942" cy="5715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643834" y="3643314"/>
            <a:ext cx="642942" cy="5715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286776" y="3643314"/>
            <a:ext cx="642942" cy="571504"/>
          </a:xfrm>
          <a:prstGeom prst="star5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643834" y="4714884"/>
            <a:ext cx="642942" cy="57150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286776" y="4714884"/>
            <a:ext cx="642942" cy="571504"/>
          </a:xfrm>
          <a:prstGeom prst="star5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1321" y="1500174"/>
            <a:ext cx="1287041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 команда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1321" y="2571744"/>
            <a:ext cx="1287041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2 команда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1321" y="3571876"/>
            <a:ext cx="1287041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команда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1321" y="4643446"/>
            <a:ext cx="1287041" cy="7143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 команда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500" y="1357313"/>
            <a:ext cx="4786313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Мыс </a:t>
            </a:r>
            <a:r>
              <a:rPr lang="ru-RU" sz="2000" b="1" dirty="0" err="1"/>
              <a:t>Бен-Секка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1428736"/>
            <a:ext cx="1285884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500" y="2428875"/>
            <a:ext cx="4786313" cy="928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Мыс Игольный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71604" y="2428868"/>
            <a:ext cx="1285884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500" y="3500438"/>
            <a:ext cx="4786313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Мыс </a:t>
            </a:r>
            <a:r>
              <a:rPr lang="ru-RU" sz="2000" b="1" dirty="0" err="1"/>
              <a:t>Альмади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3500438"/>
            <a:ext cx="1285884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57500" y="4500563"/>
            <a:ext cx="4786313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Мыс </a:t>
            </a:r>
            <a:r>
              <a:rPr lang="ru-RU" sz="2000" b="1" dirty="0" err="1"/>
              <a:t>Рас-Хафун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00166" y="4500570"/>
            <a:ext cx="1285884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hlinkshowjump?jump=endshow" highlightClick="1"/>
          </p:cNvPr>
          <p:cNvSpPr/>
          <p:nvPr/>
        </p:nvSpPr>
        <p:spPr>
          <a:xfrm>
            <a:off x="0" y="6215082"/>
            <a:ext cx="100010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выход</a:t>
            </a:r>
          </a:p>
        </p:txBody>
      </p:sp>
      <p:sp>
        <p:nvSpPr>
          <p:cNvPr id="29" name="Багетная рамка 28"/>
          <p:cNvSpPr/>
          <p:nvPr/>
        </p:nvSpPr>
        <p:spPr>
          <a:xfrm>
            <a:off x="2124075" y="6429375"/>
            <a:ext cx="947738" cy="42862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Старт</a:t>
            </a:r>
          </a:p>
        </p:txBody>
      </p:sp>
      <p:sp>
        <p:nvSpPr>
          <p:cNvPr id="31" name="Багетная рамка 30"/>
          <p:cNvSpPr/>
          <p:nvPr/>
        </p:nvSpPr>
        <p:spPr>
          <a:xfrm>
            <a:off x="3214688" y="6429375"/>
            <a:ext cx="857250" cy="42862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Багетная рамка 31"/>
          <p:cNvSpPr/>
          <p:nvPr/>
        </p:nvSpPr>
        <p:spPr>
          <a:xfrm>
            <a:off x="4214813" y="6429375"/>
            <a:ext cx="857250" cy="42862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Багетная рамка 32"/>
          <p:cNvSpPr/>
          <p:nvPr/>
        </p:nvSpPr>
        <p:spPr>
          <a:xfrm>
            <a:off x="5214938" y="6429375"/>
            <a:ext cx="857250" cy="42862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Багетная рамка 33"/>
          <p:cNvSpPr/>
          <p:nvPr/>
        </p:nvSpPr>
        <p:spPr>
          <a:xfrm>
            <a:off x="6215063" y="6429375"/>
            <a:ext cx="857250" cy="428625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Стоп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-242888"/>
            <a:ext cx="7772400" cy="1736726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6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Аркаим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2638425"/>
            <a:ext cx="6781800" cy="17541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5" descr="Картинка 1 из 2538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365125" indent="-255588" eaLnBrk="1" hangingPunct="1"/>
            <a:r>
              <a:rPr lang="ru-RU" altLang="ru-RU" b="1" smtClean="0"/>
              <a:t>Анализ школьной мотивации учащихся 1 классов</a:t>
            </a:r>
          </a:p>
          <a:p>
            <a:pPr marL="365125" indent="-255588" eaLnBrk="1" hangingPunct="1"/>
            <a:endParaRPr lang="ru-RU" altLang="ru-RU" smtClean="0"/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Итоги по методикам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75" y="2500313"/>
          <a:ext cx="6096000" cy="3357563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Повторная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Низкая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Внеучебная(внешняя)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– 33 %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– 39 %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 – 66 %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 – 33 %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 – 28 %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Негативное отношение к школе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ru-RU" altLang="ru-RU" sz="3800" smtClean="0"/>
              <a:t>Профориентационное направление - разработать цикл уроков по технологии профессионального выбора с использованием мультимедийных учебных материалов.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553200" y="6461125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ru-RU" sz="2000" b="1" u="sng">
                <a:solidFill>
                  <a:schemeClr val="accent1"/>
                </a:solidFill>
              </a:rPr>
              <a:t>E</a:t>
            </a:r>
            <a:r>
              <a:rPr lang="en-US" altLang="ru-RU" sz="2000" b="1" u="sng">
                <a:solidFill>
                  <a:srgbClr val="FF9933"/>
                </a:solidFill>
              </a:rPr>
              <a:t>D</a:t>
            </a:r>
            <a:r>
              <a:rPr lang="en-US" altLang="ru-RU" sz="2000" b="1" u="sng">
                <a:solidFill>
                  <a:srgbClr val="FFFF00"/>
                </a:solidFill>
              </a:rPr>
              <a:t>I</a:t>
            </a:r>
            <a:r>
              <a:rPr lang="en-US" altLang="ru-RU" sz="2000" b="1" u="sng">
                <a:solidFill>
                  <a:srgbClr val="CCFF33"/>
                </a:solidFill>
              </a:rPr>
              <a:t>T</a:t>
            </a:r>
            <a:r>
              <a:rPr lang="en-US" altLang="ru-RU" sz="2000" b="1" u="sng">
                <a:solidFill>
                  <a:schemeClr val="accent2"/>
                </a:solidFill>
              </a:rPr>
              <a:t>O</a:t>
            </a:r>
            <a:r>
              <a:rPr lang="en-US" altLang="ru-RU" sz="2000" b="1" u="sng">
                <a:solidFill>
                  <a:srgbClr val="FF3399"/>
                </a:solidFill>
              </a:rPr>
              <a:t>R</a:t>
            </a:r>
            <a:endParaRPr lang="ru-RU" altLang="ru-RU" sz="2000" b="1" u="sng">
              <a:solidFill>
                <a:srgbClr val="FF3399"/>
              </a:solidFill>
            </a:endParaRPr>
          </a:p>
        </p:txBody>
      </p:sp>
      <p:pic>
        <p:nvPicPr>
          <p:cNvPr id="6150" name="Picture 6" descr="DSC080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7924800" cy="528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3" name="Picture 9" descr="DSC0802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238" y="914400"/>
            <a:ext cx="3560762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 flipH="1">
            <a:off x="533400" y="228600"/>
            <a:ext cx="815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>
                <a:latin typeface="Arial Unicode MS" pitchFamily="34" charset="-128"/>
              </a:rPr>
              <a:t>Редактор правит, переписывает, "наводит лоск" на творение журналистов.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>
                <a:latin typeface="Arial Unicode MS" pitchFamily="34" charset="-128"/>
              </a:rPr>
              <a:t>Дает задания "акулам пера", решает, какие темы стоит осветить в газете, на телевидении, радио.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b="1">
                <a:latin typeface="Arial Unicode MS" pitchFamily="34" charset="-128"/>
              </a:rPr>
              <a:t>Его задача - сделать издание или телерадиопередачу яркими, интересными и популярными.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059" name="Picture 3" descr="7190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6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0" y="228600"/>
            <a:ext cx="438308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>
                <a:solidFill>
                  <a:schemeClr val="bg1"/>
                </a:solidFill>
                <a:latin typeface="Franklin Gothic Medium Cond" pitchFamily="34" charset="0"/>
              </a:rPr>
              <a:t>	У каждой профессии есть минусы и плюсы, хорошие стороны и недостатки, но журналистика мне понравилась тем, что благодаря этой работе можно познакомиться с новыми людьми, найти новые связи и контакты.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 имени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-89985" y="-89993"/>
            <a:ext cx="5688595" cy="426621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2531" name="WordArt 3"/>
          <p:cNvSpPr>
            <a:spLocks noGrp="1" noChangeArrowheads="1" noChangeShapeType="1" noTextEdit="1"/>
          </p:cNvSpPr>
          <p:nvPr>
            <p:ph type="subTitle" idx="4294967295"/>
          </p:nvPr>
        </p:nvSpPr>
        <p:spPr>
          <a:xfrm>
            <a:off x="109687" y="3285860"/>
            <a:ext cx="5183314" cy="761746"/>
          </a:xfrm>
          <a:ln>
            <a:miter lim="800000"/>
            <a:headEnd/>
            <a:tailEnd/>
          </a:ln>
        </p:spPr>
        <p:txBody>
          <a:bodyPr wrap="none" rtlCol="0" fromWordArt="1">
            <a:prstTxWarp prst="textDeflateTop">
              <a:avLst/>
            </a:prstTxWarp>
            <a:normAutofit/>
            <a:scene3d>
              <a:camera prst="perspectiveRelaxed"/>
              <a:lightRig rig="legacyNormal3" dir="r"/>
            </a:scene3d>
            <a:sp3d extrusionH="201600" prstMaterial="legacyMatte">
              <a:bevelT w="38100" h="38100" prst="convex"/>
              <a:extrusionClr>
                <a:srgbClr val="0066CC"/>
              </a:extrusion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Medium Cond" pitchFamily="34" charset="0"/>
                <a:cs typeface="Times New Roman"/>
              </a:rPr>
              <a:t>психолог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28574" y="2664"/>
            <a:ext cx="4856485" cy="111887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33810"/>
              </a:avLst>
            </a:prstTxWarp>
            <a:scene3d>
              <a:camera prst="perspectiveRelaxed"/>
              <a:lightRig rig="legacyNormal3" dir="r"/>
            </a:scene3d>
            <a:sp3d extrusionH="201600" prstMaterial="legacyMatte">
              <a:bevelT w="38100" h="38100" prst="convex"/>
              <a:extrusionClr>
                <a:srgbClr val="0066CC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0" dirty="0">
                <a:ln w="9525"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Medium Cond" pitchFamily="34" charset="0"/>
                <a:ea typeface="Arial Unicode MS" pitchFamily="34" charset="-128"/>
                <a:cs typeface="Arial Unicode MS" pitchFamily="34" charset="-128"/>
              </a:rPr>
              <a:t>Моя будущая</a:t>
            </a:r>
            <a:r>
              <a:rPr lang="en-US" sz="6600" b="1" kern="10" dirty="0">
                <a:ln w="9525"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Medium Con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6600" b="1" kern="10" dirty="0">
                <a:ln w="9525"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Franklin Gothic Medium Cond" pitchFamily="34" charset="0"/>
                <a:ea typeface="Arial Unicode MS" pitchFamily="34" charset="-128"/>
                <a:cs typeface="Arial Unicode MS" pitchFamily="34" charset="-128"/>
              </a:rPr>
              <a:t>профессия</a:t>
            </a:r>
          </a:p>
        </p:txBody>
      </p:sp>
      <p:pic>
        <p:nvPicPr>
          <p:cNvPr id="19462" name="Picture 4" descr="сканирование0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1341438"/>
            <a:ext cx="3875087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 eaLnBrk="1" hangingPunct="1"/>
            <a:r>
              <a:rPr lang="ru-RU" altLang="ru-RU" sz="2400" smtClean="0"/>
              <a:t>Краеведческое направление – реализация рекомендаций по созданию конспект-схемы в мультимедийных технологиях для сопровождения уроков географии в 6-х классах.</a:t>
            </a:r>
          </a:p>
        </p:txBody>
      </p:sp>
      <p:pic>
        <p:nvPicPr>
          <p:cNvPr id="21507" name="Picture 4" descr="сканирование001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3140075" cy="4530725"/>
          </a:xfrm>
          <a:noFill/>
        </p:spPr>
      </p:pic>
      <p:pic>
        <p:nvPicPr>
          <p:cNvPr id="21508" name="Picture 8" descr="сканирование001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3092450" cy="446563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Picture 7" descr="сканирование000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1400" y="0"/>
            <a:ext cx="3022600" cy="4365625"/>
          </a:xfrm>
          <a:noFill/>
        </p:spPr>
      </p:pic>
      <p:pic>
        <p:nvPicPr>
          <p:cNvPr id="22532" name="Picture 10" descr="сканирование0012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98875" cy="5084763"/>
          </a:xfrm>
          <a:noFill/>
        </p:spPr>
      </p:pic>
      <p:pic>
        <p:nvPicPr>
          <p:cNvPr id="22533" name="Picture 13" descr="сканирование0017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475" y="2133600"/>
            <a:ext cx="337185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Объектом моей работы  в межаттестационный период стал процесс обучения географии и технологии « Твоя профессиональная карьера».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Предмет: применение конспект-схем в обучении.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Классное руководство. </a:t>
            </a:r>
          </a:p>
        </p:txBody>
      </p:sp>
      <p:pic>
        <p:nvPicPr>
          <p:cNvPr id="23555" name="Picture 4" descr="0CYe7Aiv4vE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5763" y="1600200"/>
            <a:ext cx="1641475" cy="2189163"/>
          </a:xfrm>
          <a:noFill/>
        </p:spPr>
      </p:pic>
      <p:pic>
        <p:nvPicPr>
          <p:cNvPr id="23556" name="Picture 6" descr="DSC0606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</p:spPr>
      </p:pic>
      <p:pic>
        <p:nvPicPr>
          <p:cNvPr id="23557" name="Picture 8" descr="DSC0454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</p:spPr>
      </p:pic>
      <p:pic>
        <p:nvPicPr>
          <p:cNvPr id="23558" name="Picture 10" descr="HPIM3558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Повышая квалификацию </a:t>
            </a:r>
          </a:p>
        </p:txBody>
      </p:sp>
      <p:pic>
        <p:nvPicPr>
          <p:cNvPr id="24579" name="Picture 4" descr="сканирование0007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2849563" cy="4032250"/>
          </a:xfrm>
          <a:noFill/>
        </p:spPr>
      </p:pic>
      <p:pic>
        <p:nvPicPr>
          <p:cNvPr id="24580" name="Picture 8" descr="сканирование0010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375" y="1052513"/>
            <a:ext cx="3111500" cy="4492625"/>
          </a:xfrm>
          <a:noFill/>
        </p:spPr>
      </p:pic>
      <p:pic>
        <p:nvPicPr>
          <p:cNvPr id="24581" name="Picture 10" descr="сканирование001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4344988"/>
            <a:ext cx="3529013" cy="2513012"/>
          </a:xfrm>
          <a:noFill/>
        </p:spPr>
      </p:pic>
      <p:pic>
        <p:nvPicPr>
          <p:cNvPr id="24582" name="Picture 12" descr="сканирование0011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03675"/>
            <a:ext cx="4017963" cy="285432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Проблемы обучения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огромное количество линий учебников, многие из которых написаны в старых образовательных парадигмах. </a:t>
            </a:r>
          </a:p>
          <a:p>
            <a:r>
              <a:rPr lang="ru-RU" altLang="ru-RU" smtClean="0"/>
              <a:t>ЕГЭ</a:t>
            </a:r>
          </a:p>
          <a:p>
            <a:r>
              <a:rPr lang="ru-RU" altLang="ru-RU" smtClean="0"/>
              <a:t>потеря практической значимости географии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/>
              <a:t>Проектировочная часть</a:t>
            </a:r>
            <a:br>
              <a:rPr lang="ru-RU" altLang="ru-RU" sz="3800" b="1" smtClean="0"/>
            </a:br>
            <a:endParaRPr lang="ru-RU" altLang="ru-RU" sz="3800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686800" cy="1079500"/>
          </a:xfrm>
        </p:spPr>
        <p:txBody>
          <a:bodyPr/>
          <a:lstStyle/>
          <a:p>
            <a:pPr eaLnBrk="1" hangingPunct="1"/>
            <a:r>
              <a:rPr lang="ru-RU" altLang="ru-RU" smtClean="0"/>
              <a:t>краудсорсинг. (crowd - толпа и source –источник).</a:t>
            </a:r>
          </a:p>
        </p:txBody>
      </p:sp>
      <p:pic>
        <p:nvPicPr>
          <p:cNvPr id="26629" name="Picture 4" descr="агидбригад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295525"/>
            <a:ext cx="608488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Этапы реализации проекта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500" b="1" smtClean="0"/>
              <a:t>1-й этап - Этап организационный   2014 –  2015 г.</a:t>
            </a:r>
            <a:endParaRPr lang="ru-RU" altLang="ru-RU" sz="15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Разработка рабочих программ и тематического планирования курсов природоведения и географии с учетом групповых методов, приемов и форм систематизации, повторения и обобщения и др, а также внедрения проектных и сетевых методов исследования.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Подготовка дидактического материала для использования учениками в их групповой учебной деятельности на уроках при организации процессов  осознания,  осмысления,  текущего и  тематического повторения,   формирования и совершенствования умений, стандартного  и  творческого  применения.</a:t>
            </a:r>
            <a:endParaRPr lang="ru-RU" altLang="ru-RU" sz="15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500" b="1" smtClean="0"/>
              <a:t>2-й этап - Исследовательский этап - 2015г -  2017 г</a:t>
            </a:r>
            <a:endParaRPr lang="ru-RU" altLang="ru-RU" sz="15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Формирование программы мониторинга достижений учащихся при работе  по выбранным групповым технологиям.  Проведение входных мониторинговых исследований.  Разработка методических  разработок уроков и занятий в данной технологии.</a:t>
            </a:r>
            <a:endParaRPr lang="ru-RU" altLang="ru-RU" sz="15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500" b="1" smtClean="0"/>
              <a:t>3-й этап - Аналитический этап - 2017г. – 2018г.</a:t>
            </a:r>
            <a:endParaRPr lang="ru-RU" altLang="ru-RU" sz="15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Доработка, систематизация и комплектование пакета материалов, рабочих документов,  доказывающих эффективность деятельности педагога и соответствие  их планируемому результату. </a:t>
            </a:r>
            <a:endParaRPr lang="ru-RU" altLang="ru-RU" sz="1500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500" b="1" smtClean="0"/>
              <a:t>4-й этап – корректирующий  этап - 2018г. – 2019г.</a:t>
            </a:r>
            <a:endParaRPr lang="ru-RU" altLang="ru-RU" sz="15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Коррекция выявленных в ходе реализации проекта проблем.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Цель: создание проекта методического пособия содержащего набор конспект-схем для использования их на уроках природоведения и географии с целью повышения эффективности учебно-воспитательного процесса.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smtClean="0"/>
              <a:t>Задачи: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/>
              <a:t>Изучить теоретическую основу технологии конспект-схем.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/>
              <a:t>Разработать примерные конспект-схемы содержащие проблемные задания.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smtClean="0"/>
              <a:t>Интегрировать в материал урока разработанные конспект-схемы и в ходе педагогического наблюдения определить результативность их использования.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Цель данной аналитической работы:  презентация результатов педагогической деятельности  в межаттестационный период. </a:t>
            </a:r>
          </a:p>
          <a:p>
            <a:pPr eaLnBrk="1" hangingPunct="1"/>
            <a:r>
              <a:rPr lang="ru-RU" altLang="ru-RU" sz="2600" smtClean="0"/>
              <a:t>Задачи: </a:t>
            </a:r>
          </a:p>
          <a:p>
            <a:pPr eaLnBrk="1" hangingPunct="1"/>
            <a:r>
              <a:rPr lang="ru-RU" altLang="ru-RU" sz="2600" smtClean="0"/>
              <a:t>Обобщить и представить имеющийся опыт  по повышению качества образованности на уроках географии  и технологии;</a:t>
            </a:r>
          </a:p>
          <a:p>
            <a:pPr eaLnBrk="1" hangingPunct="1"/>
            <a:r>
              <a:rPr lang="ru-RU" altLang="ru-RU" sz="2600" smtClean="0"/>
              <a:t>привести примеры самореализации и самоопределения школьников средствами урока.</a:t>
            </a:r>
          </a:p>
          <a:p>
            <a:pPr eaLnBrk="1" hangingPunct="1"/>
            <a:r>
              <a:rPr lang="ru-RU" altLang="ru-RU" sz="2600" smtClean="0"/>
              <a:t>Проектирование системы проектной деятельности в процессе обучения  географии и технологии.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125538"/>
          <a:ext cx="91440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иаграмма" r:id="rId3" imgW="5686349" imgH="1524000" progId="MSGraph.Chart.8">
                  <p:embed/>
                </p:oleObj>
              </mc:Choice>
              <mc:Fallback>
                <p:oleObj name="Диаграмма" r:id="rId3" imgW="5686349" imgH="152400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144000" cy="387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smtClean="0"/>
              <a:t>Исследовательская деятельность – реализовать рекомендацию экспертов на предыдущей аттестации о внедрении ИКТ в учебный процесс и включение проектировочной деятельности создания конспект-схем в компьютерном варианте.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5041900" y="5357813"/>
            <a:ext cx="1055688" cy="787400"/>
          </a:xfrm>
          <a:custGeom>
            <a:avLst/>
            <a:gdLst>
              <a:gd name="T0" fmla="*/ 0 w 665"/>
              <a:gd name="T1" fmla="*/ 7 h 496"/>
              <a:gd name="T2" fmla="*/ 657 w 665"/>
              <a:gd name="T3" fmla="*/ 10 h 496"/>
              <a:gd name="T4" fmla="*/ 634 w 665"/>
              <a:gd name="T5" fmla="*/ 7 h 496"/>
              <a:gd name="T6" fmla="*/ 617 w 665"/>
              <a:gd name="T7" fmla="*/ 114 h 496"/>
              <a:gd name="T8" fmla="*/ 584 w 665"/>
              <a:gd name="T9" fmla="*/ 163 h 496"/>
              <a:gd name="T10" fmla="*/ 519 w 665"/>
              <a:gd name="T11" fmla="*/ 353 h 496"/>
              <a:gd name="T12" fmla="*/ 469 w 665"/>
              <a:gd name="T13" fmla="*/ 443 h 496"/>
              <a:gd name="T14" fmla="*/ 420 w 665"/>
              <a:gd name="T15" fmla="*/ 460 h 496"/>
              <a:gd name="T16" fmla="*/ 288 w 665"/>
              <a:gd name="T17" fmla="*/ 476 h 496"/>
              <a:gd name="T18" fmla="*/ 198 w 665"/>
              <a:gd name="T19" fmla="*/ 385 h 496"/>
              <a:gd name="T20" fmla="*/ 140 w 665"/>
              <a:gd name="T21" fmla="*/ 303 h 496"/>
              <a:gd name="T22" fmla="*/ 58 w 665"/>
              <a:gd name="T23" fmla="*/ 204 h 496"/>
              <a:gd name="T24" fmla="*/ 0 w 665"/>
              <a:gd name="T25" fmla="*/ 7 h 4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5"/>
              <a:gd name="T40" fmla="*/ 0 h 496"/>
              <a:gd name="T41" fmla="*/ 665 w 665"/>
              <a:gd name="T42" fmla="*/ 496 h 4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5" h="496">
                <a:moveTo>
                  <a:pt x="0" y="7"/>
                </a:moveTo>
                <a:cubicBezTo>
                  <a:pt x="219" y="8"/>
                  <a:pt x="438" y="10"/>
                  <a:pt x="657" y="10"/>
                </a:cubicBezTo>
                <a:cubicBezTo>
                  <a:pt x="665" y="10"/>
                  <a:pt x="637" y="0"/>
                  <a:pt x="634" y="7"/>
                </a:cubicBezTo>
                <a:cubicBezTo>
                  <a:pt x="612" y="64"/>
                  <a:pt x="640" y="74"/>
                  <a:pt x="617" y="114"/>
                </a:cubicBezTo>
                <a:cubicBezTo>
                  <a:pt x="607" y="131"/>
                  <a:pt x="584" y="163"/>
                  <a:pt x="584" y="163"/>
                </a:cubicBezTo>
                <a:cubicBezTo>
                  <a:pt x="571" y="216"/>
                  <a:pt x="556" y="314"/>
                  <a:pt x="519" y="353"/>
                </a:cubicBezTo>
                <a:cubicBezTo>
                  <a:pt x="511" y="373"/>
                  <a:pt x="488" y="434"/>
                  <a:pt x="469" y="443"/>
                </a:cubicBezTo>
                <a:cubicBezTo>
                  <a:pt x="454" y="451"/>
                  <a:pt x="420" y="460"/>
                  <a:pt x="420" y="460"/>
                </a:cubicBezTo>
                <a:cubicBezTo>
                  <a:pt x="381" y="496"/>
                  <a:pt x="338" y="481"/>
                  <a:pt x="288" y="476"/>
                </a:cubicBezTo>
                <a:cubicBezTo>
                  <a:pt x="264" y="438"/>
                  <a:pt x="228" y="417"/>
                  <a:pt x="198" y="385"/>
                </a:cubicBezTo>
                <a:cubicBezTo>
                  <a:pt x="186" y="352"/>
                  <a:pt x="162" y="330"/>
                  <a:pt x="140" y="303"/>
                </a:cubicBezTo>
                <a:cubicBezTo>
                  <a:pt x="113" y="269"/>
                  <a:pt x="88" y="236"/>
                  <a:pt x="58" y="204"/>
                </a:cubicBezTo>
                <a:cubicBezTo>
                  <a:pt x="35" y="139"/>
                  <a:pt x="31" y="68"/>
                  <a:pt x="0" y="7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2771775" y="3408363"/>
            <a:ext cx="4778375" cy="2730500"/>
          </a:xfrm>
          <a:custGeom>
            <a:avLst/>
            <a:gdLst>
              <a:gd name="T0" fmla="*/ 0 w 3010"/>
              <a:gd name="T1" fmla="*/ 13 h 1720"/>
              <a:gd name="T2" fmla="*/ 2994 w 3010"/>
              <a:gd name="T3" fmla="*/ 1 h 1720"/>
              <a:gd name="T4" fmla="*/ 2961 w 3010"/>
              <a:gd name="T5" fmla="*/ 34 h 1720"/>
              <a:gd name="T6" fmla="*/ 2878 w 3010"/>
              <a:gd name="T7" fmla="*/ 91 h 1720"/>
              <a:gd name="T8" fmla="*/ 2862 w 3010"/>
              <a:gd name="T9" fmla="*/ 108 h 1720"/>
              <a:gd name="T10" fmla="*/ 2837 w 3010"/>
              <a:gd name="T11" fmla="*/ 116 h 1720"/>
              <a:gd name="T12" fmla="*/ 2821 w 3010"/>
              <a:gd name="T13" fmla="*/ 141 h 1720"/>
              <a:gd name="T14" fmla="*/ 2755 w 3010"/>
              <a:gd name="T15" fmla="*/ 215 h 1720"/>
              <a:gd name="T16" fmla="*/ 2722 w 3010"/>
              <a:gd name="T17" fmla="*/ 256 h 1720"/>
              <a:gd name="T18" fmla="*/ 2623 w 3010"/>
              <a:gd name="T19" fmla="*/ 297 h 1720"/>
              <a:gd name="T20" fmla="*/ 2590 w 3010"/>
              <a:gd name="T21" fmla="*/ 338 h 1720"/>
              <a:gd name="T22" fmla="*/ 2558 w 3010"/>
              <a:gd name="T23" fmla="*/ 404 h 1720"/>
              <a:gd name="T24" fmla="*/ 2525 w 3010"/>
              <a:gd name="T25" fmla="*/ 470 h 1720"/>
              <a:gd name="T26" fmla="*/ 2492 w 3010"/>
              <a:gd name="T27" fmla="*/ 536 h 1720"/>
              <a:gd name="T28" fmla="*/ 2344 w 3010"/>
              <a:gd name="T29" fmla="*/ 560 h 1720"/>
              <a:gd name="T30" fmla="*/ 2237 w 3010"/>
              <a:gd name="T31" fmla="*/ 593 h 1720"/>
              <a:gd name="T32" fmla="*/ 2154 w 3010"/>
              <a:gd name="T33" fmla="*/ 626 h 1720"/>
              <a:gd name="T34" fmla="*/ 2089 w 3010"/>
              <a:gd name="T35" fmla="*/ 1013 h 1720"/>
              <a:gd name="T36" fmla="*/ 2047 w 3010"/>
              <a:gd name="T37" fmla="*/ 1358 h 1720"/>
              <a:gd name="T38" fmla="*/ 1982 w 3010"/>
              <a:gd name="T39" fmla="*/ 1581 h 1720"/>
              <a:gd name="T40" fmla="*/ 1924 w 3010"/>
              <a:gd name="T41" fmla="*/ 1646 h 1720"/>
              <a:gd name="T42" fmla="*/ 1842 w 3010"/>
              <a:gd name="T43" fmla="*/ 1720 h 1720"/>
              <a:gd name="T44" fmla="*/ 1726 w 3010"/>
              <a:gd name="T45" fmla="*/ 1688 h 1720"/>
              <a:gd name="T46" fmla="*/ 1710 w 3010"/>
              <a:gd name="T47" fmla="*/ 1671 h 1720"/>
              <a:gd name="T48" fmla="*/ 1685 w 3010"/>
              <a:gd name="T49" fmla="*/ 1663 h 1720"/>
              <a:gd name="T50" fmla="*/ 1677 w 3010"/>
              <a:gd name="T51" fmla="*/ 1638 h 1720"/>
              <a:gd name="T52" fmla="*/ 1603 w 3010"/>
              <a:gd name="T53" fmla="*/ 1589 h 1720"/>
              <a:gd name="T54" fmla="*/ 1554 w 3010"/>
              <a:gd name="T55" fmla="*/ 1548 h 1720"/>
              <a:gd name="T56" fmla="*/ 1529 w 3010"/>
              <a:gd name="T57" fmla="*/ 1506 h 1720"/>
              <a:gd name="T58" fmla="*/ 1488 w 3010"/>
              <a:gd name="T59" fmla="*/ 1391 h 1720"/>
              <a:gd name="T60" fmla="*/ 1422 w 3010"/>
              <a:gd name="T61" fmla="*/ 1218 h 1720"/>
              <a:gd name="T62" fmla="*/ 1373 w 3010"/>
              <a:gd name="T63" fmla="*/ 1120 h 1720"/>
              <a:gd name="T64" fmla="*/ 1323 w 3010"/>
              <a:gd name="T65" fmla="*/ 1054 h 1720"/>
              <a:gd name="T66" fmla="*/ 1200 w 3010"/>
              <a:gd name="T67" fmla="*/ 955 h 1720"/>
              <a:gd name="T68" fmla="*/ 1192 w 3010"/>
              <a:gd name="T69" fmla="*/ 667 h 1720"/>
              <a:gd name="T70" fmla="*/ 1150 w 3010"/>
              <a:gd name="T71" fmla="*/ 642 h 1720"/>
              <a:gd name="T72" fmla="*/ 1011 w 3010"/>
              <a:gd name="T73" fmla="*/ 585 h 1720"/>
              <a:gd name="T74" fmla="*/ 871 w 3010"/>
              <a:gd name="T75" fmla="*/ 577 h 1720"/>
              <a:gd name="T76" fmla="*/ 797 w 3010"/>
              <a:gd name="T77" fmla="*/ 486 h 1720"/>
              <a:gd name="T78" fmla="*/ 764 w 3010"/>
              <a:gd name="T79" fmla="*/ 453 h 1720"/>
              <a:gd name="T80" fmla="*/ 665 w 3010"/>
              <a:gd name="T81" fmla="*/ 387 h 1720"/>
              <a:gd name="T82" fmla="*/ 591 w 3010"/>
              <a:gd name="T83" fmla="*/ 371 h 1720"/>
              <a:gd name="T84" fmla="*/ 509 w 3010"/>
              <a:gd name="T85" fmla="*/ 322 h 1720"/>
              <a:gd name="T86" fmla="*/ 352 w 3010"/>
              <a:gd name="T87" fmla="*/ 322 h 1720"/>
              <a:gd name="T88" fmla="*/ 229 w 3010"/>
              <a:gd name="T89" fmla="*/ 297 h 1720"/>
              <a:gd name="T90" fmla="*/ 163 w 3010"/>
              <a:gd name="T91" fmla="*/ 280 h 1720"/>
              <a:gd name="T92" fmla="*/ 114 w 3010"/>
              <a:gd name="T93" fmla="*/ 215 h 1720"/>
              <a:gd name="T94" fmla="*/ 73 w 3010"/>
              <a:gd name="T95" fmla="*/ 173 h 1720"/>
              <a:gd name="T96" fmla="*/ 31 w 3010"/>
              <a:gd name="T97" fmla="*/ 108 h 1720"/>
              <a:gd name="T98" fmla="*/ 0 w 3010"/>
              <a:gd name="T99" fmla="*/ 13 h 172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010"/>
              <a:gd name="T151" fmla="*/ 0 h 1720"/>
              <a:gd name="T152" fmla="*/ 3010 w 3010"/>
              <a:gd name="T153" fmla="*/ 1720 h 172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010" h="1720">
                <a:moveTo>
                  <a:pt x="0" y="13"/>
                </a:moveTo>
                <a:cubicBezTo>
                  <a:pt x="998" y="9"/>
                  <a:pt x="1996" y="0"/>
                  <a:pt x="2994" y="1"/>
                </a:cubicBezTo>
                <a:cubicBezTo>
                  <a:pt x="3010" y="1"/>
                  <a:pt x="2972" y="23"/>
                  <a:pt x="2961" y="34"/>
                </a:cubicBezTo>
                <a:cubicBezTo>
                  <a:pt x="2937" y="58"/>
                  <a:pt x="2909" y="81"/>
                  <a:pt x="2878" y="91"/>
                </a:cubicBezTo>
                <a:cubicBezTo>
                  <a:pt x="2873" y="97"/>
                  <a:pt x="2869" y="104"/>
                  <a:pt x="2862" y="108"/>
                </a:cubicBezTo>
                <a:cubicBezTo>
                  <a:pt x="2855" y="113"/>
                  <a:pt x="2844" y="111"/>
                  <a:pt x="2837" y="116"/>
                </a:cubicBezTo>
                <a:cubicBezTo>
                  <a:pt x="2829" y="122"/>
                  <a:pt x="2827" y="133"/>
                  <a:pt x="2821" y="141"/>
                </a:cubicBezTo>
                <a:cubicBezTo>
                  <a:pt x="2800" y="167"/>
                  <a:pt x="2775" y="189"/>
                  <a:pt x="2755" y="215"/>
                </a:cubicBezTo>
                <a:cubicBezTo>
                  <a:pt x="2738" y="237"/>
                  <a:pt x="2743" y="239"/>
                  <a:pt x="2722" y="256"/>
                </a:cubicBezTo>
                <a:cubicBezTo>
                  <a:pt x="2693" y="279"/>
                  <a:pt x="2657" y="286"/>
                  <a:pt x="2623" y="297"/>
                </a:cubicBezTo>
                <a:cubicBezTo>
                  <a:pt x="2614" y="312"/>
                  <a:pt x="2598" y="322"/>
                  <a:pt x="2590" y="338"/>
                </a:cubicBezTo>
                <a:cubicBezTo>
                  <a:pt x="2549" y="418"/>
                  <a:pt x="2596" y="364"/>
                  <a:pt x="2558" y="404"/>
                </a:cubicBezTo>
                <a:cubicBezTo>
                  <a:pt x="2538" y="460"/>
                  <a:pt x="2553" y="440"/>
                  <a:pt x="2525" y="470"/>
                </a:cubicBezTo>
                <a:cubicBezTo>
                  <a:pt x="2523" y="476"/>
                  <a:pt x="2495" y="533"/>
                  <a:pt x="2492" y="536"/>
                </a:cubicBezTo>
                <a:cubicBezTo>
                  <a:pt x="2473" y="555"/>
                  <a:pt x="2377" y="555"/>
                  <a:pt x="2344" y="560"/>
                </a:cubicBezTo>
                <a:cubicBezTo>
                  <a:pt x="2312" y="592"/>
                  <a:pt x="2284" y="587"/>
                  <a:pt x="2237" y="593"/>
                </a:cubicBezTo>
                <a:cubicBezTo>
                  <a:pt x="2206" y="603"/>
                  <a:pt x="2178" y="603"/>
                  <a:pt x="2154" y="626"/>
                </a:cubicBezTo>
                <a:cubicBezTo>
                  <a:pt x="2123" y="753"/>
                  <a:pt x="2128" y="890"/>
                  <a:pt x="2089" y="1013"/>
                </a:cubicBezTo>
                <a:cubicBezTo>
                  <a:pt x="2071" y="1127"/>
                  <a:pt x="2060" y="1243"/>
                  <a:pt x="2047" y="1358"/>
                </a:cubicBezTo>
                <a:cubicBezTo>
                  <a:pt x="2040" y="1425"/>
                  <a:pt x="2031" y="1529"/>
                  <a:pt x="1982" y="1581"/>
                </a:cubicBezTo>
                <a:cubicBezTo>
                  <a:pt x="1969" y="1614"/>
                  <a:pt x="1947" y="1619"/>
                  <a:pt x="1924" y="1646"/>
                </a:cubicBezTo>
                <a:cubicBezTo>
                  <a:pt x="1897" y="1677"/>
                  <a:pt x="1882" y="1707"/>
                  <a:pt x="1842" y="1720"/>
                </a:cubicBezTo>
                <a:cubicBezTo>
                  <a:pt x="1803" y="1711"/>
                  <a:pt x="1765" y="1697"/>
                  <a:pt x="1726" y="1688"/>
                </a:cubicBezTo>
                <a:cubicBezTo>
                  <a:pt x="1721" y="1682"/>
                  <a:pt x="1717" y="1675"/>
                  <a:pt x="1710" y="1671"/>
                </a:cubicBezTo>
                <a:cubicBezTo>
                  <a:pt x="1703" y="1666"/>
                  <a:pt x="1691" y="1669"/>
                  <a:pt x="1685" y="1663"/>
                </a:cubicBezTo>
                <a:cubicBezTo>
                  <a:pt x="1679" y="1657"/>
                  <a:pt x="1682" y="1645"/>
                  <a:pt x="1677" y="1638"/>
                </a:cubicBezTo>
                <a:cubicBezTo>
                  <a:pt x="1659" y="1611"/>
                  <a:pt x="1632" y="1598"/>
                  <a:pt x="1603" y="1589"/>
                </a:cubicBezTo>
                <a:cubicBezTo>
                  <a:pt x="1585" y="1577"/>
                  <a:pt x="1566" y="1566"/>
                  <a:pt x="1554" y="1548"/>
                </a:cubicBezTo>
                <a:cubicBezTo>
                  <a:pt x="1507" y="1478"/>
                  <a:pt x="1582" y="1563"/>
                  <a:pt x="1529" y="1506"/>
                </a:cubicBezTo>
                <a:cubicBezTo>
                  <a:pt x="1520" y="1462"/>
                  <a:pt x="1505" y="1430"/>
                  <a:pt x="1488" y="1391"/>
                </a:cubicBezTo>
                <a:cubicBezTo>
                  <a:pt x="1463" y="1334"/>
                  <a:pt x="1456" y="1271"/>
                  <a:pt x="1422" y="1218"/>
                </a:cubicBezTo>
                <a:cubicBezTo>
                  <a:pt x="1412" y="1178"/>
                  <a:pt x="1409" y="1144"/>
                  <a:pt x="1373" y="1120"/>
                </a:cubicBezTo>
                <a:cubicBezTo>
                  <a:pt x="1357" y="1075"/>
                  <a:pt x="1372" y="1106"/>
                  <a:pt x="1323" y="1054"/>
                </a:cubicBezTo>
                <a:cubicBezTo>
                  <a:pt x="1286" y="1015"/>
                  <a:pt x="1252" y="972"/>
                  <a:pt x="1200" y="955"/>
                </a:cubicBezTo>
                <a:cubicBezTo>
                  <a:pt x="1197" y="859"/>
                  <a:pt x="1203" y="762"/>
                  <a:pt x="1192" y="667"/>
                </a:cubicBezTo>
                <a:cubicBezTo>
                  <a:pt x="1190" y="651"/>
                  <a:pt x="1160" y="655"/>
                  <a:pt x="1150" y="642"/>
                </a:cubicBezTo>
                <a:cubicBezTo>
                  <a:pt x="1125" y="629"/>
                  <a:pt x="1057" y="596"/>
                  <a:pt x="1011" y="585"/>
                </a:cubicBezTo>
                <a:cubicBezTo>
                  <a:pt x="965" y="574"/>
                  <a:pt x="906" y="593"/>
                  <a:pt x="871" y="577"/>
                </a:cubicBezTo>
                <a:cubicBezTo>
                  <a:pt x="841" y="533"/>
                  <a:pt x="834" y="521"/>
                  <a:pt x="797" y="486"/>
                </a:cubicBezTo>
                <a:cubicBezTo>
                  <a:pt x="781" y="491"/>
                  <a:pt x="778" y="462"/>
                  <a:pt x="764" y="453"/>
                </a:cubicBezTo>
                <a:cubicBezTo>
                  <a:pt x="730" y="431"/>
                  <a:pt x="704" y="400"/>
                  <a:pt x="665" y="387"/>
                </a:cubicBezTo>
                <a:cubicBezTo>
                  <a:pt x="641" y="379"/>
                  <a:pt x="616" y="377"/>
                  <a:pt x="591" y="371"/>
                </a:cubicBezTo>
                <a:cubicBezTo>
                  <a:pt x="563" y="356"/>
                  <a:pt x="541" y="326"/>
                  <a:pt x="509" y="322"/>
                </a:cubicBezTo>
                <a:cubicBezTo>
                  <a:pt x="469" y="311"/>
                  <a:pt x="399" y="326"/>
                  <a:pt x="352" y="322"/>
                </a:cubicBezTo>
                <a:cubicBezTo>
                  <a:pt x="305" y="318"/>
                  <a:pt x="260" y="304"/>
                  <a:pt x="229" y="297"/>
                </a:cubicBezTo>
                <a:cubicBezTo>
                  <a:pt x="207" y="290"/>
                  <a:pt x="183" y="291"/>
                  <a:pt x="163" y="280"/>
                </a:cubicBezTo>
                <a:cubicBezTo>
                  <a:pt x="155" y="275"/>
                  <a:pt x="122" y="224"/>
                  <a:pt x="114" y="215"/>
                </a:cubicBezTo>
                <a:cubicBezTo>
                  <a:pt x="101" y="200"/>
                  <a:pt x="73" y="173"/>
                  <a:pt x="73" y="173"/>
                </a:cubicBezTo>
                <a:cubicBezTo>
                  <a:pt x="63" y="146"/>
                  <a:pt x="48" y="131"/>
                  <a:pt x="31" y="108"/>
                </a:cubicBezTo>
                <a:cubicBezTo>
                  <a:pt x="10" y="43"/>
                  <a:pt x="21" y="75"/>
                  <a:pt x="0" y="13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-36513" y="1433513"/>
            <a:ext cx="9180513" cy="5424487"/>
          </a:xfrm>
          <a:custGeom>
            <a:avLst/>
            <a:gdLst>
              <a:gd name="T0" fmla="*/ 8 w 5783"/>
              <a:gd name="T1" fmla="*/ 51 h 3417"/>
              <a:gd name="T2" fmla="*/ 165 w 5783"/>
              <a:gd name="T3" fmla="*/ 59 h 3417"/>
              <a:gd name="T4" fmla="*/ 313 w 5783"/>
              <a:gd name="T5" fmla="*/ 92 h 3417"/>
              <a:gd name="T6" fmla="*/ 362 w 5783"/>
              <a:gd name="T7" fmla="*/ 117 h 3417"/>
              <a:gd name="T8" fmla="*/ 502 w 5783"/>
              <a:gd name="T9" fmla="*/ 158 h 3417"/>
              <a:gd name="T10" fmla="*/ 609 w 5783"/>
              <a:gd name="T11" fmla="*/ 199 h 3417"/>
              <a:gd name="T12" fmla="*/ 675 w 5783"/>
              <a:gd name="T13" fmla="*/ 248 h 3417"/>
              <a:gd name="T14" fmla="*/ 741 w 5783"/>
              <a:gd name="T15" fmla="*/ 388 h 3417"/>
              <a:gd name="T16" fmla="*/ 806 w 5783"/>
              <a:gd name="T17" fmla="*/ 594 h 3417"/>
              <a:gd name="T18" fmla="*/ 1029 w 5783"/>
              <a:gd name="T19" fmla="*/ 750 h 3417"/>
              <a:gd name="T20" fmla="*/ 1136 w 5783"/>
              <a:gd name="T21" fmla="*/ 783 h 3417"/>
              <a:gd name="T22" fmla="*/ 1382 w 5783"/>
              <a:gd name="T23" fmla="*/ 824 h 3417"/>
              <a:gd name="T24" fmla="*/ 1580 w 5783"/>
              <a:gd name="T25" fmla="*/ 882 h 3417"/>
              <a:gd name="T26" fmla="*/ 1662 w 5783"/>
              <a:gd name="T27" fmla="*/ 940 h 3417"/>
              <a:gd name="T28" fmla="*/ 1744 w 5783"/>
              <a:gd name="T29" fmla="*/ 1195 h 3417"/>
              <a:gd name="T30" fmla="*/ 1835 w 5783"/>
              <a:gd name="T31" fmla="*/ 1409 h 3417"/>
              <a:gd name="T32" fmla="*/ 2000 w 5783"/>
              <a:gd name="T33" fmla="*/ 1540 h 3417"/>
              <a:gd name="T34" fmla="*/ 2304 w 5783"/>
              <a:gd name="T35" fmla="*/ 1581 h 3417"/>
              <a:gd name="T36" fmla="*/ 2353 w 5783"/>
              <a:gd name="T37" fmla="*/ 1598 h 3417"/>
              <a:gd name="T38" fmla="*/ 2378 w 5783"/>
              <a:gd name="T39" fmla="*/ 1606 h 3417"/>
              <a:gd name="T40" fmla="*/ 2403 w 5783"/>
              <a:gd name="T41" fmla="*/ 1623 h 3417"/>
              <a:gd name="T42" fmla="*/ 2452 w 5783"/>
              <a:gd name="T43" fmla="*/ 1639 h 3417"/>
              <a:gd name="T44" fmla="*/ 2567 w 5783"/>
              <a:gd name="T45" fmla="*/ 1738 h 3417"/>
              <a:gd name="T46" fmla="*/ 2600 w 5783"/>
              <a:gd name="T47" fmla="*/ 1771 h 3417"/>
              <a:gd name="T48" fmla="*/ 2707 w 5783"/>
              <a:gd name="T49" fmla="*/ 1820 h 3417"/>
              <a:gd name="T50" fmla="*/ 2921 w 5783"/>
              <a:gd name="T51" fmla="*/ 1894 h 3417"/>
              <a:gd name="T52" fmla="*/ 3094 w 5783"/>
              <a:gd name="T53" fmla="*/ 2281 h 3417"/>
              <a:gd name="T54" fmla="*/ 3119 w 5783"/>
              <a:gd name="T55" fmla="*/ 2330 h 3417"/>
              <a:gd name="T56" fmla="*/ 3127 w 5783"/>
              <a:gd name="T57" fmla="*/ 2355 h 3417"/>
              <a:gd name="T58" fmla="*/ 3217 w 5783"/>
              <a:gd name="T59" fmla="*/ 2487 h 3417"/>
              <a:gd name="T60" fmla="*/ 3259 w 5783"/>
              <a:gd name="T61" fmla="*/ 2561 h 3417"/>
              <a:gd name="T62" fmla="*/ 3304 w 5783"/>
              <a:gd name="T63" fmla="*/ 2722 h 3417"/>
              <a:gd name="T64" fmla="*/ 3354 w 5783"/>
              <a:gd name="T65" fmla="*/ 2799 h 3417"/>
              <a:gd name="T66" fmla="*/ 3538 w 5783"/>
              <a:gd name="T67" fmla="*/ 2939 h 3417"/>
              <a:gd name="T68" fmla="*/ 3612 w 5783"/>
              <a:gd name="T69" fmla="*/ 2898 h 3417"/>
              <a:gd name="T70" fmla="*/ 3645 w 5783"/>
              <a:gd name="T71" fmla="*/ 2849 h 3417"/>
              <a:gd name="T72" fmla="*/ 3744 w 5783"/>
              <a:gd name="T73" fmla="*/ 2651 h 3417"/>
              <a:gd name="T74" fmla="*/ 3760 w 5783"/>
              <a:gd name="T75" fmla="*/ 2602 h 3417"/>
              <a:gd name="T76" fmla="*/ 3793 w 5783"/>
              <a:gd name="T77" fmla="*/ 2552 h 3417"/>
              <a:gd name="T78" fmla="*/ 3826 w 5783"/>
              <a:gd name="T79" fmla="*/ 2437 h 3417"/>
              <a:gd name="T80" fmla="*/ 3835 w 5783"/>
              <a:gd name="T81" fmla="*/ 2199 h 3417"/>
              <a:gd name="T82" fmla="*/ 3888 w 5783"/>
              <a:gd name="T83" fmla="*/ 1918 h 3417"/>
              <a:gd name="T84" fmla="*/ 3964 w 5783"/>
              <a:gd name="T85" fmla="*/ 1833 h 3417"/>
              <a:gd name="T86" fmla="*/ 4065 w 5783"/>
              <a:gd name="T87" fmla="*/ 1828 h 3417"/>
              <a:gd name="T88" fmla="*/ 4180 w 5783"/>
              <a:gd name="T89" fmla="*/ 1795 h 3417"/>
              <a:gd name="T90" fmla="*/ 4229 w 5783"/>
              <a:gd name="T91" fmla="*/ 1771 h 3417"/>
              <a:gd name="T92" fmla="*/ 4295 w 5783"/>
              <a:gd name="T93" fmla="*/ 1721 h 3417"/>
              <a:gd name="T94" fmla="*/ 4353 w 5783"/>
              <a:gd name="T95" fmla="*/ 1631 h 3417"/>
              <a:gd name="T96" fmla="*/ 4378 w 5783"/>
              <a:gd name="T97" fmla="*/ 1590 h 3417"/>
              <a:gd name="T98" fmla="*/ 4386 w 5783"/>
              <a:gd name="T99" fmla="*/ 1565 h 3417"/>
              <a:gd name="T100" fmla="*/ 4504 w 5783"/>
              <a:gd name="T101" fmla="*/ 1477 h 3417"/>
              <a:gd name="T102" fmla="*/ 4690 w 5783"/>
              <a:gd name="T103" fmla="*/ 1299 h 3417"/>
              <a:gd name="T104" fmla="*/ 4902 w 5783"/>
              <a:gd name="T105" fmla="*/ 1198 h 3417"/>
              <a:gd name="T106" fmla="*/ 5093 w 5783"/>
              <a:gd name="T107" fmla="*/ 1112 h 3417"/>
              <a:gd name="T108" fmla="*/ 5209 w 5783"/>
              <a:gd name="T109" fmla="*/ 1096 h 3417"/>
              <a:gd name="T110" fmla="*/ 5258 w 5783"/>
              <a:gd name="T111" fmla="*/ 1080 h 3417"/>
              <a:gd name="T112" fmla="*/ 5783 w 5783"/>
              <a:gd name="T113" fmla="*/ 741 h 3417"/>
              <a:gd name="T114" fmla="*/ 5783 w 5783"/>
              <a:gd name="T115" fmla="*/ 3417 h 3417"/>
              <a:gd name="T116" fmla="*/ 8 w 5783"/>
              <a:gd name="T117" fmla="*/ 3400 h 3417"/>
              <a:gd name="T118" fmla="*/ 0 w 5783"/>
              <a:gd name="T119" fmla="*/ 51 h 34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783"/>
              <a:gd name="T181" fmla="*/ 0 h 3417"/>
              <a:gd name="T182" fmla="*/ 5783 w 5783"/>
              <a:gd name="T183" fmla="*/ 3417 h 341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783" h="3417">
                <a:moveTo>
                  <a:pt x="8" y="51"/>
                </a:moveTo>
                <a:cubicBezTo>
                  <a:pt x="21" y="0"/>
                  <a:pt x="113" y="56"/>
                  <a:pt x="165" y="59"/>
                </a:cubicBezTo>
                <a:cubicBezTo>
                  <a:pt x="238" y="116"/>
                  <a:pt x="154" y="60"/>
                  <a:pt x="313" y="92"/>
                </a:cubicBezTo>
                <a:cubicBezTo>
                  <a:pt x="331" y="96"/>
                  <a:pt x="345" y="110"/>
                  <a:pt x="362" y="117"/>
                </a:cubicBezTo>
                <a:cubicBezTo>
                  <a:pt x="405" y="135"/>
                  <a:pt x="456" y="147"/>
                  <a:pt x="502" y="158"/>
                </a:cubicBezTo>
                <a:cubicBezTo>
                  <a:pt x="536" y="180"/>
                  <a:pt x="571" y="187"/>
                  <a:pt x="609" y="199"/>
                </a:cubicBezTo>
                <a:cubicBezTo>
                  <a:pt x="664" y="236"/>
                  <a:pt x="644" y="219"/>
                  <a:pt x="675" y="248"/>
                </a:cubicBezTo>
                <a:cubicBezTo>
                  <a:pt x="690" y="296"/>
                  <a:pt x="727" y="338"/>
                  <a:pt x="741" y="388"/>
                </a:cubicBezTo>
                <a:cubicBezTo>
                  <a:pt x="759" y="454"/>
                  <a:pt x="771" y="535"/>
                  <a:pt x="806" y="594"/>
                </a:cubicBezTo>
                <a:cubicBezTo>
                  <a:pt x="853" y="673"/>
                  <a:pt x="941" y="729"/>
                  <a:pt x="1029" y="750"/>
                </a:cubicBezTo>
                <a:cubicBezTo>
                  <a:pt x="1064" y="775"/>
                  <a:pt x="1093" y="774"/>
                  <a:pt x="1136" y="783"/>
                </a:cubicBezTo>
                <a:cubicBezTo>
                  <a:pt x="1219" y="800"/>
                  <a:pt x="1298" y="816"/>
                  <a:pt x="1382" y="824"/>
                </a:cubicBezTo>
                <a:cubicBezTo>
                  <a:pt x="1446" y="847"/>
                  <a:pt x="1514" y="866"/>
                  <a:pt x="1580" y="882"/>
                </a:cubicBezTo>
                <a:cubicBezTo>
                  <a:pt x="1613" y="904"/>
                  <a:pt x="1634" y="910"/>
                  <a:pt x="1662" y="940"/>
                </a:cubicBezTo>
                <a:cubicBezTo>
                  <a:pt x="1691" y="1025"/>
                  <a:pt x="1712" y="1112"/>
                  <a:pt x="1744" y="1195"/>
                </a:cubicBezTo>
                <a:cubicBezTo>
                  <a:pt x="1772" y="1269"/>
                  <a:pt x="1786" y="1346"/>
                  <a:pt x="1835" y="1409"/>
                </a:cubicBezTo>
                <a:cubicBezTo>
                  <a:pt x="1887" y="1475"/>
                  <a:pt x="1914" y="1519"/>
                  <a:pt x="2000" y="1540"/>
                </a:cubicBezTo>
                <a:cubicBezTo>
                  <a:pt x="2055" y="1599"/>
                  <a:pt x="2265" y="1579"/>
                  <a:pt x="2304" y="1581"/>
                </a:cubicBezTo>
                <a:cubicBezTo>
                  <a:pt x="2320" y="1587"/>
                  <a:pt x="2337" y="1592"/>
                  <a:pt x="2353" y="1598"/>
                </a:cubicBezTo>
                <a:cubicBezTo>
                  <a:pt x="2361" y="1601"/>
                  <a:pt x="2378" y="1606"/>
                  <a:pt x="2378" y="1606"/>
                </a:cubicBezTo>
                <a:cubicBezTo>
                  <a:pt x="2386" y="1612"/>
                  <a:pt x="2394" y="1619"/>
                  <a:pt x="2403" y="1623"/>
                </a:cubicBezTo>
                <a:cubicBezTo>
                  <a:pt x="2419" y="1630"/>
                  <a:pt x="2452" y="1639"/>
                  <a:pt x="2452" y="1639"/>
                </a:cubicBezTo>
                <a:cubicBezTo>
                  <a:pt x="2487" y="1674"/>
                  <a:pt x="2528" y="1707"/>
                  <a:pt x="2567" y="1738"/>
                </a:cubicBezTo>
                <a:cubicBezTo>
                  <a:pt x="2579" y="1748"/>
                  <a:pt x="2587" y="1762"/>
                  <a:pt x="2600" y="1771"/>
                </a:cubicBezTo>
                <a:cubicBezTo>
                  <a:pt x="2630" y="1792"/>
                  <a:pt x="2674" y="1804"/>
                  <a:pt x="2707" y="1820"/>
                </a:cubicBezTo>
                <a:cubicBezTo>
                  <a:pt x="2767" y="1849"/>
                  <a:pt x="2871" y="1853"/>
                  <a:pt x="2921" y="1894"/>
                </a:cubicBezTo>
                <a:cubicBezTo>
                  <a:pt x="3038" y="1990"/>
                  <a:pt x="3030" y="2157"/>
                  <a:pt x="3094" y="2281"/>
                </a:cubicBezTo>
                <a:cubicBezTo>
                  <a:pt x="3114" y="2364"/>
                  <a:pt x="3087" y="2277"/>
                  <a:pt x="3119" y="2330"/>
                </a:cubicBezTo>
                <a:cubicBezTo>
                  <a:pt x="3124" y="2337"/>
                  <a:pt x="3123" y="2347"/>
                  <a:pt x="3127" y="2355"/>
                </a:cubicBezTo>
                <a:cubicBezTo>
                  <a:pt x="3150" y="2403"/>
                  <a:pt x="3180" y="2449"/>
                  <a:pt x="3217" y="2487"/>
                </a:cubicBezTo>
                <a:cubicBezTo>
                  <a:pt x="3227" y="2514"/>
                  <a:pt x="3259" y="2561"/>
                  <a:pt x="3259" y="2561"/>
                </a:cubicBezTo>
                <a:cubicBezTo>
                  <a:pt x="3274" y="2605"/>
                  <a:pt x="3266" y="2695"/>
                  <a:pt x="3304" y="2722"/>
                </a:cubicBezTo>
                <a:cubicBezTo>
                  <a:pt x="3318" y="2763"/>
                  <a:pt x="3334" y="2760"/>
                  <a:pt x="3354" y="2799"/>
                </a:cubicBezTo>
                <a:cubicBezTo>
                  <a:pt x="3384" y="2860"/>
                  <a:pt x="3479" y="2900"/>
                  <a:pt x="3538" y="2939"/>
                </a:cubicBezTo>
                <a:cubicBezTo>
                  <a:pt x="3566" y="2930"/>
                  <a:pt x="3594" y="2923"/>
                  <a:pt x="3612" y="2898"/>
                </a:cubicBezTo>
                <a:cubicBezTo>
                  <a:pt x="3624" y="2882"/>
                  <a:pt x="3645" y="2849"/>
                  <a:pt x="3645" y="2849"/>
                </a:cubicBezTo>
                <a:cubicBezTo>
                  <a:pt x="3667" y="2780"/>
                  <a:pt x="3715" y="2718"/>
                  <a:pt x="3744" y="2651"/>
                </a:cubicBezTo>
                <a:cubicBezTo>
                  <a:pt x="3751" y="2635"/>
                  <a:pt x="3755" y="2618"/>
                  <a:pt x="3760" y="2602"/>
                </a:cubicBezTo>
                <a:cubicBezTo>
                  <a:pt x="3766" y="2583"/>
                  <a:pt x="3793" y="2552"/>
                  <a:pt x="3793" y="2552"/>
                </a:cubicBezTo>
                <a:cubicBezTo>
                  <a:pt x="3803" y="2508"/>
                  <a:pt x="3819" y="2483"/>
                  <a:pt x="3826" y="2437"/>
                </a:cubicBezTo>
                <a:cubicBezTo>
                  <a:pt x="3829" y="2358"/>
                  <a:pt x="3831" y="2278"/>
                  <a:pt x="3835" y="2199"/>
                </a:cubicBezTo>
                <a:cubicBezTo>
                  <a:pt x="3847" y="2121"/>
                  <a:pt x="3862" y="1969"/>
                  <a:pt x="3888" y="1918"/>
                </a:cubicBezTo>
                <a:cubicBezTo>
                  <a:pt x="3909" y="1857"/>
                  <a:pt x="3935" y="1848"/>
                  <a:pt x="3964" y="1833"/>
                </a:cubicBezTo>
                <a:cubicBezTo>
                  <a:pt x="3984" y="1813"/>
                  <a:pt x="4039" y="1841"/>
                  <a:pt x="4065" y="1828"/>
                </a:cubicBezTo>
                <a:cubicBezTo>
                  <a:pt x="4099" y="1811"/>
                  <a:pt x="4144" y="1805"/>
                  <a:pt x="4180" y="1795"/>
                </a:cubicBezTo>
                <a:cubicBezTo>
                  <a:pt x="4265" y="1740"/>
                  <a:pt x="4150" y="1811"/>
                  <a:pt x="4229" y="1771"/>
                </a:cubicBezTo>
                <a:cubicBezTo>
                  <a:pt x="4253" y="1759"/>
                  <a:pt x="4273" y="1737"/>
                  <a:pt x="4295" y="1721"/>
                </a:cubicBezTo>
                <a:cubicBezTo>
                  <a:pt x="4310" y="1684"/>
                  <a:pt x="4324" y="1658"/>
                  <a:pt x="4353" y="1631"/>
                </a:cubicBezTo>
                <a:cubicBezTo>
                  <a:pt x="4376" y="1560"/>
                  <a:pt x="4344" y="1646"/>
                  <a:pt x="4378" y="1590"/>
                </a:cubicBezTo>
                <a:cubicBezTo>
                  <a:pt x="4383" y="1583"/>
                  <a:pt x="4382" y="1573"/>
                  <a:pt x="4386" y="1565"/>
                </a:cubicBezTo>
                <a:cubicBezTo>
                  <a:pt x="4407" y="1528"/>
                  <a:pt x="4480" y="1512"/>
                  <a:pt x="4504" y="1477"/>
                </a:cubicBezTo>
                <a:cubicBezTo>
                  <a:pt x="4549" y="1411"/>
                  <a:pt x="4620" y="1344"/>
                  <a:pt x="4690" y="1299"/>
                </a:cubicBezTo>
                <a:cubicBezTo>
                  <a:pt x="4761" y="1246"/>
                  <a:pt x="4835" y="1229"/>
                  <a:pt x="4902" y="1198"/>
                </a:cubicBezTo>
                <a:cubicBezTo>
                  <a:pt x="4969" y="1167"/>
                  <a:pt x="5042" y="1129"/>
                  <a:pt x="5093" y="1112"/>
                </a:cubicBezTo>
                <a:cubicBezTo>
                  <a:pt x="5129" y="1108"/>
                  <a:pt x="5173" y="1106"/>
                  <a:pt x="5209" y="1096"/>
                </a:cubicBezTo>
                <a:cubicBezTo>
                  <a:pt x="5226" y="1092"/>
                  <a:pt x="5170" y="1086"/>
                  <a:pt x="5258" y="1080"/>
                </a:cubicBezTo>
                <a:lnTo>
                  <a:pt x="5783" y="741"/>
                </a:lnTo>
                <a:lnTo>
                  <a:pt x="5783" y="3417"/>
                </a:lnTo>
                <a:lnTo>
                  <a:pt x="8" y="3400"/>
                </a:lnTo>
                <a:lnTo>
                  <a:pt x="0" y="51"/>
                </a:lnTo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4710113" y="4438650"/>
            <a:ext cx="1474787" cy="1693863"/>
          </a:xfrm>
          <a:custGeom>
            <a:avLst/>
            <a:gdLst>
              <a:gd name="T0" fmla="*/ 15 w 929"/>
              <a:gd name="T1" fmla="*/ 84 h 1067"/>
              <a:gd name="T2" fmla="*/ 438 w 929"/>
              <a:gd name="T3" fmla="*/ 92 h 1067"/>
              <a:gd name="T4" fmla="*/ 667 w 929"/>
              <a:gd name="T5" fmla="*/ 84 h 1067"/>
              <a:gd name="T6" fmla="*/ 845 w 929"/>
              <a:gd name="T7" fmla="*/ 67 h 1067"/>
              <a:gd name="T8" fmla="*/ 929 w 929"/>
              <a:gd name="T9" fmla="*/ 76 h 1067"/>
              <a:gd name="T10" fmla="*/ 845 w 929"/>
              <a:gd name="T11" fmla="*/ 524 h 1067"/>
              <a:gd name="T12" fmla="*/ 752 w 929"/>
              <a:gd name="T13" fmla="*/ 872 h 1067"/>
              <a:gd name="T14" fmla="*/ 735 w 929"/>
              <a:gd name="T15" fmla="*/ 923 h 1067"/>
              <a:gd name="T16" fmla="*/ 650 w 929"/>
              <a:gd name="T17" fmla="*/ 1016 h 1067"/>
              <a:gd name="T18" fmla="*/ 582 w 929"/>
              <a:gd name="T19" fmla="*/ 1067 h 1067"/>
              <a:gd name="T20" fmla="*/ 481 w 929"/>
              <a:gd name="T21" fmla="*/ 1033 h 1067"/>
              <a:gd name="T22" fmla="*/ 413 w 929"/>
              <a:gd name="T23" fmla="*/ 965 h 1067"/>
              <a:gd name="T24" fmla="*/ 337 w 929"/>
              <a:gd name="T25" fmla="*/ 855 h 1067"/>
              <a:gd name="T26" fmla="*/ 303 w 929"/>
              <a:gd name="T27" fmla="*/ 804 h 1067"/>
              <a:gd name="T28" fmla="*/ 252 w 929"/>
              <a:gd name="T29" fmla="*/ 677 h 1067"/>
              <a:gd name="T30" fmla="*/ 209 w 929"/>
              <a:gd name="T31" fmla="*/ 592 h 1067"/>
              <a:gd name="T32" fmla="*/ 168 w 929"/>
              <a:gd name="T33" fmla="*/ 528 h 1067"/>
              <a:gd name="T34" fmla="*/ 143 w 929"/>
              <a:gd name="T35" fmla="*/ 463 h 1067"/>
              <a:gd name="T36" fmla="*/ 15 w 929"/>
              <a:gd name="T37" fmla="*/ 84 h 10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29"/>
              <a:gd name="T58" fmla="*/ 0 h 1067"/>
              <a:gd name="T59" fmla="*/ 929 w 929"/>
              <a:gd name="T60" fmla="*/ 1067 h 10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29" h="1067">
                <a:moveTo>
                  <a:pt x="15" y="84"/>
                </a:moveTo>
                <a:cubicBezTo>
                  <a:pt x="103" y="70"/>
                  <a:pt x="332" y="88"/>
                  <a:pt x="438" y="92"/>
                </a:cubicBezTo>
                <a:cubicBezTo>
                  <a:pt x="547" y="92"/>
                  <a:pt x="599" y="88"/>
                  <a:pt x="667" y="84"/>
                </a:cubicBezTo>
                <a:cubicBezTo>
                  <a:pt x="735" y="80"/>
                  <a:pt x="801" y="68"/>
                  <a:pt x="845" y="67"/>
                </a:cubicBezTo>
                <a:cubicBezTo>
                  <a:pt x="889" y="66"/>
                  <a:pt x="929" y="0"/>
                  <a:pt x="929" y="76"/>
                </a:cubicBezTo>
                <a:cubicBezTo>
                  <a:pt x="922" y="107"/>
                  <a:pt x="853" y="493"/>
                  <a:pt x="845" y="524"/>
                </a:cubicBezTo>
                <a:cubicBezTo>
                  <a:pt x="835" y="646"/>
                  <a:pt x="807" y="763"/>
                  <a:pt x="752" y="872"/>
                </a:cubicBezTo>
                <a:cubicBezTo>
                  <a:pt x="744" y="888"/>
                  <a:pt x="744" y="907"/>
                  <a:pt x="735" y="923"/>
                </a:cubicBezTo>
                <a:cubicBezTo>
                  <a:pt x="712" y="964"/>
                  <a:pt x="688" y="990"/>
                  <a:pt x="650" y="1016"/>
                </a:cubicBezTo>
                <a:cubicBezTo>
                  <a:pt x="630" y="1045"/>
                  <a:pt x="615" y="1055"/>
                  <a:pt x="582" y="1067"/>
                </a:cubicBezTo>
                <a:cubicBezTo>
                  <a:pt x="538" y="1059"/>
                  <a:pt x="516" y="1057"/>
                  <a:pt x="481" y="1033"/>
                </a:cubicBezTo>
                <a:cubicBezTo>
                  <a:pt x="462" y="1003"/>
                  <a:pt x="442" y="985"/>
                  <a:pt x="413" y="965"/>
                </a:cubicBezTo>
                <a:cubicBezTo>
                  <a:pt x="398" y="924"/>
                  <a:pt x="361" y="892"/>
                  <a:pt x="337" y="855"/>
                </a:cubicBezTo>
                <a:cubicBezTo>
                  <a:pt x="326" y="838"/>
                  <a:pt x="303" y="804"/>
                  <a:pt x="303" y="804"/>
                </a:cubicBezTo>
                <a:cubicBezTo>
                  <a:pt x="302" y="796"/>
                  <a:pt x="255" y="693"/>
                  <a:pt x="252" y="677"/>
                </a:cubicBezTo>
                <a:cubicBezTo>
                  <a:pt x="246" y="648"/>
                  <a:pt x="209" y="592"/>
                  <a:pt x="209" y="592"/>
                </a:cubicBezTo>
                <a:cubicBezTo>
                  <a:pt x="196" y="553"/>
                  <a:pt x="202" y="551"/>
                  <a:pt x="168" y="528"/>
                </a:cubicBezTo>
                <a:cubicBezTo>
                  <a:pt x="162" y="519"/>
                  <a:pt x="150" y="470"/>
                  <a:pt x="143" y="463"/>
                </a:cubicBezTo>
                <a:cubicBezTo>
                  <a:pt x="113" y="433"/>
                  <a:pt x="0" y="126"/>
                  <a:pt x="15" y="84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4716463" y="4076700"/>
            <a:ext cx="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6156325" y="4076700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716463" y="4221163"/>
            <a:ext cx="1439862" cy="71437"/>
          </a:xfrm>
          <a:prstGeom prst="leftRightArrow">
            <a:avLst>
              <a:gd name="adj1" fmla="val 50000"/>
              <a:gd name="adj2" fmla="val 40311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003800" y="386080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C0066"/>
                </a:solidFill>
              </a:rPr>
              <a:t>Русло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2700338" y="2349500"/>
            <a:ext cx="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7451725" y="2349500"/>
            <a:ext cx="0" cy="1079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flipV="1">
            <a:off x="2700338" y="2636838"/>
            <a:ext cx="4751387" cy="71437"/>
          </a:xfrm>
          <a:prstGeom prst="leftRightArrow">
            <a:avLst>
              <a:gd name="adj1" fmla="val 50000"/>
              <a:gd name="adj2" fmla="val 133023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572000" y="2276475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C0066"/>
                </a:solidFill>
              </a:rPr>
              <a:t>Пойма</a:t>
            </a:r>
          </a:p>
        </p:txBody>
      </p:sp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2268538" y="0"/>
            <a:ext cx="5256212" cy="6921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Поперечный профиль реки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179388" y="981075"/>
            <a:ext cx="0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8964613" y="765175"/>
            <a:ext cx="0" cy="1943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179388" y="981075"/>
            <a:ext cx="8785225" cy="71438"/>
          </a:xfrm>
          <a:prstGeom prst="leftRightArrow">
            <a:avLst>
              <a:gd name="adj1" fmla="val 50000"/>
              <a:gd name="adj2" fmla="val 24595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492500" y="620713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C0066"/>
                </a:solidFill>
              </a:rPr>
              <a:t>Речная долина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403350" y="1484313"/>
            <a:ext cx="2881313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FF"/>
                </a:solidFill>
              </a:rPr>
              <a:t>Речные террасы</a:t>
            </a: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 rot="-159002">
            <a:off x="611188" y="1497013"/>
            <a:ext cx="865187" cy="79375"/>
          </a:xfrm>
          <a:prstGeom prst="leftArrow">
            <a:avLst>
              <a:gd name="adj1" fmla="val 50000"/>
              <a:gd name="adj2" fmla="val 27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 rot="-4855957">
            <a:off x="1506538" y="2257425"/>
            <a:ext cx="788988" cy="84137"/>
          </a:xfrm>
          <a:prstGeom prst="leftArrow">
            <a:avLst>
              <a:gd name="adj1" fmla="val 50000"/>
              <a:gd name="adj2" fmla="val 234436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227763" y="1557338"/>
            <a:ext cx="2239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FF"/>
                </a:solidFill>
              </a:rPr>
              <a:t>Склон долины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 rot="3671353">
            <a:off x="7618413" y="2447925"/>
            <a:ext cx="1143000" cy="69850"/>
          </a:xfrm>
          <a:prstGeom prst="rightArrow">
            <a:avLst>
              <a:gd name="adj1" fmla="val 50000"/>
              <a:gd name="adj2" fmla="val 409091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3255963" y="2728913"/>
            <a:ext cx="4167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ru-RU" altLang="ru-RU" b="1">
                <a:solidFill>
                  <a:srgbClr val="FF0000"/>
                </a:solidFill>
              </a:rPr>
              <a:t>заливаемая</a:t>
            </a:r>
            <a:r>
              <a:rPr lang="ru-RU" altLang="ru-RU" b="1"/>
              <a:t> </a:t>
            </a:r>
            <a:r>
              <a:rPr lang="ru-RU" altLang="ru-RU" b="1">
                <a:solidFill>
                  <a:srgbClr val="FF0000"/>
                </a:solidFill>
              </a:rPr>
              <a:t>часть речной долины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при подъеме воды в реке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268538" y="1000125"/>
            <a:ext cx="4791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- понижение рельефа, где течет река.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68313" y="3213100"/>
            <a:ext cx="29511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CCCC"/>
                </a:solidFill>
              </a:rPr>
              <a:t>Режим реки:</a:t>
            </a:r>
          </a:p>
          <a:p>
            <a:pPr eaLnBrk="1" hangingPunct="1"/>
            <a:endParaRPr lang="ru-RU" altLang="ru-RU" b="1" i="1">
              <a:solidFill>
                <a:srgbClr val="FFCCCC"/>
              </a:solidFill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-107950" y="3716338"/>
            <a:ext cx="36718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CCCC"/>
                </a:solidFill>
              </a:rPr>
              <a:t>Половодье</a:t>
            </a:r>
            <a:r>
              <a:rPr lang="ru-RU" altLang="ru-RU" sz="2400" b="1" i="1" u="sng">
                <a:solidFill>
                  <a:srgbClr val="FF0066"/>
                </a:solidFill>
              </a:rPr>
              <a:t> </a:t>
            </a:r>
            <a:r>
              <a:rPr lang="ru-RU" altLang="ru-RU" b="1" i="1">
                <a:solidFill>
                  <a:srgbClr val="FF0000"/>
                </a:solidFill>
              </a:rPr>
              <a:t>– </a:t>
            </a:r>
            <a:r>
              <a:rPr lang="ru-RU" altLang="ru-RU" b="1" u="sng">
                <a:solidFill>
                  <a:srgbClr val="FF0000"/>
                </a:solidFill>
              </a:rPr>
              <a:t>ежегодный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разлив реки (обычно весной)</a:t>
            </a:r>
          </a:p>
          <a:p>
            <a:pPr algn="ctr" eaLnBrk="1" hangingPunct="1"/>
            <a:endParaRPr lang="ru-RU" altLang="ru-RU" b="1">
              <a:solidFill>
                <a:srgbClr val="FF0000"/>
              </a:solidFill>
            </a:endParaRPr>
          </a:p>
          <a:p>
            <a:pPr eaLnBrk="1" hangingPunct="1"/>
            <a:endParaRPr lang="ru-RU" altLang="ru-RU" b="1" i="1" u="sng">
              <a:solidFill>
                <a:srgbClr val="FF0000"/>
              </a:solidFill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-107950" y="4581525"/>
            <a:ext cx="4491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CCCC"/>
                </a:solidFill>
              </a:rPr>
              <a:t>Паводок</a:t>
            </a:r>
            <a:r>
              <a:rPr lang="ru-RU" altLang="ru-RU" sz="2000" b="1" i="1">
                <a:solidFill>
                  <a:srgbClr val="FFCCCC"/>
                </a:solidFill>
              </a:rPr>
              <a:t> </a:t>
            </a:r>
            <a:r>
              <a:rPr lang="ru-RU" altLang="ru-RU" b="1">
                <a:solidFill>
                  <a:srgbClr val="FF0000"/>
                </a:solidFill>
              </a:rPr>
              <a:t>– кратковременный,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 </a:t>
            </a:r>
            <a:r>
              <a:rPr lang="ru-RU" altLang="ru-RU" b="1" u="sng">
                <a:solidFill>
                  <a:srgbClr val="FF0000"/>
                </a:solidFill>
              </a:rPr>
              <a:t>нерегулярный</a:t>
            </a:r>
            <a:r>
              <a:rPr lang="ru-RU" altLang="ru-RU" b="1">
                <a:solidFill>
                  <a:srgbClr val="FF0000"/>
                </a:solidFill>
              </a:rPr>
              <a:t> подъем воды в реке.</a:t>
            </a:r>
          </a:p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(обычно сильные дожди)</a:t>
            </a:r>
            <a:endParaRPr lang="ru-RU" altLang="ru-RU" b="1" i="1">
              <a:solidFill>
                <a:srgbClr val="FF0000"/>
              </a:solidFill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-36513" y="5661025"/>
            <a:ext cx="4321176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FFCCCC"/>
                </a:solidFill>
              </a:rPr>
              <a:t>Межень</a:t>
            </a:r>
            <a:r>
              <a:rPr lang="ru-RU" altLang="ru-RU" sz="2000" b="1" i="1">
                <a:solidFill>
                  <a:srgbClr val="FF0000"/>
                </a:solidFill>
              </a:rPr>
              <a:t> </a:t>
            </a:r>
            <a:r>
              <a:rPr lang="ru-RU" altLang="ru-RU" sz="2000" b="1">
                <a:solidFill>
                  <a:srgbClr val="FF0000"/>
                </a:solidFill>
              </a:rPr>
              <a:t>–</a:t>
            </a:r>
            <a:r>
              <a:rPr lang="ru-RU" altLang="ru-RU" b="1">
                <a:solidFill>
                  <a:srgbClr val="FF0000"/>
                </a:solidFill>
              </a:rPr>
              <a:t> </a:t>
            </a:r>
            <a:r>
              <a:rPr lang="ru-RU" altLang="ru-RU" b="1" u="sng">
                <a:solidFill>
                  <a:srgbClr val="FF0000"/>
                </a:solidFill>
              </a:rPr>
              <a:t>ежегодное</a:t>
            </a:r>
            <a:r>
              <a:rPr lang="ru-RU" altLang="ru-RU" b="1">
                <a:solidFill>
                  <a:srgbClr val="FF0000"/>
                </a:solidFill>
              </a:rPr>
              <a:t> падение воды в реке (обычно зимой)</a:t>
            </a:r>
            <a:endParaRPr lang="ru-RU" altLang="ru-RU" sz="2000" b="1" i="1">
              <a:solidFill>
                <a:srgbClr val="FF0000"/>
              </a:solidFill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5992813" y="3933825"/>
            <a:ext cx="31845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altLang="ru-RU" b="1">
                <a:solidFill>
                  <a:srgbClr val="FF0000"/>
                </a:solidFill>
              </a:rPr>
              <a:t> углубление</a:t>
            </a:r>
            <a:r>
              <a:rPr lang="ru-RU" altLang="ru-RU">
                <a:solidFill>
                  <a:srgbClr val="FF0000"/>
                </a:solidFill>
              </a:rPr>
              <a:t>,</a:t>
            </a:r>
            <a:r>
              <a:rPr lang="ru-RU" altLang="ru-RU" sz="1600" b="1">
                <a:solidFill>
                  <a:srgbClr val="FF0000"/>
                </a:solidFill>
              </a:rPr>
              <a:t> </a:t>
            </a:r>
            <a:r>
              <a:rPr lang="ru-RU" altLang="ru-RU" b="1">
                <a:solidFill>
                  <a:srgbClr val="FF0000"/>
                </a:solidFill>
              </a:rPr>
              <a:t>созданное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рекой, где течет основной</a:t>
            </a:r>
          </a:p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 поток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3" grpId="1" animBg="1"/>
      <p:bldP spid="25605" grpId="0" animBg="1"/>
      <p:bldP spid="25606" grpId="0" animBg="1"/>
      <p:bldP spid="25607" grpId="0" animBg="1"/>
      <p:bldP spid="25608" grpId="0" animBg="1"/>
      <p:bldP spid="25609" grpId="0"/>
      <p:bldP spid="25610" grpId="0" animBg="1"/>
      <p:bldP spid="25611" grpId="0" animBg="1"/>
      <p:bldP spid="25612" grpId="0" animBg="1"/>
      <p:bldP spid="25613" grpId="0"/>
      <p:bldP spid="25614" grpId="0" animBg="1"/>
      <p:bldP spid="25615" grpId="0" animBg="1"/>
      <p:bldP spid="25616" grpId="0" animBg="1"/>
      <p:bldP spid="25617" grpId="0" animBg="1"/>
      <p:bldP spid="25618" grpId="0"/>
      <p:bldP spid="25619" grpId="0" animBg="1"/>
      <p:bldP spid="25620" grpId="0" animBg="1"/>
      <p:bldP spid="25621" grpId="0" animBg="1"/>
      <p:bldP spid="25622" grpId="0"/>
      <p:bldP spid="25623" grpId="0" animBg="1"/>
      <p:bldP spid="25624" grpId="0"/>
      <p:bldP spid="25625" grpId="0"/>
      <p:bldP spid="25626" grpId="0"/>
      <p:bldP spid="25627" grpId="0"/>
      <p:bldP spid="25628" grpId="0"/>
      <p:bldP spid="25629" grpId="0"/>
      <p:bldP spid="25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38" y="0"/>
            <a:ext cx="6381750" cy="6816725"/>
          </a:xfrm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428875" y="2428875"/>
            <a:ext cx="7215188" cy="23574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defRPr/>
            </a:pPr>
            <a:r>
              <a:rPr lang="ru-RU" sz="3600" kern="10" dirty="0">
                <a:ln w="9525" algn="ctr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Impact" pitchFamily="34" charset="0"/>
              </a:rPr>
              <a:t>Влажные</a:t>
            </a:r>
            <a:r>
              <a:rPr lang="ru-RU" sz="3600" i="1" kern="10" dirty="0">
                <a:ln w="9525" algn="ctr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 </a:t>
            </a:r>
          </a:p>
          <a:p>
            <a:pPr algn="ctr" fontAlgn="auto">
              <a:defRPr/>
            </a:pPr>
            <a:r>
              <a:rPr lang="ru-RU" sz="3600" kern="10" dirty="0">
                <a:ln w="9525" algn="ctr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Impact" pitchFamily="34" charset="0"/>
              </a:rPr>
              <a:t>Экваториальные </a:t>
            </a:r>
            <a:r>
              <a:rPr lang="ru-RU" sz="3600" i="1" kern="10" dirty="0">
                <a:ln w="9525" algn="ctr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и  </a:t>
            </a:r>
          </a:p>
          <a:p>
            <a:pPr algn="ctr" fontAlgn="auto">
              <a:defRPr/>
            </a:pPr>
            <a:r>
              <a:rPr lang="ru-RU" sz="3600" kern="10" dirty="0">
                <a:ln w="9525" algn="ctr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Impact" pitchFamily="34" charset="0"/>
              </a:rPr>
              <a:t>Переменно-влажные</a:t>
            </a:r>
            <a:r>
              <a:rPr lang="ru-RU" sz="3600" i="1" kern="10" dirty="0">
                <a:ln w="9525" algn="ctr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 </a:t>
            </a:r>
          </a:p>
          <a:p>
            <a:pPr algn="ctr" fontAlgn="auto">
              <a:defRPr/>
            </a:pPr>
            <a:r>
              <a:rPr lang="ru-RU" sz="3600" kern="10" dirty="0">
                <a:ln w="9525" algn="ctr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Impact" pitchFamily="34" charset="0"/>
              </a:rPr>
              <a:t>леса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 rot="735692">
            <a:off x="2241550" y="1766888"/>
            <a:ext cx="4000500" cy="13573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21004859">
            <a:off x="2154238" y="4322763"/>
            <a:ext cx="3857625" cy="12858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366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Миграции населения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7454900" y="5146675"/>
          <a:ext cx="161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Диаграмма" r:id="rId3" imgW="1943100" imgH="914400" progId="MSGraph.Chart.8">
                  <p:embed followColorScheme="full"/>
                </p:oleObj>
              </mc:Choice>
              <mc:Fallback>
                <p:oleObj name="Диаграмма" r:id="rId3" imgW="1943100" imgH="9144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900" y="5146675"/>
                        <a:ext cx="16192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42988" y="3860800"/>
            <a:ext cx="2663825" cy="719138"/>
          </a:xfrm>
          <a:prstGeom prst="rect">
            <a:avLst/>
          </a:prstGeom>
          <a:solidFill>
            <a:srgbClr val="FFCC66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внешние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84888" y="3860800"/>
            <a:ext cx="2520950" cy="719138"/>
          </a:xfrm>
          <a:prstGeom prst="rect">
            <a:avLst/>
          </a:prstGeom>
          <a:solidFill>
            <a:srgbClr val="FFAE85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внутренние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39975" y="3213100"/>
            <a:ext cx="4824413" cy="2879725"/>
            <a:chOff x="1519" y="2024"/>
            <a:chExt cx="3039" cy="1814"/>
          </a:xfrm>
        </p:grpSpPr>
        <p:sp>
          <p:nvSpPr>
            <p:cNvPr id="2071" name="Line 7"/>
            <p:cNvSpPr>
              <a:spLocks noChangeShapeType="1"/>
            </p:cNvSpPr>
            <p:nvPr/>
          </p:nvSpPr>
          <p:spPr bwMode="auto">
            <a:xfrm>
              <a:off x="4558" y="2886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2" name="Line 8"/>
            <p:cNvSpPr>
              <a:spLocks noChangeShapeType="1"/>
            </p:cNvSpPr>
            <p:nvPr/>
          </p:nvSpPr>
          <p:spPr bwMode="auto">
            <a:xfrm>
              <a:off x="1519" y="2886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3" name="Line 9"/>
            <p:cNvSpPr>
              <a:spLocks noChangeShapeType="1"/>
            </p:cNvSpPr>
            <p:nvPr/>
          </p:nvSpPr>
          <p:spPr bwMode="auto">
            <a:xfrm flipV="1">
              <a:off x="1519" y="2160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4" name="Line 10"/>
            <p:cNvSpPr>
              <a:spLocks noChangeShapeType="1"/>
            </p:cNvSpPr>
            <p:nvPr/>
          </p:nvSpPr>
          <p:spPr bwMode="auto">
            <a:xfrm flipV="1">
              <a:off x="4558" y="2160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5" name="Line 11"/>
            <p:cNvSpPr>
              <a:spLocks noChangeShapeType="1"/>
            </p:cNvSpPr>
            <p:nvPr/>
          </p:nvSpPr>
          <p:spPr bwMode="auto">
            <a:xfrm>
              <a:off x="3061" y="2024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6" name="Line 12"/>
            <p:cNvSpPr>
              <a:spLocks noChangeShapeType="1"/>
            </p:cNvSpPr>
            <p:nvPr/>
          </p:nvSpPr>
          <p:spPr bwMode="auto">
            <a:xfrm>
              <a:off x="1519" y="2160"/>
              <a:ext cx="30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042988" y="4797425"/>
            <a:ext cx="2663825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rgbClr val="663300"/>
                </a:solidFill>
              </a:rPr>
              <a:t>эмиграция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042988" y="5445125"/>
            <a:ext cx="2646362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chemeClr val="tx2"/>
                </a:solidFill>
              </a:rPr>
              <a:t>иммиграция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042988" y="6092825"/>
            <a:ext cx="2646362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chemeClr val="tx2"/>
                </a:solidFill>
              </a:rPr>
              <a:t>рэимиграция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084888" y="4797425"/>
            <a:ext cx="2520950" cy="431800"/>
          </a:xfrm>
          <a:prstGeom prst="rect">
            <a:avLst/>
          </a:prstGeom>
          <a:solidFill>
            <a:srgbClr val="FFAE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rgbClr val="7B2952"/>
                </a:solidFill>
              </a:rPr>
              <a:t>межрайонные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084888" y="5445125"/>
            <a:ext cx="2520950" cy="431800"/>
          </a:xfrm>
          <a:prstGeom prst="rect">
            <a:avLst/>
          </a:prstGeom>
          <a:solidFill>
            <a:srgbClr val="FFAE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rgbClr val="7B2952"/>
                </a:solidFill>
              </a:rPr>
              <a:t>село-город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084888" y="6092825"/>
            <a:ext cx="2520950" cy="431800"/>
          </a:xfrm>
          <a:prstGeom prst="rect">
            <a:avLst/>
          </a:prstGeom>
          <a:solidFill>
            <a:srgbClr val="FFAE8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rgbClr val="7B2952"/>
                </a:solidFill>
              </a:rPr>
              <a:t>маятниковые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635375" y="2636838"/>
            <a:ext cx="2374900" cy="539750"/>
          </a:xfrm>
          <a:prstGeom prst="rect">
            <a:avLst/>
          </a:prstGeom>
          <a:solidFill>
            <a:srgbClr val="00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МИГРАЦИЯ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755650" y="1628775"/>
            <a:ext cx="2663825" cy="53975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экономические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6300788" y="1628775"/>
            <a:ext cx="2663825" cy="53975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религиозные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563938" y="1628775"/>
            <a:ext cx="2663825" cy="53975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b="1">
                <a:solidFill>
                  <a:schemeClr val="hlink"/>
                </a:solidFill>
              </a:rPr>
              <a:t>политические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411413" y="2176463"/>
            <a:ext cx="4854575" cy="460375"/>
            <a:chOff x="1519" y="1371"/>
            <a:chExt cx="3058" cy="290"/>
          </a:xfrm>
        </p:grpSpPr>
        <p:sp>
          <p:nvSpPr>
            <p:cNvPr id="2066" name="Line 24"/>
            <p:cNvSpPr>
              <a:spLocks noChangeShapeType="1"/>
            </p:cNvSpPr>
            <p:nvPr/>
          </p:nvSpPr>
          <p:spPr bwMode="auto">
            <a:xfrm flipV="1">
              <a:off x="3061" y="1525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7" name="Line 25"/>
            <p:cNvSpPr>
              <a:spLocks noChangeShapeType="1"/>
            </p:cNvSpPr>
            <p:nvPr/>
          </p:nvSpPr>
          <p:spPr bwMode="auto">
            <a:xfrm>
              <a:off x="1519" y="1525"/>
              <a:ext cx="30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8" name="Line 26"/>
            <p:cNvSpPr>
              <a:spLocks noChangeShapeType="1"/>
            </p:cNvSpPr>
            <p:nvPr/>
          </p:nvSpPr>
          <p:spPr bwMode="auto">
            <a:xfrm flipV="1">
              <a:off x="1519" y="138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69" name="Line 27"/>
            <p:cNvSpPr>
              <a:spLocks noChangeShapeType="1"/>
            </p:cNvSpPr>
            <p:nvPr/>
          </p:nvSpPr>
          <p:spPr bwMode="auto">
            <a:xfrm flipV="1">
              <a:off x="3152" y="137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70" name="Line 28"/>
            <p:cNvSpPr>
              <a:spLocks noChangeShapeType="1"/>
            </p:cNvSpPr>
            <p:nvPr/>
          </p:nvSpPr>
          <p:spPr bwMode="auto">
            <a:xfrm flipV="1">
              <a:off x="4577" y="1389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76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  <p:bldP spid="27653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 animBg="1"/>
    </p:bldLst>
  </p:timing>
</p:sld>
</file>

<file path=ppt/theme/theme1.xml><?xml version="1.0" encoding="utf-8"?>
<a:theme xmlns:a="http://schemas.openxmlformats.org/drawingml/2006/main" name="защита">
  <a:themeElements>
    <a:clrScheme name="защита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защита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щита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щита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щита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щита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щита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щита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щита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щита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щита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защита</Template>
  <TotalTime>98</TotalTime>
  <Words>743</Words>
  <Application>Microsoft Office PowerPoint</Application>
  <PresentationFormat>Экран (4:3)</PresentationFormat>
  <Paragraphs>129</Paragraphs>
  <Slides>24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Garamond</vt:lpstr>
      <vt:lpstr>Wingdings</vt:lpstr>
      <vt:lpstr>Times New Roman</vt:lpstr>
      <vt:lpstr>Arial Unicode MS</vt:lpstr>
      <vt:lpstr>Franklin Gothic Medium Cond</vt:lpstr>
      <vt:lpstr>защита</vt:lpstr>
      <vt:lpstr>Диаграмма Microsoft Graph</vt:lpstr>
      <vt:lpstr>Диаграмма Microsoft Graph 2000</vt:lpstr>
      <vt:lpstr>Аналитический отчет за межаттестационный период с 2008 по 2013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Исследовательская деятельность – реализовать рекомендацию экспертов на предыдущей аттестации о внедрении ИКТ в учебный процесс и включение проектировочной деятельности создания конспект-схем в компьютерном варианте.</vt:lpstr>
      <vt:lpstr>Презентация PowerPoint</vt:lpstr>
      <vt:lpstr>Презентация PowerPoint</vt:lpstr>
      <vt:lpstr>Миграции населения</vt:lpstr>
      <vt:lpstr>Презентация PowerPoint</vt:lpstr>
      <vt:lpstr>Презентация PowerPoint</vt:lpstr>
      <vt:lpstr>Аркаим</vt:lpstr>
      <vt:lpstr>Итоги по методикам</vt:lpstr>
      <vt:lpstr>Профориентационное направление - разработать цикл уроков по технологии профессионального выбора с использованием мультимедийных учебных материалов.</vt:lpstr>
      <vt:lpstr>Презентация PowerPoint</vt:lpstr>
      <vt:lpstr>Презентация PowerPoint</vt:lpstr>
      <vt:lpstr>Презентация PowerPoint</vt:lpstr>
      <vt:lpstr>Краеведческое направление – реализация рекомендаций по созданию конспект-схемы в мультимедийных технологиях для сопровождения уроков географии в 6-х классах.</vt:lpstr>
      <vt:lpstr>Презентация PowerPoint</vt:lpstr>
      <vt:lpstr>Классное руководство. </vt:lpstr>
      <vt:lpstr>Повышая квалификацию </vt:lpstr>
      <vt:lpstr>Проблемы обучения</vt:lpstr>
      <vt:lpstr>Проектировочная часть </vt:lpstr>
      <vt:lpstr>Этапы реализации проекта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за межаттестационный период с 2008 по 2013 год</dc:title>
  <dc:creator>Люба</dc:creator>
  <cp:lastModifiedBy>Анастасия Черепнева</cp:lastModifiedBy>
  <cp:revision>8</cp:revision>
  <dcterms:created xsi:type="dcterms:W3CDTF">2013-09-24T03:53:03Z</dcterms:created>
  <dcterms:modified xsi:type="dcterms:W3CDTF">2014-12-09T10:43:16Z</dcterms:modified>
</cp:coreProperties>
</file>