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37"/>
  </p:notesMasterIdLst>
  <p:sldIdLst>
    <p:sldId id="259" r:id="rId2"/>
    <p:sldId id="258" r:id="rId3"/>
    <p:sldId id="307" r:id="rId4"/>
    <p:sldId id="308" r:id="rId5"/>
    <p:sldId id="309" r:id="rId6"/>
    <p:sldId id="292" r:id="rId7"/>
    <p:sldId id="269" r:id="rId8"/>
    <p:sldId id="264" r:id="rId9"/>
    <p:sldId id="310" r:id="rId10"/>
    <p:sldId id="312" r:id="rId11"/>
    <p:sldId id="311" r:id="rId12"/>
    <p:sldId id="293" r:id="rId13"/>
    <p:sldId id="313" r:id="rId14"/>
    <p:sldId id="315" r:id="rId15"/>
    <p:sldId id="314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295" r:id="rId24"/>
    <p:sldId id="323" r:id="rId25"/>
    <p:sldId id="297" r:id="rId26"/>
    <p:sldId id="324" r:id="rId27"/>
    <p:sldId id="325" r:id="rId28"/>
    <p:sldId id="326" r:id="rId29"/>
    <p:sldId id="327" r:id="rId30"/>
    <p:sldId id="328" r:id="rId31"/>
    <p:sldId id="287" r:id="rId32"/>
    <p:sldId id="329" r:id="rId33"/>
    <p:sldId id="330" r:id="rId34"/>
    <p:sldId id="331" r:id="rId35"/>
    <p:sldId id="30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717" autoAdjust="0"/>
  </p:normalViewPr>
  <p:slideViewPr>
    <p:cSldViewPr>
      <p:cViewPr>
        <p:scale>
          <a:sx n="54" d="100"/>
          <a:sy n="54" d="100"/>
        </p:scale>
        <p:origin x="-1147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26C11-F9CA-4259-8263-EC80D219EEC1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6FA21-8BB0-40DD-8AE9-CFD0B2230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6FA21-8BB0-40DD-8AE9-CFD0B22304AA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B4B843E-02CA-4EFB-B6BF-91CF93F99DAD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B0DD1CF-C460-4D78-886F-61A248C2C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47;&#1074;&#1086;&#1085;&#1086;&#1082;%20&#1085;&#1072;%20&#1091;&#1088;&#1086;&#1082;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58;&#1080;&#1082;&#1072;&#1085;&#1100;&#1077;%20&#1095;&#1072;&#1089;&#1086;&#1074;%201.com).mp3" TargetMode="Externa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60;&#1080;&#1079;&#1084;&#1080;&#1085;&#1091;&#1090;&#1082;&#1072;.%20&#1075;&#1086;&#1083;&#1086;&#1089;&#1072;%20&#1079;&#1074;&#1077;&#1088;&#1077;&#1081;.mp3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40;&#1091;&#1076;&#1080;&#1086;%20&#1057;&#1074;&#1080;&#1085;&#1100;&#1103;%20&#1087;&#1086;&#1076;%20&#1076;&#1091;&#1073;&#1086;&#1084;.mp3" TargetMode="Externa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jpeg"/><Relationship Id="rId2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40;&#1091;&#1076;&#1080;&#1086;%20&#1057;&#1074;&#1080;&#1085;&#1100;&#1103;%20&#1087;&#1086;&#1076;%20&#1076;&#1091;&#1073;&#1086;&#1084;.mp3" TargetMode="External"/><Relationship Id="rId1" Type="http://schemas.openxmlformats.org/officeDocument/2006/relationships/audio" Target="../media/media1.mp3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microsoft.com/office/2007/relationships/media" Target="../media/media1.mp3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58;&#1080;&#1082;&#1072;&#1085;&#1080;&#1077;%20&#1095;&#1072;&#1089;&#1086;&#1074;%202.com.mp3" TargetMode="Externa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43;&#1086;&#1083;&#1086;&#1089;%20&#1042;&#1086;&#1088;&#1086;&#1085;&#1072;.mp3" TargetMode="Externa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64;&#1091;&#1084;%20&#1075;&#1088;&#1086;&#1079;&#1099;.mp3" TargetMode="Externa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43;&#1086;&#1083;&#1086;&#1089;%20&#1057;&#1074;&#1080;&#1085;&#1100;&#1080;.mp3" TargetMode="Externa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59;&#1095;&#1080;&#1090;&#1100;&#1089;&#1103;%20&#1085;&#1072;&#1076;&#1086;%20&#1074;&#1077;&#1089;&#1077;&#1083;&#1086;.mp3" TargetMode="Externa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53;&#1072;&#1095;&#1072;&#1083;&#1086;%20&#1089;&#1082;&#1072;&#1079;&#1082;&#1080;.mp3" TargetMode="Externa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asha\Desktop\&#1044;&#1083;&#1103;%20&#1082;&#1086;&#1085;&#1082;&#1091;&#1088;&#1089;&#1072;%20&#1054;&#1090;&#1082;&#1088;&#1099;&#1090;&#1099;&#1081;%20&#1091;&#1088;&#1086;&#1082;%20&#1055;&#1045;&#1056;&#1045;&#1044;&#1040;&#1053;%20&#1042;%20&#1064;&#1050;&#1054;&#1051;&#1059;\&#1055;&#1088;&#1077;&#1079;&#1077;&#1085;&#1090;&#1072;&#1094;&#1080;&#1103;\&#1040;%20&#1084;&#1086;&#1078;&#1077;&#1090;%20&#1073;&#1099;&#1090;&#1100;%20&#1074;&#1086;&#1088;&#1086;&#1085;&#1072;.com.mp3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2232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Открытый урок </a:t>
            </a:r>
            <a:br>
              <a:rPr lang="ru-RU" dirty="0" smtClean="0"/>
            </a:br>
            <a:r>
              <a:rPr lang="ru-RU" dirty="0" smtClean="0"/>
              <a:t>по литературе в 5 классе</a:t>
            </a:r>
            <a:br>
              <a:rPr lang="ru-RU" dirty="0" smtClean="0"/>
            </a:br>
            <a:r>
              <a:rPr lang="ru-RU" dirty="0" smtClean="0"/>
              <a:t>на тему: </a:t>
            </a:r>
            <a:br>
              <a:rPr lang="ru-RU" dirty="0" smtClean="0"/>
            </a:br>
            <a:r>
              <a:rPr lang="ru-RU" dirty="0" smtClean="0"/>
              <a:t>«Басня И.А.Крылова </a:t>
            </a:r>
            <a:br>
              <a:rPr lang="ru-RU" dirty="0" smtClean="0"/>
            </a:br>
            <a:r>
              <a:rPr lang="ru-RU" dirty="0" smtClean="0"/>
              <a:t>«Свинья под дубом»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33057"/>
            <a:ext cx="8229600" cy="2193107"/>
          </a:xfrm>
        </p:spPr>
        <p:txBody>
          <a:bodyPr>
            <a:normAutofit fontScale="85000" lnSpcReduction="20000"/>
          </a:bodyPr>
          <a:lstStyle/>
          <a:p>
            <a:pPr algn="r">
              <a:buNone/>
            </a:pPr>
            <a:r>
              <a:rPr lang="ru-RU" dirty="0" smtClean="0"/>
              <a:t>Подготовила </a:t>
            </a:r>
          </a:p>
          <a:p>
            <a:pPr algn="r">
              <a:buNone/>
            </a:pPr>
            <a:r>
              <a:rPr lang="ru-RU" dirty="0" smtClean="0"/>
              <a:t>учитель русского языка,</a:t>
            </a:r>
          </a:p>
          <a:p>
            <a:pPr algn="r">
              <a:buNone/>
            </a:pPr>
            <a:r>
              <a:rPr lang="ru-RU" dirty="0" smtClean="0"/>
              <a:t> литературы, логопед</a:t>
            </a:r>
          </a:p>
          <a:p>
            <a:pPr algn="r">
              <a:buNone/>
            </a:pPr>
            <a:r>
              <a:rPr lang="ru-RU" dirty="0" smtClean="0"/>
              <a:t>ГБОУ СКОШИ </a:t>
            </a:r>
            <a:r>
              <a:rPr lang="en-US" dirty="0" smtClean="0"/>
              <a:t>V </a:t>
            </a:r>
            <a:r>
              <a:rPr lang="ru-RU" dirty="0" smtClean="0"/>
              <a:t>вида № 28</a:t>
            </a:r>
          </a:p>
          <a:p>
            <a:pPr algn="r">
              <a:buNone/>
            </a:pPr>
            <a:r>
              <a:rPr lang="ru-RU" dirty="0" smtClean="0"/>
              <a:t> </a:t>
            </a:r>
            <a:r>
              <a:rPr lang="ru-RU" dirty="0" err="1" smtClean="0"/>
              <a:t>Куцева</a:t>
            </a:r>
            <a:r>
              <a:rPr lang="ru-RU" dirty="0" smtClean="0"/>
              <a:t> Н.С.</a:t>
            </a:r>
            <a:endParaRPr lang="ru-RU" dirty="0"/>
          </a:p>
        </p:txBody>
      </p:sp>
      <p:pic>
        <p:nvPicPr>
          <p:cNvPr id="8" name="Звонок на ур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640000" y="180000"/>
            <a:ext cx="360002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Басня как жанр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556792"/>
            <a:ext cx="7344816" cy="4595342"/>
          </a:xfrm>
          <a:solidFill>
            <a:schemeClr val="bg1">
              <a:alpha val="20000"/>
            </a:schemeClr>
          </a:solidFill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solidFill>
                  <a:schemeClr val="tx1"/>
                </a:solidFill>
              </a:rPr>
              <a:t>        </a:t>
            </a:r>
            <a:r>
              <a:rPr lang="ru-RU" sz="3600" b="1" dirty="0" smtClean="0">
                <a:solidFill>
                  <a:srgbClr val="7030A0"/>
                </a:solidFill>
              </a:rPr>
              <a:t>В басне есть: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1. </a:t>
            </a:r>
            <a:r>
              <a:rPr lang="ru-RU" dirty="0" smtClean="0">
                <a:solidFill>
                  <a:srgbClr val="7030A0"/>
                </a:solidFill>
              </a:rPr>
              <a:t>Зачин </a:t>
            </a:r>
            <a:r>
              <a:rPr lang="ru-RU" dirty="0" smtClean="0">
                <a:solidFill>
                  <a:srgbClr val="7030A0"/>
                </a:solidFill>
              </a:rPr>
              <a:t>и концовка.             </a:t>
            </a:r>
            <a:r>
              <a:rPr lang="ru-RU" dirty="0" smtClean="0">
                <a:solidFill>
                  <a:srgbClr val="7030A0"/>
                </a:solidFill>
              </a:rPr>
              <a:t>          </a:t>
            </a:r>
            <a:r>
              <a:rPr lang="ru-RU" dirty="0" smtClean="0">
                <a:solidFill>
                  <a:srgbClr val="0070C0"/>
                </a:solidFill>
              </a:rPr>
              <a:t>нет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2. Аллегория.                                     </a:t>
            </a:r>
            <a:r>
              <a:rPr lang="ru-RU" dirty="0" smtClean="0">
                <a:solidFill>
                  <a:srgbClr val="0070C0"/>
                </a:solidFill>
              </a:rPr>
              <a:t>да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3. Олицетворение.                            </a:t>
            </a:r>
            <a:r>
              <a:rPr lang="ru-RU" dirty="0" smtClean="0">
                <a:solidFill>
                  <a:srgbClr val="0070C0"/>
                </a:solidFill>
              </a:rPr>
              <a:t>да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4. Троекратный повтор.                   </a:t>
            </a:r>
            <a:r>
              <a:rPr lang="ru-RU" dirty="0" smtClean="0">
                <a:solidFill>
                  <a:srgbClr val="0070C0"/>
                </a:solidFill>
              </a:rPr>
              <a:t>нет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5. Мораль.                                          </a:t>
            </a:r>
            <a:r>
              <a:rPr lang="ru-RU" dirty="0" smtClean="0">
                <a:solidFill>
                  <a:srgbClr val="0070C0"/>
                </a:solidFill>
              </a:rPr>
              <a:t>да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6. Есть развёрнутый сюжет.            </a:t>
            </a:r>
            <a:r>
              <a:rPr lang="ru-RU" dirty="0" smtClean="0">
                <a:solidFill>
                  <a:srgbClr val="0070C0"/>
                </a:solidFill>
              </a:rPr>
              <a:t>нет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/>
          <a:lstStyle/>
          <a:p>
            <a:r>
              <a:rPr lang="ru-RU" dirty="0" smtClean="0"/>
              <a:t>Характерные понятия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556792"/>
            <a:ext cx="7560840" cy="4680520"/>
          </a:xfrm>
          <a:solidFill>
            <a:schemeClr val="bg1">
              <a:alpha val="33000"/>
            </a:schemeClr>
          </a:solidFill>
          <a:ln>
            <a:solidFill>
              <a:srgbClr val="00B050"/>
            </a:solidFill>
          </a:ln>
        </p:spPr>
        <p:txBody>
          <a:bodyPr/>
          <a:lstStyle/>
          <a:p>
            <a:pPr>
              <a:buFont typeface="Wingdings" pitchFamily="2" charset="2"/>
              <a:buChar char="v"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Басня -           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                        Аллегория -</a:t>
            </a:r>
          </a:p>
          <a:p>
            <a:pPr>
              <a:buNone/>
            </a:pPr>
            <a:r>
              <a:rPr lang="ru-RU" b="1" dirty="0" smtClean="0">
                <a:solidFill>
                  <a:srgbClr val="FFC000"/>
                </a:solidFill>
              </a:rPr>
              <a:t>                   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Мораль -</a:t>
            </a:r>
          </a:p>
          <a:p>
            <a:pPr>
              <a:buNone/>
            </a:pPr>
            <a:r>
              <a:rPr lang="ru-RU" b="1" dirty="0" smtClean="0"/>
              <a:t>                        Эзопов язык -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                        Олицетворение -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         Сатира -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5058" name="Picture 2" descr="Icon and the black - Аптека Повышение потенции. Купить виагр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</p:spPr>
      </p:pic>
      <p:pic>
        <p:nvPicPr>
          <p:cNvPr id="6" name="Тиканье часов 1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0000" y="180000"/>
            <a:ext cx="360000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smtClean="0">
                <a:solidFill>
                  <a:srgbClr val="FF5050"/>
                </a:solidFill>
              </a:rPr>
              <a:t>Басня - это</a:t>
            </a:r>
            <a:endParaRPr lang="ru-RU" dirty="0">
              <a:solidFill>
                <a:srgbClr val="FF5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1554162"/>
            <a:ext cx="6768752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5050"/>
                </a:solidFill>
              </a:rPr>
              <a:t>краткий </a:t>
            </a:r>
          </a:p>
          <a:p>
            <a:pPr>
              <a:buNone/>
            </a:pPr>
            <a:r>
              <a:rPr lang="ru-RU" b="1" dirty="0" smtClean="0">
                <a:solidFill>
                  <a:srgbClr val="FF5050"/>
                </a:solidFill>
              </a:rPr>
              <a:t>стихотворный </a:t>
            </a:r>
          </a:p>
          <a:p>
            <a:pPr>
              <a:buNone/>
            </a:pPr>
            <a:r>
              <a:rPr lang="ru-RU" b="1" dirty="0" smtClean="0">
                <a:solidFill>
                  <a:srgbClr val="FF5050"/>
                </a:solidFill>
              </a:rPr>
              <a:t>или </a:t>
            </a:r>
          </a:p>
          <a:p>
            <a:pPr>
              <a:buNone/>
            </a:pPr>
            <a:r>
              <a:rPr lang="ru-RU" b="1" dirty="0" smtClean="0">
                <a:solidFill>
                  <a:srgbClr val="FF5050"/>
                </a:solidFill>
              </a:rPr>
              <a:t>прозаический рассказ</a:t>
            </a:r>
          </a:p>
          <a:p>
            <a:pPr>
              <a:buNone/>
            </a:pPr>
            <a:r>
              <a:rPr lang="ru-RU" b="1" dirty="0" smtClean="0">
                <a:solidFill>
                  <a:srgbClr val="FF5050"/>
                </a:solidFill>
              </a:rPr>
              <a:t>нравоучительного характера, </a:t>
            </a:r>
          </a:p>
          <a:p>
            <a:pPr>
              <a:buNone/>
            </a:pPr>
            <a:r>
              <a:rPr lang="ru-RU" b="1" dirty="0" smtClean="0">
                <a:solidFill>
                  <a:srgbClr val="FF5050"/>
                </a:solidFill>
              </a:rPr>
              <a:t>имеющий </a:t>
            </a:r>
          </a:p>
          <a:p>
            <a:pPr>
              <a:buNone/>
            </a:pPr>
            <a:r>
              <a:rPr lang="ru-RU" b="1" dirty="0" smtClean="0">
                <a:solidFill>
                  <a:srgbClr val="FF5050"/>
                </a:solidFill>
              </a:rPr>
              <a:t>иносказательный смысл.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Мораль – это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1554162"/>
            <a:ext cx="6768752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строки в басне,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 которых содержится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нравоучительное заключение,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вывод.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Аллегория – это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1554162"/>
            <a:ext cx="6912768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изображение 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отвлечённых понятий 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или свойств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через конкретный образ</a:t>
            </a:r>
            <a:r>
              <a:rPr lang="ru-RU" dirty="0" smtClean="0">
                <a:solidFill>
                  <a:srgbClr val="00B05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  <a:alpha val="3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Эзопов  язык – это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1554162"/>
            <a:ext cx="6795864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язык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иносказательный, 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используется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для насмешки,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под видом развлечения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или шутки.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/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sz="4000" dirty="0" err="1" smtClean="0">
                <a:solidFill>
                  <a:srgbClr val="0070C0"/>
                </a:solidFill>
              </a:rPr>
              <a:t>Олицетворе́ние</a:t>
            </a:r>
            <a:r>
              <a:rPr lang="ru-RU" sz="4000" dirty="0" smtClean="0">
                <a:solidFill>
                  <a:srgbClr val="0070C0"/>
                </a:solidFill>
              </a:rPr>
              <a:t> – это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1554162"/>
            <a:ext cx="7083896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приписывание свойств 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и признаков 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одушевлённых предметов 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неодушевлённым.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Сатира – это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1554162"/>
            <a:ext cx="7083896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злой смех,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при помощи которого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писатель, </a:t>
            </a:r>
          </a:p>
          <a:p>
            <a:pPr marL="742950" indent="-74295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унизительно обличает </a:t>
            </a:r>
          </a:p>
          <a:p>
            <a:pPr marL="742950" indent="-74295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пороки общества, </a:t>
            </a:r>
          </a:p>
          <a:p>
            <a:pPr marL="742950" indent="-74295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чтобы их </a:t>
            </a:r>
          </a:p>
          <a:p>
            <a:pPr marL="742950" indent="-74295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исправить.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физминутка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1340770"/>
            <a:ext cx="8568953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Физминутка. голоса зверей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0000" y="180000"/>
            <a:ext cx="360000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620688"/>
            <a:ext cx="4263008" cy="5400600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>   </a:t>
            </a:r>
            <a:r>
              <a:rPr lang="ru-RU" b="1" dirty="0" smtClean="0"/>
              <a:t>«Люблю,</a:t>
            </a:r>
            <a:br>
              <a:rPr lang="ru-RU" b="1" dirty="0" smtClean="0"/>
            </a:br>
            <a:r>
              <a:rPr lang="ru-RU" b="1" dirty="0" smtClean="0"/>
              <a:t>           где </a:t>
            </a:r>
            <a:br>
              <a:rPr lang="ru-RU" b="1" dirty="0" smtClean="0"/>
            </a:br>
            <a:r>
              <a:rPr lang="ru-RU" b="1" dirty="0" smtClean="0"/>
              <a:t>  случай   есть,      </a:t>
            </a:r>
            <a:br>
              <a:rPr lang="ru-RU" b="1" dirty="0" smtClean="0"/>
            </a:br>
            <a:r>
              <a:rPr lang="ru-RU" b="1" dirty="0" smtClean="0"/>
              <a:t>      пороки     </a:t>
            </a:r>
            <a:br>
              <a:rPr lang="ru-RU" b="1" dirty="0" smtClean="0"/>
            </a:br>
            <a:r>
              <a:rPr lang="ru-RU" b="1" dirty="0" smtClean="0"/>
              <a:t>    пощипать»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1138" name="Picture 2" descr="http://t2.gstatic.com/images?q=tbn:ANd9GcSckQRaPKUoXGu8haWInyTKsIdnIvNenzOmIwkp6qtra-OYZMZeH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1" y="908721"/>
            <a:ext cx="3863177" cy="5094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smtClean="0"/>
              <a:t>Знакомство с басней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554162"/>
            <a:ext cx="6912768" cy="4525963"/>
          </a:xfrm>
          <a:solidFill>
            <a:srgbClr val="92D050">
              <a:alpha val="42000"/>
            </a:srgbClr>
          </a:solidFill>
          <a:ln>
            <a:solidFill>
              <a:srgbClr val="00B050"/>
            </a:solidFill>
          </a:ln>
        </p:spPr>
        <p:txBody>
          <a:bodyPr/>
          <a:lstStyle/>
          <a:p>
            <a:pPr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         1. Прослушать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         2. Выразительно прочитать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         3. Проанализировать 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         4. Сделать выводы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/>
          <a:lstStyle/>
          <a:p>
            <a:r>
              <a:rPr lang="ru-RU" dirty="0" smtClean="0"/>
              <a:t>прослушать</a:t>
            </a:r>
            <a:endParaRPr lang="ru-RU" dirty="0"/>
          </a:p>
        </p:txBody>
      </p:sp>
      <p:pic>
        <p:nvPicPr>
          <p:cNvPr id="4" name="Picture 2" descr="Рисунки басни свинья под дубом - арт рисунки тан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1340769"/>
            <a:ext cx="8640961" cy="5256584"/>
          </a:xfrm>
          <a:prstGeom prst="rect">
            <a:avLst/>
          </a:prstGeom>
          <a:noFill/>
        </p:spPr>
      </p:pic>
      <p:pic>
        <p:nvPicPr>
          <p:cNvPr id="5" name="Аудио Свинья под дубом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0000" y="180000"/>
            <a:ext cx="360000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  </a:t>
            </a:r>
            <a:r>
              <a:rPr lang="ru-RU" dirty="0" smtClean="0">
                <a:solidFill>
                  <a:schemeClr val="tx1"/>
                </a:solidFill>
              </a:rPr>
              <a:t>ворон</a:t>
            </a:r>
            <a:r>
              <a:rPr lang="ru-RU" dirty="0" smtClean="0">
                <a:solidFill>
                  <a:srgbClr val="00B050"/>
                </a:solidFill>
              </a:rPr>
              <a:t>               </a:t>
            </a:r>
            <a:r>
              <a:rPr lang="ru-RU" dirty="0" smtClean="0">
                <a:solidFill>
                  <a:srgbClr val="FF0000"/>
                </a:solidFill>
              </a:rPr>
              <a:t>свинья                  </a:t>
            </a:r>
            <a:r>
              <a:rPr lang="ru-RU" dirty="0" smtClean="0">
                <a:solidFill>
                  <a:srgbClr val="00B050"/>
                </a:solidFill>
              </a:rPr>
              <a:t>дуб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Filmz.ru: Безымянный трехмерный мультфильм студии &quot;Мельница&quot; - (TBA), смотреть и скачать Деморолик к/м мультфильма &quot;Свинья под 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3"/>
            <a:ext cx="3921482" cy="2664295"/>
          </a:xfrm>
          <a:prstGeom prst="rect">
            <a:avLst/>
          </a:prstGeom>
          <a:noFill/>
        </p:spPr>
      </p:pic>
      <p:pic>
        <p:nvPicPr>
          <p:cNvPr id="5" name="Picture 2" descr="Рисунки басни свинья под дубом - арт рисунки тан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96752"/>
            <a:ext cx="3960440" cy="2664296"/>
          </a:xfrm>
          <a:prstGeom prst="rect">
            <a:avLst/>
          </a:prstGeom>
          <a:noFill/>
        </p:spPr>
      </p:pic>
      <p:pic>
        <p:nvPicPr>
          <p:cNvPr id="6" name="Picture 2" descr="http://im1-tub-ru.yandex.net/i?id=3c85b48f070b478f1718ed0009822b26-28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077072"/>
            <a:ext cx="4392487" cy="2538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8640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Прочитать басню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Аудио свинья под дубом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525963" y="3694113"/>
            <a:ext cx="244475" cy="244475"/>
          </a:xfrm>
        </p:spPr>
      </p:pic>
      <p:pic>
        <p:nvPicPr>
          <p:cNvPr id="2050" name="Picture 2" descr="http://image.slidesharecdn.com/5l1k-140130015029-phpapp01/95/5-l1-k-65-638.jpg?cb=139107105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24136"/>
            <a:ext cx="4248472" cy="5373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age.slidesharecdn.com/5l1k-140130015029-phpapp01/95/5-l1-k-66-638.jpg?cb=139107105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4248472" cy="54005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Аудио Свинья под дубом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8640000" y="18000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446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75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smtClean="0"/>
              <a:t>Проанализировать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556792"/>
            <a:ext cx="7920880" cy="4525963"/>
          </a:xfrm>
          <a:solidFill>
            <a:srgbClr val="FFFF00">
              <a:alpha val="15000"/>
            </a:srgbClr>
          </a:solidFill>
          <a:ln>
            <a:solidFill>
              <a:srgbClr val="00B050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           Исследовательская работа</a:t>
            </a:r>
          </a:p>
          <a:p>
            <a:pPr marL="457200" indent="-457200">
              <a:buNone/>
            </a:pPr>
            <a:r>
              <a:rPr lang="ru-RU" dirty="0" smtClean="0"/>
              <a:t>                1. Характеристика ворона</a:t>
            </a:r>
          </a:p>
          <a:p>
            <a:pPr marL="457200" indent="-457200">
              <a:buNone/>
            </a:pPr>
            <a:r>
              <a:rPr lang="ru-RU" dirty="0" smtClean="0"/>
              <a:t>                2. Характеристика дуба</a:t>
            </a:r>
          </a:p>
          <a:p>
            <a:pPr marL="457200" indent="-457200">
              <a:buNone/>
            </a:pPr>
            <a:r>
              <a:rPr lang="ru-RU" dirty="0" smtClean="0"/>
              <a:t>                3. Характеристика свиньи</a:t>
            </a:r>
          </a:p>
          <a:p>
            <a:pPr marL="457200" indent="-457200">
              <a:buNone/>
            </a:pPr>
            <a:r>
              <a:rPr lang="ru-RU" dirty="0" smtClean="0"/>
              <a:t>                4. Чтение по ролям</a:t>
            </a:r>
          </a:p>
          <a:p>
            <a:pPr marL="457200" indent="-457200">
              <a:buNone/>
            </a:pPr>
            <a:r>
              <a:rPr lang="ru-RU" dirty="0" smtClean="0"/>
              <a:t>                5. Нахождение морали</a:t>
            </a:r>
          </a:p>
          <a:p>
            <a:pPr marL="457200" indent="-457200">
              <a:buNone/>
            </a:pPr>
            <a:r>
              <a:rPr lang="ru-RU" dirty="0" smtClean="0"/>
              <a:t>                6. Определение слов </a:t>
            </a:r>
          </a:p>
          <a:p>
            <a:pPr marL="457200" indent="-457200">
              <a:buNone/>
            </a:pPr>
            <a:r>
              <a:rPr lang="ru-RU" dirty="0" smtClean="0"/>
              <a:t>                     невежда и невежа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2" name="Picture 4" descr="За гранью непознанного - Страница 4 - Космическая Эт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Тикание часов 2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0000" y="180000"/>
            <a:ext cx="360000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/>
          <a:lstStyle/>
          <a:p>
            <a:r>
              <a:rPr lang="ru-RU" b="1" dirty="0" smtClean="0"/>
              <a:t>                 </a:t>
            </a:r>
            <a:r>
              <a:rPr lang="ru-RU" dirty="0" smtClean="0"/>
              <a:t>Ворон = ученость</a:t>
            </a:r>
            <a:endParaRPr lang="ru-RU" dirty="0"/>
          </a:p>
        </p:txBody>
      </p:sp>
      <p:pic>
        <p:nvPicPr>
          <p:cNvPr id="4" name="Picture 4" descr="Filmz.ru: Безымянный трехмерный мультфильм студии &quot;Мельница&quot; - (TBA), смотреть и скачать Деморолик к/м мультфильма &quot;Свинья под 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12776"/>
            <a:ext cx="7632850" cy="4944550"/>
          </a:xfrm>
          <a:prstGeom prst="rect">
            <a:avLst/>
          </a:prstGeom>
          <a:noFill/>
        </p:spPr>
      </p:pic>
      <p:pic>
        <p:nvPicPr>
          <p:cNvPr id="5" name="Голос Ворон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0000" y="180000"/>
            <a:ext cx="360000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                    Дуб = мудрость</a:t>
            </a:r>
            <a:endParaRPr lang="ru-RU" dirty="0"/>
          </a:p>
        </p:txBody>
      </p:sp>
      <p:pic>
        <p:nvPicPr>
          <p:cNvPr id="4" name="Picture 2" descr="Рисунки басни свинья под дубом - арт рисунки тан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340768"/>
            <a:ext cx="7704856" cy="5040560"/>
          </a:xfrm>
          <a:prstGeom prst="rect">
            <a:avLst/>
          </a:prstGeom>
          <a:noFill/>
        </p:spPr>
      </p:pic>
      <p:pic>
        <p:nvPicPr>
          <p:cNvPr id="5" name="Шум грозы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0000" y="180000"/>
            <a:ext cx="360000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Свинья = лень, обжорство, глупость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http://im1-tub-ru.yandex.net/i?id=3c85b48f070b478f1718ed0009822b26-28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12776"/>
            <a:ext cx="7488832" cy="4896544"/>
          </a:xfrm>
          <a:prstGeom prst="rect">
            <a:avLst/>
          </a:prstGeom>
          <a:noFill/>
        </p:spPr>
      </p:pic>
      <p:pic>
        <p:nvPicPr>
          <p:cNvPr id="5" name="Голос Свиньи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0000" y="180000"/>
            <a:ext cx="360000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Чтение по ролям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4514" name="Picture 2" descr="Мемуары и не только. Новая жизнь разбежалась весенним ручьем... (с)"/>
          <p:cNvPicPr>
            <a:picLocks noChangeAspect="1" noChangeArrowheads="1"/>
          </p:cNvPicPr>
          <p:nvPr/>
        </p:nvPicPr>
        <p:blipFill>
          <a:blip r:embed="rId2" cstate="print">
            <a:lum contrast="28000"/>
          </a:blip>
          <a:srcRect/>
          <a:stretch>
            <a:fillRect/>
          </a:stretch>
        </p:blipFill>
        <p:spPr bwMode="auto">
          <a:xfrm>
            <a:off x="683568" y="1340768"/>
            <a:ext cx="7776864" cy="519120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/>
          <a:lstStyle/>
          <a:p>
            <a:r>
              <a:rPr lang="ru-RU" dirty="0" smtClean="0"/>
              <a:t>басни И.а. </a:t>
            </a:r>
            <a:r>
              <a:rPr lang="ru-RU" dirty="0" err="1" smtClean="0"/>
              <a:t>крылова</a:t>
            </a:r>
            <a:endParaRPr lang="ru-RU" dirty="0"/>
          </a:p>
        </p:txBody>
      </p:sp>
      <p:pic>
        <p:nvPicPr>
          <p:cNvPr id="5" name="Picture 28" descr="Мартышка и очки"/>
          <p:cNvPicPr>
            <a:picLocks noChangeAspect="1" noChangeArrowheads="1"/>
          </p:cNvPicPr>
          <p:nvPr/>
        </p:nvPicPr>
        <p:blipFill>
          <a:blip r:embed="rId2" cstate="print">
            <a:lum contrast="34000"/>
          </a:blip>
          <a:srcRect/>
          <a:stretch>
            <a:fillRect/>
          </a:stretch>
        </p:blipFill>
        <p:spPr bwMode="auto">
          <a:xfrm>
            <a:off x="467544" y="4005064"/>
            <a:ext cx="4176464" cy="262272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187624" y="1554162"/>
            <a:ext cx="7056784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8" descr="http://t2.gstatic.com/images?q=tbn:ANd9GcRHEdG3UOvZOmaRPZ3ebWZcbhyoHXnGNKsGsCzwOM13i0yUTi6v7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156009" cy="2693638"/>
          </a:xfrm>
          <a:prstGeom prst="rect">
            <a:avLst/>
          </a:prstGeom>
          <a:noFill/>
        </p:spPr>
      </p:pic>
      <p:pic>
        <p:nvPicPr>
          <p:cNvPr id="8" name="Picture 16" descr="КВАРТЕТ  (басня И.А. Крылова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1877" y="1484784"/>
            <a:ext cx="3629203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Мораль басни: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7920880" cy="4453955"/>
          </a:xfrm>
          <a:solidFill>
            <a:schemeClr val="tx1">
              <a:lumMod val="50000"/>
              <a:lumOff val="50000"/>
              <a:alpha val="20000"/>
            </a:schemeClr>
          </a:solidFill>
          <a:ln>
            <a:solidFill>
              <a:srgbClr val="7030A0"/>
            </a:solidFill>
          </a:ln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cs typeface="Aharoni" pitchFamily="2" charset="-79"/>
              </a:rPr>
              <a:t>     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cs typeface="Aharoni" pitchFamily="2" charset="-79"/>
              </a:rPr>
              <a:t>       </a:t>
            </a:r>
            <a:r>
              <a:rPr lang="ru-RU" b="1" dirty="0" smtClean="0">
                <a:solidFill>
                  <a:schemeClr val="tx1"/>
                </a:solidFill>
                <a:cs typeface="Aharoni" pitchFamily="2" charset="-79"/>
              </a:rPr>
              <a:t>Невежда</a:t>
            </a:r>
            <a:r>
              <a:rPr lang="ru-RU" dirty="0" smtClean="0">
                <a:solidFill>
                  <a:schemeClr val="tx1"/>
                </a:solidFill>
                <a:cs typeface="Aharoni" pitchFamily="2" charset="-79"/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также  </a:t>
            </a:r>
            <a:r>
              <a:rPr lang="ru-RU" b="1" dirty="0" smtClean="0">
                <a:solidFill>
                  <a:schemeClr val="tx1"/>
                </a:solidFill>
              </a:rPr>
              <a:t>в ослепленье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    Бранит</a:t>
            </a:r>
            <a:r>
              <a:rPr lang="ru-RU" dirty="0" smtClean="0">
                <a:solidFill>
                  <a:schemeClr val="tx1"/>
                </a:solidFill>
              </a:rPr>
              <a:t> науки, и ученье,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И все ученые труды,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Не чувствуя, что он </a:t>
            </a:r>
            <a:r>
              <a:rPr lang="ru-RU" b="1" dirty="0" smtClean="0">
                <a:solidFill>
                  <a:schemeClr val="tx1"/>
                </a:solidFill>
              </a:rPr>
              <a:t>вкушает их плоды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Словарь: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80920" cy="1512168"/>
          </a:xfrm>
          <a:solidFill>
            <a:srgbClr val="92D050">
              <a:alpha val="49000"/>
            </a:srgb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Невежда –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малообразованный человек.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Невежа -</a:t>
            </a:r>
            <a:r>
              <a:rPr lang="ru-RU" dirty="0" smtClean="0">
                <a:solidFill>
                  <a:srgbClr val="7030A0"/>
                </a:solidFill>
              </a:rPr>
              <a:t>  </a:t>
            </a:r>
            <a:r>
              <a:rPr lang="ru-RU" dirty="0" smtClean="0">
                <a:solidFill>
                  <a:schemeClr val="tx1"/>
                </a:solidFill>
              </a:rPr>
              <a:t>грубый, невоспитанный человек.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HotNews HomeN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068960"/>
            <a:ext cx="4896544" cy="3587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Итоговый тест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812088" cy="5544616"/>
          </a:xfrm>
          <a:solidFill>
            <a:schemeClr val="bg1">
              <a:alpha val="50000"/>
            </a:schemeClr>
          </a:solidFill>
          <a:ln>
            <a:solidFill>
              <a:srgbClr val="7030A0"/>
            </a:solidFill>
          </a:ln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b="1" dirty="0" smtClean="0"/>
              <a:t>1. Как можно назвать Свинью в басне И.Крылова?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00B050"/>
                </a:solidFill>
              </a:rPr>
              <a:t>а)</a:t>
            </a:r>
            <a:r>
              <a:rPr lang="ru-RU" b="1" dirty="0" smtClean="0"/>
              <a:t> невеждой; </a:t>
            </a:r>
            <a:r>
              <a:rPr lang="ru-RU" b="1" dirty="0" smtClean="0">
                <a:solidFill>
                  <a:srgbClr val="FF0000"/>
                </a:solidFill>
              </a:rPr>
              <a:t>б) </a:t>
            </a:r>
            <a:r>
              <a:rPr lang="ru-RU" b="1" dirty="0" smtClean="0"/>
              <a:t>невежей; </a:t>
            </a:r>
            <a:r>
              <a:rPr lang="ru-RU" b="1" dirty="0" smtClean="0">
                <a:solidFill>
                  <a:srgbClr val="0070C0"/>
                </a:solidFill>
              </a:rPr>
              <a:t>в)</a:t>
            </a:r>
            <a:r>
              <a:rPr lang="ru-RU" b="1" dirty="0" smtClean="0"/>
              <a:t> невеждой и невежей.</a:t>
            </a:r>
          </a:p>
          <a:p>
            <a:pPr>
              <a:buNone/>
            </a:pPr>
            <a:r>
              <a:rPr lang="ru-RU" b="1" dirty="0" smtClean="0"/>
              <a:t>2. Подберите синонимы к слову невежда: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00B050"/>
                </a:solidFill>
              </a:rPr>
              <a:t>а)</a:t>
            </a:r>
            <a:r>
              <a:rPr lang="ru-RU" b="1" dirty="0" smtClean="0"/>
              <a:t> умник; </a:t>
            </a:r>
            <a:r>
              <a:rPr lang="ru-RU" b="1" dirty="0" smtClean="0">
                <a:solidFill>
                  <a:srgbClr val="FF0000"/>
                </a:solidFill>
              </a:rPr>
              <a:t>б)</a:t>
            </a:r>
            <a:r>
              <a:rPr lang="ru-RU" b="1" dirty="0" smtClean="0"/>
              <a:t> неуч; </a:t>
            </a:r>
            <a:r>
              <a:rPr lang="ru-RU" b="1" dirty="0" smtClean="0">
                <a:solidFill>
                  <a:srgbClr val="0070C0"/>
                </a:solidFill>
              </a:rPr>
              <a:t>в)</a:t>
            </a:r>
            <a:r>
              <a:rPr lang="ru-RU" b="1" dirty="0" smtClean="0"/>
              <a:t> неучтивец.</a:t>
            </a:r>
          </a:p>
          <a:p>
            <a:pPr>
              <a:buNone/>
            </a:pPr>
            <a:r>
              <a:rPr lang="ru-RU" b="1" dirty="0" smtClean="0"/>
              <a:t>3. Какая поговорка подходит к ситуации,   </a:t>
            </a:r>
          </a:p>
          <a:p>
            <a:pPr>
              <a:buNone/>
            </a:pPr>
            <a:r>
              <a:rPr lang="ru-RU" b="1" dirty="0" smtClean="0"/>
              <a:t>     описанной в басне?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00B050"/>
                </a:solidFill>
              </a:rPr>
              <a:t>а)</a:t>
            </a:r>
            <a:r>
              <a:rPr lang="ru-RU" b="1" dirty="0" smtClean="0"/>
              <a:t> подложить свинью; 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FF0000"/>
                </a:solidFill>
              </a:rPr>
              <a:t>б)</a:t>
            </a:r>
            <a:r>
              <a:rPr lang="ru-RU" b="1" dirty="0" smtClean="0"/>
              <a:t> свинья за стол, она и ноги на стол;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0070C0"/>
                </a:solidFill>
              </a:rPr>
              <a:t>в)</a:t>
            </a:r>
            <a:r>
              <a:rPr lang="ru-RU" b="1" dirty="0" smtClean="0"/>
              <a:t> поступить по-свински.</a:t>
            </a:r>
          </a:p>
          <a:p>
            <a:pPr>
              <a:buNone/>
            </a:pPr>
            <a:r>
              <a:rPr lang="ru-RU" b="1" dirty="0" smtClean="0"/>
              <a:t> 4. Какой порок высмеивает И.Крылов?</a:t>
            </a:r>
          </a:p>
          <a:p>
            <a:pPr>
              <a:buNone/>
            </a:pPr>
            <a:r>
              <a:rPr lang="ru-RU" b="1" dirty="0" smtClean="0"/>
              <a:t>     </a:t>
            </a:r>
            <a:r>
              <a:rPr lang="ru-RU" b="1" dirty="0" smtClean="0">
                <a:solidFill>
                  <a:srgbClr val="00B050"/>
                </a:solidFill>
              </a:rPr>
              <a:t>а)</a:t>
            </a:r>
            <a:r>
              <a:rPr lang="ru-RU" b="1" dirty="0" smtClean="0"/>
              <a:t> трусость, </a:t>
            </a:r>
            <a:r>
              <a:rPr lang="ru-RU" b="1" dirty="0" smtClean="0">
                <a:solidFill>
                  <a:srgbClr val="FF0000"/>
                </a:solidFill>
              </a:rPr>
              <a:t>б)</a:t>
            </a:r>
            <a:r>
              <a:rPr lang="ru-RU" b="1" dirty="0" smtClean="0"/>
              <a:t> лукавство; </a:t>
            </a:r>
            <a:r>
              <a:rPr lang="ru-RU" b="1" dirty="0" smtClean="0">
                <a:solidFill>
                  <a:srgbClr val="0070C0"/>
                </a:solidFill>
              </a:rPr>
              <a:t>в)</a:t>
            </a:r>
            <a:r>
              <a:rPr lang="ru-RU" b="1" dirty="0" smtClean="0"/>
              <a:t> невежество.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smtClean="0"/>
              <a:t>Итоговый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544616"/>
          </a:xfrm>
          <a:solidFill>
            <a:schemeClr val="bg1">
              <a:alpha val="48000"/>
            </a:schemeClr>
          </a:solidFill>
          <a:ln>
            <a:solidFill>
              <a:srgbClr val="7030A0"/>
            </a:solidFill>
          </a:ln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ru-RU" sz="3500" b="1" dirty="0" smtClean="0"/>
          </a:p>
          <a:p>
            <a:pPr>
              <a:buNone/>
            </a:pPr>
            <a:r>
              <a:rPr lang="ru-RU" sz="9200" b="1" dirty="0" smtClean="0"/>
              <a:t>5. К чему призывает нас И. Крылов?</a:t>
            </a:r>
          </a:p>
          <a:p>
            <a:pPr>
              <a:buNone/>
            </a:pPr>
            <a:r>
              <a:rPr lang="ru-RU" sz="9200" b="1" dirty="0" smtClean="0"/>
              <a:t>    </a:t>
            </a:r>
            <a:r>
              <a:rPr lang="ru-RU" sz="9200" b="1" dirty="0" smtClean="0">
                <a:solidFill>
                  <a:srgbClr val="00B050"/>
                </a:solidFill>
              </a:rPr>
              <a:t>а)</a:t>
            </a:r>
            <a:r>
              <a:rPr lang="ru-RU" sz="9200" b="1" dirty="0" smtClean="0"/>
              <a:t> становиться вежливыми, образованными;</a:t>
            </a:r>
          </a:p>
          <a:p>
            <a:pPr>
              <a:buNone/>
            </a:pPr>
            <a:r>
              <a:rPr lang="ru-RU" sz="9200" b="1" dirty="0" smtClean="0"/>
              <a:t>    </a:t>
            </a:r>
            <a:r>
              <a:rPr lang="ru-RU" sz="9200" b="1" dirty="0" smtClean="0">
                <a:solidFill>
                  <a:srgbClr val="FF0000"/>
                </a:solidFill>
              </a:rPr>
              <a:t>б)</a:t>
            </a:r>
            <a:r>
              <a:rPr lang="ru-RU" sz="9200" b="1" dirty="0" smtClean="0"/>
              <a:t> добиваться своего, не думая об окружающих;</a:t>
            </a:r>
          </a:p>
          <a:p>
            <a:pPr>
              <a:buNone/>
            </a:pPr>
            <a:r>
              <a:rPr lang="ru-RU" sz="9200" b="1" dirty="0" smtClean="0"/>
              <a:t>    </a:t>
            </a:r>
            <a:r>
              <a:rPr lang="ru-RU" sz="9200" b="1" dirty="0" smtClean="0">
                <a:solidFill>
                  <a:srgbClr val="0070C0"/>
                </a:solidFill>
              </a:rPr>
              <a:t>в)</a:t>
            </a:r>
            <a:r>
              <a:rPr lang="ru-RU" sz="9200" b="1" dirty="0" smtClean="0"/>
              <a:t> жить одним днем для себя.</a:t>
            </a:r>
          </a:p>
          <a:p>
            <a:pPr>
              <a:buNone/>
            </a:pPr>
            <a:r>
              <a:rPr lang="ru-RU" sz="9200" b="1" dirty="0" smtClean="0"/>
              <a:t>6. На кого из героев вы хотели  бы  быть похожи? </a:t>
            </a:r>
          </a:p>
          <a:p>
            <a:pPr>
              <a:buNone/>
            </a:pPr>
            <a:r>
              <a:rPr lang="ru-RU" sz="9200" b="1" dirty="0" smtClean="0"/>
              <a:t>    </a:t>
            </a:r>
            <a:r>
              <a:rPr lang="ru-RU" sz="9200" b="1" dirty="0" smtClean="0">
                <a:solidFill>
                  <a:srgbClr val="00B050"/>
                </a:solidFill>
              </a:rPr>
              <a:t>а)</a:t>
            </a:r>
            <a:r>
              <a:rPr lang="ru-RU" sz="9200" b="1" dirty="0" smtClean="0"/>
              <a:t> на Дуб; </a:t>
            </a:r>
            <a:r>
              <a:rPr lang="ru-RU" sz="9200" b="1" dirty="0" smtClean="0">
                <a:solidFill>
                  <a:srgbClr val="FF0000"/>
                </a:solidFill>
              </a:rPr>
              <a:t>б)</a:t>
            </a:r>
            <a:r>
              <a:rPr lang="ru-RU" sz="9200" b="1" dirty="0" smtClean="0"/>
              <a:t> на Свинью; </a:t>
            </a:r>
            <a:r>
              <a:rPr lang="ru-RU" sz="9200" b="1" dirty="0" smtClean="0">
                <a:solidFill>
                  <a:srgbClr val="0070C0"/>
                </a:solidFill>
              </a:rPr>
              <a:t>в)</a:t>
            </a:r>
            <a:r>
              <a:rPr lang="ru-RU" sz="9200" b="1" dirty="0" smtClean="0"/>
              <a:t> на Ворона.</a:t>
            </a:r>
          </a:p>
          <a:p>
            <a:pPr>
              <a:buNone/>
            </a:pPr>
            <a:r>
              <a:rPr lang="ru-RU" sz="9200" b="1" dirty="0" smtClean="0"/>
              <a:t>7. Подберите синоним к слову мудрость:</a:t>
            </a:r>
          </a:p>
          <a:p>
            <a:pPr>
              <a:buNone/>
            </a:pPr>
            <a:r>
              <a:rPr lang="ru-RU" sz="9200" b="1" dirty="0" smtClean="0"/>
              <a:t>    </a:t>
            </a:r>
            <a:r>
              <a:rPr lang="ru-RU" sz="9200" b="1" dirty="0" smtClean="0">
                <a:solidFill>
                  <a:srgbClr val="00B050"/>
                </a:solidFill>
              </a:rPr>
              <a:t>а)</a:t>
            </a:r>
            <a:r>
              <a:rPr lang="ru-RU" sz="9200" b="1" dirty="0" smtClean="0"/>
              <a:t>  толковость; </a:t>
            </a:r>
            <a:r>
              <a:rPr lang="ru-RU" sz="9200" b="1" dirty="0" smtClean="0">
                <a:solidFill>
                  <a:srgbClr val="FF0000"/>
                </a:solidFill>
              </a:rPr>
              <a:t>б)</a:t>
            </a:r>
            <a:r>
              <a:rPr lang="ru-RU" sz="9200" b="1" dirty="0" smtClean="0"/>
              <a:t> глупость; </a:t>
            </a:r>
            <a:r>
              <a:rPr lang="ru-RU" sz="9200" b="1" dirty="0" smtClean="0">
                <a:solidFill>
                  <a:srgbClr val="0070C0"/>
                </a:solidFill>
              </a:rPr>
              <a:t>в)</a:t>
            </a:r>
            <a:r>
              <a:rPr lang="ru-RU" sz="9200" b="1" dirty="0" smtClean="0"/>
              <a:t> беспечность.</a:t>
            </a:r>
          </a:p>
          <a:p>
            <a:pPr>
              <a:buNone/>
            </a:pPr>
            <a:r>
              <a:rPr lang="ru-RU" sz="9200" b="1" dirty="0" smtClean="0"/>
              <a:t>8. Что необходимо для того, чтобы стать мудрым?</a:t>
            </a:r>
          </a:p>
          <a:p>
            <a:pPr>
              <a:buNone/>
            </a:pPr>
            <a:r>
              <a:rPr lang="ru-RU" sz="9200" b="1" dirty="0" smtClean="0"/>
              <a:t>    </a:t>
            </a:r>
            <a:r>
              <a:rPr lang="ru-RU" sz="9200" b="1" dirty="0" smtClean="0">
                <a:solidFill>
                  <a:srgbClr val="00B050"/>
                </a:solidFill>
              </a:rPr>
              <a:t>а)</a:t>
            </a:r>
            <a:r>
              <a:rPr lang="ru-RU" sz="9200" b="1" dirty="0" smtClean="0"/>
              <a:t> интернет и книги; </a:t>
            </a:r>
            <a:r>
              <a:rPr lang="ru-RU" sz="9200" b="1" dirty="0" smtClean="0">
                <a:solidFill>
                  <a:srgbClr val="FF0000"/>
                </a:solidFill>
              </a:rPr>
              <a:t>б) </a:t>
            </a:r>
            <a:r>
              <a:rPr lang="ru-RU" sz="9200" b="1" dirty="0" smtClean="0"/>
              <a:t>учение и отдых, </a:t>
            </a:r>
            <a:r>
              <a:rPr lang="ru-RU" sz="9200" b="1" dirty="0" smtClean="0">
                <a:solidFill>
                  <a:srgbClr val="0070C0"/>
                </a:solidFill>
              </a:rPr>
              <a:t>в)</a:t>
            </a:r>
            <a:r>
              <a:rPr lang="ru-RU" sz="9200" b="1" dirty="0" smtClean="0"/>
              <a:t> знания и опыт.</a:t>
            </a:r>
          </a:p>
          <a:p>
            <a:endParaRPr lang="ru-RU" sz="8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Подведение итогов</a:t>
            </a:r>
            <a:endParaRPr lang="ru-RU" dirty="0"/>
          </a:p>
        </p:txBody>
      </p:sp>
      <p:pic>
        <p:nvPicPr>
          <p:cNvPr id="5" name="Picture 4" descr="Учение муч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149080"/>
            <a:ext cx="3744416" cy="2475122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11560" y="1124744"/>
            <a:ext cx="8380040" cy="547260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Учение                                               Знание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</a:t>
            </a:r>
            <a:r>
              <a:rPr lang="ru-RU" dirty="0" smtClean="0"/>
              <a:t>    Опыт   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Мультики На задней парте (серия 1) мультик маша и медведь 1 сезон 1 серия маша и медведь смотреть 1 серия &quot; Твое здоровье и ухо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268760"/>
            <a:ext cx="3635896" cy="2726923"/>
          </a:xfrm>
          <a:prstGeom prst="rect">
            <a:avLst/>
          </a:prstGeom>
          <a:noFill/>
        </p:spPr>
      </p:pic>
      <p:pic>
        <p:nvPicPr>
          <p:cNvPr id="2052" name="Picture 4" descr="Важность завтрака для детей - что приготовить на завтрак ребенку BeautyInf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077072"/>
            <a:ext cx="3816424" cy="2547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rgbClr val="FFFF00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   Спасибо за внимание 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Учиться надо весело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40000" y="180000"/>
            <a:ext cx="360000" cy="360000"/>
          </a:xfrm>
          <a:prstGeom prst="rect">
            <a:avLst/>
          </a:prstGeom>
        </p:spPr>
      </p:pic>
      <p:pic>
        <p:nvPicPr>
          <p:cNvPr id="1026" name="Picture 2" descr="Колокольчик - Ольга Васильевна Смирно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457400"/>
            <a:ext cx="5688632" cy="4814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64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/>
          <a:lstStyle/>
          <a:p>
            <a:r>
              <a:rPr lang="ru-RU" dirty="0" smtClean="0"/>
              <a:t>Басни И.А. Крылова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t1.gstatic.com/images?q=tbn:ANd9GcRlXPuIj52s6bUh3VgEGTWOaLtA1Lao_VQZbTwZk9EBjsV0jKcxhw"/>
          <p:cNvPicPr>
            <a:picLocks noChangeAspect="1" noChangeArrowheads="1"/>
          </p:cNvPicPr>
          <p:nvPr/>
        </p:nvPicPr>
        <p:blipFill>
          <a:blip r:embed="rId2" cstate="print">
            <a:lum bright="-8000" contrast="22000"/>
          </a:blip>
          <a:srcRect/>
          <a:stretch>
            <a:fillRect/>
          </a:stretch>
        </p:blipFill>
        <p:spPr bwMode="auto">
          <a:xfrm>
            <a:off x="467544" y="1196752"/>
            <a:ext cx="4032448" cy="2520280"/>
          </a:xfrm>
          <a:prstGeom prst="rect">
            <a:avLst/>
          </a:prstGeom>
          <a:noFill/>
        </p:spPr>
      </p:pic>
      <p:pic>
        <p:nvPicPr>
          <p:cNvPr id="5" name="Picture 2" descr="М.Алексеев Н.Строганова., Волк на псарне."/>
          <p:cNvPicPr>
            <a:picLocks noChangeAspect="1" noChangeArrowheads="1"/>
          </p:cNvPicPr>
          <p:nvPr/>
        </p:nvPicPr>
        <p:blipFill>
          <a:blip r:embed="rId3" cstate="print">
            <a:lum contrast="28000"/>
          </a:blip>
          <a:srcRect/>
          <a:stretch>
            <a:fillRect/>
          </a:stretch>
        </p:blipFill>
        <p:spPr bwMode="auto">
          <a:xfrm>
            <a:off x="467544" y="3933056"/>
            <a:ext cx="4041659" cy="2708920"/>
          </a:xfrm>
          <a:prstGeom prst="rect">
            <a:avLst/>
          </a:prstGeom>
          <a:noFill/>
        </p:spPr>
      </p:pic>
      <p:pic>
        <p:nvPicPr>
          <p:cNvPr id="6" name="Picture 18" descr="http://t3.gstatic.com/images?q=tbn:ANd9GcQ084nuIN9uHYsIPaWaKbCZ-jFIzYLUUU1EZuMxT0g3N8Z6ON7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340768"/>
            <a:ext cx="3614025" cy="489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/>
          <a:lstStyle/>
          <a:p>
            <a:r>
              <a:rPr lang="ru-RU" dirty="0" smtClean="0"/>
              <a:t>Ворона и лисица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554162"/>
            <a:ext cx="6336704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16" descr="http://t3.gstatic.com/images?q=tbn:ANd9GcTlz2nASlivKDI50n0vteD2qGsZVMVlzFKJnPfNa8L5QgdiVp3l"/>
          <p:cNvPicPr>
            <a:picLocks noChangeAspect="1" noChangeArrowheads="1"/>
          </p:cNvPicPr>
          <p:nvPr/>
        </p:nvPicPr>
        <p:blipFill>
          <a:blip r:embed="rId3" cstate="print">
            <a:lum contrast="38000"/>
          </a:blip>
          <a:srcRect/>
          <a:stretch>
            <a:fillRect/>
          </a:stretch>
        </p:blipFill>
        <p:spPr bwMode="auto">
          <a:xfrm>
            <a:off x="1043608" y="1268760"/>
            <a:ext cx="7128792" cy="5173626"/>
          </a:xfrm>
          <a:prstGeom prst="rect">
            <a:avLst/>
          </a:prstGeom>
          <a:noFill/>
        </p:spPr>
      </p:pic>
      <p:pic>
        <p:nvPicPr>
          <p:cNvPr id="5" name="Начало сказ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0000" y="180000"/>
            <a:ext cx="360000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381000" y="1700808"/>
            <a:ext cx="8458200" cy="2160239"/>
          </a:xfrm>
        </p:spPr>
        <p:txBody>
          <a:bodyPr>
            <a:normAutofit/>
          </a:bodyPr>
          <a:lstStyle/>
          <a:p>
            <a:r>
              <a:rPr lang="ru-RU" sz="2700" b="1" dirty="0" smtClean="0"/>
              <a:t>Уж сколько раз твердили миру,</a:t>
            </a:r>
            <a:br>
              <a:rPr lang="ru-RU" sz="2700" b="1" dirty="0" smtClean="0"/>
            </a:br>
            <a:r>
              <a:rPr lang="ru-RU" sz="2700" b="1" dirty="0" smtClean="0"/>
              <a:t>Что лесть гнусна, вредна; но только все не впрок,</a:t>
            </a:r>
            <a:br>
              <a:rPr lang="ru-RU" sz="2700" b="1" dirty="0" smtClean="0"/>
            </a:br>
            <a:r>
              <a:rPr lang="ru-RU" sz="2700" b="1" dirty="0" smtClean="0"/>
              <a:t>И в сердце льстец всегда отыщет уголок.</a:t>
            </a:r>
            <a:endParaRPr lang="ru-RU" sz="27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7920880" cy="129614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Уж сколько раз твердили миру,</a:t>
            </a:r>
            <a:br>
              <a:rPr lang="ru-RU" sz="2800" b="1" dirty="0" smtClean="0"/>
            </a:br>
            <a:r>
              <a:rPr lang="ru-RU" sz="2800" b="1" dirty="0" smtClean="0"/>
              <a:t>Что лесть гнусна, вредна; но только все не впрок,</a:t>
            </a:r>
            <a:br>
              <a:rPr lang="ru-RU" sz="2800" b="1" dirty="0" smtClean="0"/>
            </a:br>
            <a:r>
              <a:rPr lang="ru-RU" sz="2800" b="1" dirty="0" smtClean="0"/>
              <a:t>И в сердце льстец всегда отыщет уголок.</a:t>
            </a:r>
            <a:endParaRPr lang="ru-RU" sz="2800" dirty="0"/>
          </a:p>
        </p:txBody>
      </p:sp>
      <p:pic>
        <p:nvPicPr>
          <p:cNvPr id="1026" name="Picture 2" descr="Ворона и лисица, басни. (Осторожно сплошной мат. - Блоги - вариант Ворона ворона Варон посла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</p:spPr>
      </p:pic>
      <p:pic>
        <p:nvPicPr>
          <p:cNvPr id="7" name="А может быть ворона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0000" y="180000"/>
            <a:ext cx="360000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4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3403104" cy="5671122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br>
              <a:rPr lang="ru-RU" dirty="0" smtClean="0"/>
            </a:br>
            <a:r>
              <a:rPr lang="ru-RU" dirty="0" smtClean="0"/>
              <a:t>    </a:t>
            </a:r>
            <a:r>
              <a:rPr lang="ru-RU" sz="4400" b="1" dirty="0" smtClean="0"/>
              <a:t>Мораль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</a:t>
            </a:r>
            <a:br>
              <a:rPr lang="ru-RU" dirty="0" smtClean="0"/>
            </a:br>
            <a:r>
              <a:rPr lang="ru-RU" dirty="0" smtClean="0"/>
              <a:t>         </a:t>
            </a:r>
            <a:r>
              <a:rPr lang="ru-RU" sz="15000" dirty="0" smtClean="0"/>
              <a:t>?</a:t>
            </a:r>
            <a:endParaRPr lang="ru-RU" sz="1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636912"/>
            <a:ext cx="4046984" cy="3528392"/>
          </a:xfrm>
        </p:spPr>
        <p:txBody>
          <a:bodyPr/>
          <a:lstStyle/>
          <a:p>
            <a:endParaRPr lang="ru-RU" b="1" dirty="0"/>
          </a:p>
        </p:txBody>
      </p:sp>
      <p:sp>
        <p:nvSpPr>
          <p:cNvPr id="1026" name="AutoShape 2" descr="Свинья под дубом и а крылов Свинья под дубом Басни И.А. Крылова. Для чтения взрослыми детям. Художник-иллюстратор: Р. Кобзарев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Рисунок к сказке крылова свинья под дубом Свинья под дуб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04664"/>
            <a:ext cx="4644008" cy="6149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6859488" cy="864096"/>
          </a:xfrm>
        </p:spPr>
        <p:txBody>
          <a:bodyPr/>
          <a:lstStyle/>
          <a:p>
            <a:r>
              <a:rPr lang="ru-RU" dirty="0" smtClean="0"/>
              <a:t>Тема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354712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 descr="Рисунок к сказке крылова свинья под дубом Свинья под дуб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340768"/>
            <a:ext cx="3960440" cy="5244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Басня как жанр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556792"/>
            <a:ext cx="7344816" cy="4595342"/>
          </a:xfrm>
          <a:solidFill>
            <a:schemeClr val="bg1">
              <a:alpha val="20000"/>
            </a:schemeClr>
          </a:solidFill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solidFill>
                  <a:schemeClr val="tx1"/>
                </a:solidFill>
              </a:rPr>
              <a:t>        </a:t>
            </a:r>
            <a:r>
              <a:rPr lang="ru-RU" sz="3600" b="1" dirty="0" smtClean="0">
                <a:solidFill>
                  <a:srgbClr val="7030A0"/>
                </a:solidFill>
              </a:rPr>
              <a:t>В басне есть: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1. </a:t>
            </a:r>
            <a:r>
              <a:rPr lang="ru-RU" dirty="0" smtClean="0">
                <a:solidFill>
                  <a:srgbClr val="7030A0"/>
                </a:solidFill>
              </a:rPr>
              <a:t>Зачин </a:t>
            </a:r>
            <a:r>
              <a:rPr lang="ru-RU" dirty="0" smtClean="0">
                <a:solidFill>
                  <a:srgbClr val="7030A0"/>
                </a:solidFill>
              </a:rPr>
              <a:t>и концовка.           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2. Аллегория.                                 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3. Олицетворение.                        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4. Троекратный повтор.               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5. Мораль.                                      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6. Есть развёрнутый сюжет.       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3967</TotalTime>
  <Words>588</Words>
  <Application>Microsoft Office PowerPoint</Application>
  <PresentationFormat>Экран (4:3)</PresentationFormat>
  <Paragraphs>143</Paragraphs>
  <Slides>35</Slides>
  <Notes>1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Трек</vt:lpstr>
      <vt:lpstr>Открытый урок  по литературе в 5 классе на тему:  «Басня И.А.Крылова  «Свинья под дубом»</vt:lpstr>
      <vt:lpstr>   «Люблю,            где    случай   есть,             пороки          пощипать»</vt:lpstr>
      <vt:lpstr>басни И.а. крылова</vt:lpstr>
      <vt:lpstr>Басни И.А. Крылова</vt:lpstr>
      <vt:lpstr>Ворона и лисица</vt:lpstr>
      <vt:lpstr>Уж сколько раз твердили миру, Что лесть гнусна, вредна; но только все не впрок, И в сердце льстец всегда отыщет уголок.</vt:lpstr>
      <vt:lpstr>           Мораль                  ?</vt:lpstr>
      <vt:lpstr>Тема урока:</vt:lpstr>
      <vt:lpstr>Басня как жанр</vt:lpstr>
      <vt:lpstr>Басня как жанр</vt:lpstr>
      <vt:lpstr>Характерные понятия</vt:lpstr>
      <vt:lpstr>Слайд 12</vt:lpstr>
      <vt:lpstr>Басня - это</vt:lpstr>
      <vt:lpstr>Мораль – это</vt:lpstr>
      <vt:lpstr>Аллегория – это</vt:lpstr>
      <vt:lpstr>Эзопов  язык – это</vt:lpstr>
      <vt:lpstr> Олицетворе́ние – это </vt:lpstr>
      <vt:lpstr>Сатира – это</vt:lpstr>
      <vt:lpstr>физминутка</vt:lpstr>
      <vt:lpstr>Знакомство с басней</vt:lpstr>
      <vt:lpstr>прослушать</vt:lpstr>
      <vt:lpstr>  ворон               свинья                  дуб</vt:lpstr>
      <vt:lpstr>Прочитать басню</vt:lpstr>
      <vt:lpstr>Проанализировать </vt:lpstr>
      <vt:lpstr>Слайд 25</vt:lpstr>
      <vt:lpstr>                 Ворон = ученость</vt:lpstr>
      <vt:lpstr>                    Дуб = мудрость</vt:lpstr>
      <vt:lpstr>Свинья = лень, обжорство, глупость</vt:lpstr>
      <vt:lpstr>Чтение по ролям</vt:lpstr>
      <vt:lpstr>Мораль басни:</vt:lpstr>
      <vt:lpstr>   Словарь:</vt:lpstr>
      <vt:lpstr>Итоговый тест</vt:lpstr>
      <vt:lpstr>Итоговый тест</vt:lpstr>
      <vt:lpstr>Подведение итогов</vt:lpstr>
      <vt:lpstr>              Спасибо за внимание !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«Люблю, где случай есть пороки пощипать»</dc:title>
  <dc:creator>Sasha</dc:creator>
  <cp:lastModifiedBy>Sasha</cp:lastModifiedBy>
  <cp:revision>308</cp:revision>
  <dcterms:created xsi:type="dcterms:W3CDTF">2014-09-20T20:07:57Z</dcterms:created>
  <dcterms:modified xsi:type="dcterms:W3CDTF">2014-11-01T20:26:13Z</dcterms:modified>
</cp:coreProperties>
</file>