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44"/>
  </p:notesMasterIdLst>
  <p:sldIdLst>
    <p:sldId id="256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16" r:id="rId4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ED1B9B-C007-4D41-8471-44C7B08D3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18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7C288-F1E5-49D8-B1E3-B7AEB9527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07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5B918-6506-4DA0-817A-61955B505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9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50A56-7C44-4DAE-85E8-D47CEDF62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49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ECF5-25D0-4568-B01E-C8C8E545C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388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6777B-62B1-4985-9F15-E5B109886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76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82A38-0201-4560-AF9A-CADB2E8EA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81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77393-462D-42DA-AF38-2EAFD6436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94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98947-3BC1-4313-A883-5DD0EC08B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4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5BAC-2C57-4D35-A162-12E0969B7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B194D-0C52-410B-AC9D-55BC791A9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36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6736D-14CD-4EAC-906A-6807C165B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02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B3F06-A204-4D4E-B0F8-BFA7BEDDC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1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7CC19-4EC4-448C-A251-7EA2C80DA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0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C5E05-2D0D-4DF6-87A5-602B03103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22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file:///C:\Documents%20and%20Settings\Admin\&#1052;&#1086;&#1080;%20&#1076;&#1086;&#1082;&#1091;&#1084;&#1077;&#1085;&#1090;&#1099;\&#1052;&#1086;&#1080;%20&#1088;&#1080;&#1089;&#1091;&#1085;&#1082;&#1080;\&#1056;&#1080;&#1089;&#1091;&#1085;&#1086;&#1082;13333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r:link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003FCD-03BE-4018-9CCA-32C128621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772400" cy="2808287"/>
          </a:xfrm>
        </p:spPr>
        <p:txBody>
          <a:bodyPr/>
          <a:lstStyle/>
          <a:p>
            <a:r>
              <a:rPr lang="ru-RU" altLang="ru-RU" sz="2400" b="1" smtClean="0"/>
              <a:t>Обобщающий урок по теме </a:t>
            </a:r>
            <a:r>
              <a:rPr lang="en-US" altLang="ru-RU" sz="2400" b="1" smtClean="0"/>
              <a:t/>
            </a:r>
            <a:br>
              <a:rPr lang="en-US" altLang="ru-RU" sz="2400" b="1" smtClean="0"/>
            </a:br>
            <a:r>
              <a:rPr lang="ru-RU" altLang="ru-RU" sz="2800" b="1" smtClean="0"/>
              <a:t>"Строение и многообразие покрытосеменных растений". </a:t>
            </a:r>
            <a:r>
              <a:rPr lang="ru-RU" altLang="ru-RU" sz="2400" b="1" smtClean="0"/>
              <a:t/>
            </a:r>
            <a:br>
              <a:rPr lang="ru-RU" altLang="ru-RU" sz="2400" b="1" smtClean="0"/>
            </a:br>
            <a:r>
              <a:rPr lang="ru-RU" altLang="ru-RU" sz="2400" b="1" smtClean="0"/>
              <a:t>Звездный час.</a:t>
            </a:r>
            <a:br>
              <a:rPr lang="ru-RU" altLang="ru-RU" sz="2400" b="1" smtClean="0"/>
            </a:br>
            <a:r>
              <a:rPr lang="ru-RU" altLang="ru-RU" sz="2400" b="1" smtClean="0"/>
              <a:t>6-й класс  </a:t>
            </a:r>
            <a:r>
              <a:rPr lang="ru-RU" altLang="ru-RU" b="1" smtClean="0"/>
              <a:t/>
            </a:r>
            <a:br>
              <a:rPr lang="ru-RU" altLang="ru-RU" b="1" smtClean="0"/>
            </a:br>
            <a:endParaRPr lang="ru-RU" altLang="ru-RU" b="1" smtClean="0">
              <a:solidFill>
                <a:srgbClr val="FF33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40200" y="2997200"/>
            <a:ext cx="4392613" cy="33115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2800" b="1" i="1" smtClean="0"/>
              <a:t>Автор: Ратьева Алла Николаевна,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b="1" i="1" smtClean="0"/>
              <a:t>222-875-282, учитель биологии МКОУ «Захаровская СОШ» Клетского муниципального района Волгоградской области</a:t>
            </a:r>
          </a:p>
        </p:txBody>
      </p:sp>
      <p:pic>
        <p:nvPicPr>
          <p:cNvPr id="2052" name="Picture 4" descr="Рисунок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291013"/>
            <a:ext cx="3671887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ОТВЕТ: 1</a:t>
            </a:r>
          </a:p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11268" name="Picture 4" descr="http://go1.imgsmail.ru/imgpreview?key=2c32e71e1b88e83e&amp;mb=imgdb_preview_1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565400"/>
            <a:ext cx="30241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http://go2.imgsmail.ru/imgpreview?key=3c9018440924c8f3&amp;mb=imgdb_preview_13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357563"/>
            <a:ext cx="31670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ru-RU" altLang="ru-RU" sz="3600" b="1" smtClean="0"/>
              <a:t>5. Все цветковые растения можно разделить на: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613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1. двулетние и однолетние</a:t>
            </a:r>
          </a:p>
          <a:p>
            <a:pPr>
              <a:buFontTx/>
              <a:buNone/>
            </a:pPr>
            <a:r>
              <a:rPr lang="ru-RU" altLang="ru-RU" smtClean="0"/>
              <a:t>2. однолетние и многолетние</a:t>
            </a:r>
          </a:p>
          <a:p>
            <a:pPr>
              <a:buFontTx/>
              <a:buNone/>
            </a:pPr>
            <a:r>
              <a:rPr lang="ru-RU" altLang="ru-RU" smtClean="0"/>
              <a:t>3. однолетние, двулетние и многолетние</a:t>
            </a:r>
          </a:p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12292" name="Picture 4" descr="http://www.monstera35.ru/_bd/1/266787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23495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http://go1.imgsmail.ru/imgpreview?key=26d737b669c9e1c5&amp;mb=imgdb_preview_12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4149725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http://go1.imgsmail.ru/imgpreview?key=7210c8c48b5f7131&amp;mb=imgdb_preview_14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221163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0807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ОТВЕТ: 3</a:t>
            </a:r>
          </a:p>
        </p:txBody>
      </p:sp>
      <p:pic>
        <p:nvPicPr>
          <p:cNvPr id="13316" name="Picture 4" descr="http://www.monstera35.ru/_bd/1/266787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2351087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http://go1.imgsmail.ru/imgpreview?key=7210c8c48b5f7131&amp;mb=imgdb_preview_14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221163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http://go1.imgsmail.ru/imgpreview?key=26d737b669c9e1c5&amp;mb=imgdb_preview_12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2 тур</a:t>
            </a:r>
            <a:br>
              <a:rPr lang="ru-RU" altLang="ru-RU" b="1" smtClean="0"/>
            </a:br>
            <a:endParaRPr lang="ru-RU" alt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b="1" smtClean="0"/>
              <a:t>Цель:</a:t>
            </a:r>
            <a:r>
              <a:rPr lang="ru-RU" altLang="ru-RU" smtClean="0"/>
              <a:t> повторить и систематизировать знания о классификации покрытосеменных растений.</a:t>
            </a:r>
          </a:p>
          <a:p>
            <a:pPr>
              <a:buFontTx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/>
              <a:t/>
            </a:r>
            <a:br>
              <a:rPr lang="ru-RU" altLang="ru-RU" sz="2400" b="1" smtClean="0"/>
            </a:br>
            <a:r>
              <a:rPr lang="ru-RU" altLang="ru-RU" sz="2400" b="1" smtClean="0"/>
              <a:t/>
            </a:r>
            <a:br>
              <a:rPr lang="ru-RU" altLang="ru-RU" sz="2400" b="1" smtClean="0"/>
            </a:br>
            <a:r>
              <a:rPr lang="ru-RU" altLang="ru-RU" sz="2400" b="1" smtClean="0"/>
              <a:t>Послушайте загадку и поднимите табличку того представителя, о котором в ней говорится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8300"/>
          </a:xfrm>
        </p:spPr>
        <p:txBody>
          <a:bodyPr/>
          <a:lstStyle/>
          <a:p>
            <a:r>
              <a:rPr lang="ru-RU" altLang="ru-RU" smtClean="0"/>
              <a:t>Меня называют царицей цветов</a:t>
            </a:r>
            <a:br>
              <a:rPr lang="ru-RU" altLang="ru-RU" smtClean="0"/>
            </a:br>
            <a:r>
              <a:rPr lang="ru-RU" altLang="ru-RU" smtClean="0"/>
              <a:t>За цвет и за запах моих лепестков.</a:t>
            </a:r>
            <a:br>
              <a:rPr lang="ru-RU" altLang="ru-RU" smtClean="0"/>
            </a:br>
            <a:r>
              <a:rPr lang="ru-RU" altLang="ru-RU" smtClean="0"/>
              <a:t>Хоть куст мой зеленый вас ранить готов, </a:t>
            </a:r>
            <a:br>
              <a:rPr lang="ru-RU" altLang="ru-RU" smtClean="0"/>
            </a:br>
            <a:r>
              <a:rPr lang="ru-RU" altLang="ru-RU" smtClean="0"/>
              <a:t>Но кто не простит мне колючих шипов?</a:t>
            </a:r>
          </a:p>
          <a:p>
            <a:endParaRPr lang="ru-RU" altLang="ru-RU" smtClean="0"/>
          </a:p>
        </p:txBody>
      </p:sp>
      <p:pic>
        <p:nvPicPr>
          <p:cNvPr id="63490" name="Picture 2" descr="http://go2.imgsmail.ru/imgpreview?key=e0043fd5b404e8c&amp;mb=imgdb_preview_10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1196975"/>
            <a:ext cx="4319588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/>
            </a:r>
            <a:br>
              <a:rPr lang="ru-RU" altLang="ru-RU" sz="2800" b="1" smtClean="0"/>
            </a:br>
            <a:r>
              <a:rPr lang="ru-RU" altLang="ru-RU" sz="2800" b="1" smtClean="0"/>
              <a:t/>
            </a:r>
            <a:br>
              <a:rPr lang="ru-RU" altLang="ru-RU" sz="2800" b="1" smtClean="0"/>
            </a:br>
            <a:r>
              <a:rPr lang="ru-RU" altLang="ru-RU" sz="2800" b="1" smtClean="0"/>
              <a:t>1. К какому классу относят этого представителя?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1. Сложноцветные</a:t>
            </a:r>
          </a:p>
          <a:p>
            <a:pPr>
              <a:buFontTx/>
              <a:buNone/>
            </a:pPr>
            <a:r>
              <a:rPr lang="ru-RU" altLang="ru-RU" smtClean="0"/>
              <a:t>2. Крестоцвеные </a:t>
            </a:r>
          </a:p>
          <a:p>
            <a:pPr>
              <a:buFontTx/>
              <a:buNone/>
            </a:pPr>
            <a:r>
              <a:rPr lang="ru-RU" altLang="ru-RU" smtClean="0"/>
              <a:t>3. Розоцветные</a:t>
            </a:r>
          </a:p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16388" name="Picture 2" descr="http://go2.imgsmail.ru/imgpreview?key=fbd091a9342a3ea&amp;mb=imgdb_preview_8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2349500"/>
            <a:ext cx="38163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253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ОТВЕТ: 3</a:t>
            </a:r>
          </a:p>
        </p:txBody>
      </p:sp>
      <p:pic>
        <p:nvPicPr>
          <p:cNvPr id="17412" name="Picture 2" descr="http://go3.imgsmail.ru/imgpreview?key=4eaf121a118494bd&amp;mb=imgdb_preview_13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628775"/>
            <a:ext cx="49688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smtClean="0"/>
              <a:t/>
            </a:r>
            <a:br>
              <a:rPr lang="ru-RU" altLang="ru-RU" sz="3200" b="1" smtClean="0"/>
            </a:br>
            <a:r>
              <a:rPr lang="ru-RU" altLang="ru-RU" sz="3200" b="1" smtClean="0"/>
              <a:t/>
            </a:r>
            <a:br>
              <a:rPr lang="ru-RU" altLang="ru-RU" sz="3200" b="1" smtClean="0"/>
            </a:br>
            <a:r>
              <a:rPr lang="ru-RU" altLang="ru-RU" sz="3200" b="1" smtClean="0"/>
              <a:t>2. Капуста обыкновенная образует кочан: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1. на первый год жизни</a:t>
            </a:r>
          </a:p>
          <a:p>
            <a:pPr>
              <a:buFontTx/>
              <a:buNone/>
            </a:pPr>
            <a:r>
              <a:rPr lang="ru-RU" altLang="ru-RU" smtClean="0"/>
              <a:t>2. на второй год жизни</a:t>
            </a:r>
          </a:p>
          <a:p>
            <a:pPr>
              <a:buFontTx/>
              <a:buNone/>
            </a:pPr>
            <a:r>
              <a:rPr lang="ru-RU" altLang="ru-RU" smtClean="0"/>
              <a:t>3. на третий год жизни</a:t>
            </a:r>
          </a:p>
        </p:txBody>
      </p:sp>
      <p:pic>
        <p:nvPicPr>
          <p:cNvPr id="18436" name="Picture 2" descr="http://go4.imgsmail.ru/imgpreview?key=50b2ebd31dac83b5&amp;mb=imgdb_preview_18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36838"/>
            <a:ext cx="38163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652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ОТВЕТ: 1</a:t>
            </a:r>
          </a:p>
        </p:txBody>
      </p:sp>
      <p:pic>
        <p:nvPicPr>
          <p:cNvPr id="19460" name="Picture 2" descr="http://krasnodar.fruitinfo.ru/data/tradeboard/27350/tradeboardkdZtFn_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133600"/>
            <a:ext cx="5892800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/>
              <a:t>3. По краю корзинки у подсолнечника находятся:</a:t>
            </a:r>
            <a:endParaRPr lang="ru-RU" altLang="ru-RU" sz="3600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606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1. ложноязычковые цветки</a:t>
            </a:r>
          </a:p>
          <a:p>
            <a:pPr>
              <a:buFontTx/>
              <a:buNone/>
            </a:pPr>
            <a:r>
              <a:rPr lang="ru-RU" altLang="ru-RU" smtClean="0"/>
              <a:t>2. воронковидные цветки</a:t>
            </a:r>
          </a:p>
          <a:p>
            <a:pPr>
              <a:buFontTx/>
              <a:buNone/>
            </a:pPr>
            <a:r>
              <a:rPr lang="ru-RU" altLang="ru-RU" smtClean="0"/>
              <a:t>3. язычковые цветки</a:t>
            </a:r>
          </a:p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20484" name="Picture 4" descr="http://go4.imgsmail.ru/imgpreview?key=55aa3a1a5983c608&amp;mb=imgdb_preview_16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73463"/>
            <a:ext cx="31686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5650" y="404813"/>
            <a:ext cx="81534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4500" b="1">
              <a:latin typeface="Times New Roman" pitchFamily="18" charset="0"/>
            </a:endParaRPr>
          </a:p>
        </p:txBody>
      </p:sp>
      <p:sp>
        <p:nvSpPr>
          <p:cNvPr id="3075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r>
              <a:rPr lang="ru-RU" altLang="ru-RU" sz="5400" b="1" smtClean="0"/>
              <a:t>1 тур</a:t>
            </a:r>
            <a:br>
              <a:rPr lang="ru-RU" altLang="ru-RU" sz="5400" b="1" smtClean="0"/>
            </a:br>
            <a:endParaRPr lang="ru-RU" altLang="ru-RU" sz="5400" smtClean="0"/>
          </a:p>
        </p:txBody>
      </p:sp>
      <p:sp>
        <p:nvSpPr>
          <p:cNvPr id="3076" name="Содержимое 3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165735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smtClean="0"/>
              <a:t>Цель: </a:t>
            </a:r>
            <a:r>
              <a:rPr lang="ru-RU" altLang="ru-RU" smtClean="0"/>
              <a:t>Знаете ли вы строение покрытосеменных растений.</a:t>
            </a:r>
          </a:p>
          <a:p>
            <a:endParaRPr lang="ru-RU" altLang="ru-RU" smtClean="0"/>
          </a:p>
        </p:txBody>
      </p:sp>
      <p:pic>
        <p:nvPicPr>
          <p:cNvPr id="3078" name="Picture 6" descr="агапант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2708275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843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ОТВЕТ: 1</a:t>
            </a:r>
          </a:p>
        </p:txBody>
      </p:sp>
      <p:pic>
        <p:nvPicPr>
          <p:cNvPr id="21508" name="Picture 4" descr="http://go3.imgsmail.ru/imgpreview?key=71b13d66a880e851&amp;mb=imgdb_preview_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05038"/>
            <a:ext cx="4465637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/>
              <a:t>4. Цветок злаковых имеет формулу:</a:t>
            </a:r>
            <a:endParaRPr lang="ru-RU" altLang="ru-RU" sz="3600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539750" y="1557338"/>
            <a:ext cx="8229600" cy="240506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b="1" smtClean="0"/>
              <a:t>1. О</a:t>
            </a:r>
            <a:r>
              <a:rPr lang="ru-RU" altLang="ru-RU" b="1" baseline="-25000" smtClean="0"/>
              <a:t>3+3</a:t>
            </a:r>
            <a:r>
              <a:rPr lang="ru-RU" altLang="ru-RU" b="1" smtClean="0"/>
              <a:t>Т</a:t>
            </a:r>
            <a:r>
              <a:rPr lang="ru-RU" altLang="ru-RU" b="1" baseline="-25000" smtClean="0"/>
              <a:t>3+3</a:t>
            </a:r>
            <a:r>
              <a:rPr lang="ru-RU" altLang="ru-RU" b="1" smtClean="0"/>
              <a:t>П</a:t>
            </a:r>
            <a:r>
              <a:rPr lang="ru-RU" altLang="ru-RU" b="1" baseline="-25000" smtClean="0"/>
              <a:t>1</a:t>
            </a:r>
            <a:endParaRPr lang="ru-RU" altLang="ru-RU" smtClean="0"/>
          </a:p>
          <a:p>
            <a:pPr>
              <a:buFontTx/>
              <a:buNone/>
            </a:pPr>
            <a:r>
              <a:rPr lang="ru-RU" altLang="ru-RU" b="1" smtClean="0"/>
              <a:t>2. О</a:t>
            </a:r>
            <a:r>
              <a:rPr lang="ru-RU" altLang="ru-RU" b="1" baseline="-25000" smtClean="0"/>
              <a:t>(2)+2</a:t>
            </a:r>
            <a:r>
              <a:rPr lang="ru-RU" altLang="ru-RU" b="1" smtClean="0"/>
              <a:t>Т</a:t>
            </a:r>
            <a:r>
              <a:rPr lang="ru-RU" altLang="ru-RU" b="1" baseline="-25000" smtClean="0"/>
              <a:t>3</a:t>
            </a:r>
            <a:r>
              <a:rPr lang="ru-RU" altLang="ru-RU" b="1" smtClean="0"/>
              <a:t>П</a:t>
            </a:r>
            <a:r>
              <a:rPr lang="ru-RU" altLang="ru-RU" b="1" baseline="-25000" smtClean="0"/>
              <a:t>1</a:t>
            </a:r>
            <a:endParaRPr lang="ru-RU" altLang="ru-RU" smtClean="0"/>
          </a:p>
          <a:p>
            <a:pPr>
              <a:buFontTx/>
              <a:buNone/>
            </a:pPr>
            <a:r>
              <a:rPr lang="ru-RU" altLang="ru-RU" b="1" smtClean="0"/>
              <a:t>3. Ч</a:t>
            </a:r>
            <a:r>
              <a:rPr lang="ru-RU" altLang="ru-RU" b="1" baseline="-25000" smtClean="0"/>
              <a:t>4</a:t>
            </a:r>
            <a:r>
              <a:rPr lang="ru-RU" altLang="ru-RU" b="1" smtClean="0"/>
              <a:t>Л</a:t>
            </a:r>
            <a:r>
              <a:rPr lang="ru-RU" altLang="ru-RU" b="1" baseline="-25000" smtClean="0"/>
              <a:t>4</a:t>
            </a:r>
            <a:r>
              <a:rPr lang="ru-RU" altLang="ru-RU" b="1" smtClean="0"/>
              <a:t>Т</a:t>
            </a:r>
            <a:r>
              <a:rPr lang="ru-RU" altLang="ru-RU" b="1" baseline="-25000" smtClean="0"/>
              <a:t>2+4</a:t>
            </a:r>
            <a:r>
              <a:rPr lang="ru-RU" altLang="ru-RU" b="1" smtClean="0"/>
              <a:t>П</a:t>
            </a:r>
            <a:r>
              <a:rPr lang="ru-RU" altLang="ru-RU" b="1" baseline="-25000" smtClean="0"/>
              <a:t>1</a:t>
            </a:r>
            <a:endParaRPr lang="ru-RU" altLang="ru-RU" smtClean="0"/>
          </a:p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22532" name="Picture 4" descr="http://www.ma-fleur.ru/image/zveti_komnatnie_rastenia_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81300"/>
            <a:ext cx="5138738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970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ОТВЕТ: 2</a:t>
            </a:r>
          </a:p>
        </p:txBody>
      </p:sp>
      <p:pic>
        <p:nvPicPr>
          <p:cNvPr id="23556" name="Picture 2" descr="http://go4.imgsmail.ru/imgpreview?key=5c54cce4a6a80548&amp;mb=imgdb_preview_12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420938"/>
            <a:ext cx="263048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ru-RU" altLang="ru-RU" b="1" smtClean="0"/>
              <a:t>6. Плод лилейных: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1. трехстворчатая коробочка или ягода </a:t>
            </a:r>
          </a:p>
          <a:p>
            <a:pPr>
              <a:buFontTx/>
              <a:buNone/>
            </a:pPr>
            <a:r>
              <a:rPr lang="ru-RU" altLang="ru-RU" smtClean="0"/>
              <a:t>2. боб </a:t>
            </a:r>
          </a:p>
          <a:p>
            <a:pPr>
              <a:buFontTx/>
              <a:buNone/>
            </a:pPr>
            <a:r>
              <a:rPr lang="ru-RU" altLang="ru-RU" smtClean="0"/>
              <a:t>3. семянка</a:t>
            </a:r>
          </a:p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54274" name="Picture 2" descr="http://go2.imgsmail.ru/imgpreview?key=52198f6792238f4e&amp;mb=imgdb_preview_9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57563"/>
            <a:ext cx="23431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http://go4.imgsmail.ru/imgpreview?key=32875139ea94e5ba&amp;mb=imgdb_preview_12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81300"/>
            <a:ext cx="24098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http://myhauze.ru/uploads/posts/2011-08/1314367168_1-seme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05263"/>
            <a:ext cx="25431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 descr="http://s018.radikal.ru/i518/1201/fe/afb3e506f4ad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797425"/>
            <a:ext cx="17145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ОТВЕТ: 1</a:t>
            </a:r>
          </a:p>
        </p:txBody>
      </p:sp>
      <p:pic>
        <p:nvPicPr>
          <p:cNvPr id="25604" name="Picture 4" descr="http://s018.radikal.ru/i518/1201/fe/afb3e506f4a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81300"/>
            <a:ext cx="2735262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http://go2.imgsmail.ru/imgpreview?key=52198f6792238f4e&amp;mb=imgdb_preview_9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08275"/>
            <a:ext cx="23431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/>
              <a:t/>
            </a:r>
            <a:br>
              <a:rPr lang="ru-RU" altLang="ru-RU" sz="3600" b="1" smtClean="0"/>
            </a:br>
            <a:r>
              <a:rPr lang="ru-RU" altLang="ru-RU" sz="3600" b="1" smtClean="0"/>
              <a:t>7. У каких растений стержневая корневая система: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1. ячмень</a:t>
            </a:r>
          </a:p>
          <a:p>
            <a:pPr>
              <a:buFontTx/>
              <a:buNone/>
            </a:pPr>
            <a:r>
              <a:rPr lang="ru-RU" altLang="ru-RU" smtClean="0"/>
              <a:t>2. свекла</a:t>
            </a:r>
          </a:p>
          <a:p>
            <a:pPr>
              <a:buFontTx/>
              <a:buNone/>
            </a:pPr>
            <a:r>
              <a:rPr lang="ru-RU" altLang="ru-RU" smtClean="0"/>
              <a:t>3. пшеница</a:t>
            </a:r>
          </a:p>
        </p:txBody>
      </p:sp>
      <p:pic>
        <p:nvPicPr>
          <p:cNvPr id="52226" name="Picture 2" descr="http://www.ua.all.biz/img/ua/catalog/25864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208915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http://go1.imgsmail.ru/imgpreview?key=45114458971ad05&amp;mb=imgdb_preview_13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644900"/>
            <a:ext cx="23764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http://go3.imgsmail.ru/imgpreview?key=40d0480e50efc627&amp;mb=imgdb_preview_18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89363"/>
            <a:ext cx="251936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323850" y="1484313"/>
            <a:ext cx="8229600" cy="14700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ОТВЕТ: 2</a:t>
            </a:r>
          </a:p>
        </p:txBody>
      </p:sp>
      <p:pic>
        <p:nvPicPr>
          <p:cNvPr id="27652" name="Picture 2" descr="http://go3.imgsmail.ru/imgpreview?key=b4d99988f1ebf30&amp;mb=imgdb_preview_7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565400"/>
            <a:ext cx="45354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/>
              <a:t/>
            </a:r>
            <a:br>
              <a:rPr lang="ru-RU" altLang="ru-RU" sz="2400" b="1" smtClean="0"/>
            </a:br>
            <a:r>
              <a:rPr lang="ru-RU" altLang="ru-RU" sz="2400" b="1" smtClean="0"/>
              <a:t/>
            </a:r>
            <a:br>
              <a:rPr lang="ru-RU" altLang="ru-RU" sz="2400" b="1" smtClean="0"/>
            </a:br>
            <a:r>
              <a:rPr lang="ru-RU" altLang="ru-RU" sz="2400" b="1" smtClean="0"/>
              <a:t>8. Поднимите табличку с цифрой, обозначающей представителя покрытосеменных растений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613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1. лиственница</a:t>
            </a:r>
          </a:p>
          <a:p>
            <a:pPr>
              <a:buFontTx/>
              <a:buNone/>
            </a:pPr>
            <a:r>
              <a:rPr lang="ru-RU" altLang="ru-RU" smtClean="0"/>
              <a:t>2. ряска</a:t>
            </a:r>
          </a:p>
          <a:p>
            <a:pPr>
              <a:buFontTx/>
              <a:buNone/>
            </a:pPr>
            <a:r>
              <a:rPr lang="ru-RU" altLang="ru-RU" smtClean="0"/>
              <a:t>3. дуб</a:t>
            </a:r>
          </a:p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50178" name="Picture 2" descr="http://900igr.net/datai/geografija/Tajga-v-Rossii/0005-005-Rastenija-taj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2590800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http://go2.imgsmail.ru/imgpreview?key=4372a9256e4481b5&amp;mb=imgdb_preview_3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005263"/>
            <a:ext cx="23336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http://go3.imgsmail.ru/imgpreview?key=1ee394b71c22d5ae&amp;mb=imgdb_preview_17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789363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253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ОТВЕТ: 2, 3</a:t>
            </a:r>
          </a:p>
        </p:txBody>
      </p:sp>
      <p:pic>
        <p:nvPicPr>
          <p:cNvPr id="29700" name="Picture 4" descr="http://go2.imgsmail.ru/imgpreview?key=4372a9256e4481b5&amp;mb=imgdb_preview_3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08275"/>
            <a:ext cx="30956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http://go3.imgsmail.ru/imgpreview?key=1ee394b71c22d5ae&amp;mb=imgdb_preview_17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708275"/>
            <a:ext cx="30241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ru-RU" altLang="ru-RU" b="1" smtClean="0"/>
              <a:t>3 тур</a:t>
            </a:r>
            <a:br>
              <a:rPr lang="ru-RU" altLang="ru-RU" b="1" smtClean="0"/>
            </a:br>
            <a:endParaRPr lang="ru-RU" altLang="ru-RU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b="1" smtClean="0"/>
              <a:t>Цель: </a:t>
            </a:r>
            <a:r>
              <a:rPr lang="ru-RU" altLang="ru-RU" smtClean="0"/>
              <a:t>обобщение, повторение строения и изученных классов покрытосеменных растений.</a:t>
            </a:r>
          </a:p>
          <a:p>
            <a:pPr>
              <a:buFontTx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852488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00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4099" name="Заголовок 3"/>
          <p:cNvSpPr>
            <a:spLocks noGrp="1"/>
          </p:cNvSpPr>
          <p:nvPr>
            <p:ph type="title"/>
          </p:nvPr>
        </p:nvSpPr>
        <p:spPr>
          <a:xfrm>
            <a:off x="323850" y="549275"/>
            <a:ext cx="8362950" cy="1150938"/>
          </a:xfrm>
        </p:spPr>
        <p:txBody>
          <a:bodyPr/>
          <a:lstStyle/>
          <a:p>
            <a:r>
              <a:rPr lang="ru-RU" altLang="ru-RU" sz="2800" b="1" smtClean="0"/>
              <a:t>1. Цветковыми растениями называют такие растения, которые: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4100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47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1.</a:t>
            </a:r>
            <a:r>
              <a:rPr lang="ru-RU" altLang="ru-RU" b="1" smtClean="0"/>
              <a:t> </a:t>
            </a:r>
            <a:r>
              <a:rPr lang="ru-RU" altLang="ru-RU" smtClean="0"/>
              <a:t>цветут один раз в году</a:t>
            </a:r>
          </a:p>
          <a:p>
            <a:pPr>
              <a:buFontTx/>
              <a:buNone/>
            </a:pPr>
            <a:r>
              <a:rPr lang="ru-RU" altLang="ru-RU" smtClean="0"/>
              <a:t>2. цветут хотя бы один раз в жизни</a:t>
            </a:r>
          </a:p>
          <a:p>
            <a:pPr>
              <a:buFontTx/>
              <a:buNone/>
            </a:pPr>
            <a:r>
              <a:rPr lang="ru-RU" altLang="ru-RU" smtClean="0"/>
              <a:t>3. цветут через каждый второй год</a:t>
            </a:r>
          </a:p>
          <a:p>
            <a:endParaRPr lang="ru-RU" altLang="ru-RU" smtClean="0"/>
          </a:p>
        </p:txBody>
      </p:sp>
      <p:pic>
        <p:nvPicPr>
          <p:cNvPr id="4101" name="Picture 5" descr="http://go4.imgsmail.ru/imgpreview?key=2da89f2157176fbb&amp;mb=imgdb_preview_14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3500438"/>
            <a:ext cx="18383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://go3.imgsmail.ru/imgpreview?key=341e72e0b381b0c2&amp;mb=imgdb_preview_9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005263"/>
            <a:ext cx="24288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цветники _гвоздика травянка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4005263"/>
            <a:ext cx="2159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/>
              <a:t/>
            </a:r>
            <a:br>
              <a:rPr lang="ru-RU" altLang="ru-RU" sz="3600" b="1" smtClean="0"/>
            </a:br>
            <a:r>
              <a:rPr lang="ru-RU" altLang="ru-RU" sz="3600" b="1" smtClean="0"/>
              <a:t>1. Существуют такие виды корней: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47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1. главные</a:t>
            </a:r>
          </a:p>
          <a:p>
            <a:pPr>
              <a:buFontTx/>
              <a:buNone/>
            </a:pPr>
            <a:r>
              <a:rPr lang="ru-RU" altLang="ru-RU" smtClean="0"/>
              <a:t>2. придаточные</a:t>
            </a:r>
          </a:p>
          <a:p>
            <a:pPr>
              <a:buFontTx/>
              <a:buNone/>
            </a:pPr>
            <a:r>
              <a:rPr lang="ru-RU" altLang="ru-RU" smtClean="0"/>
              <a:t>3. боковые</a:t>
            </a:r>
          </a:p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47106" name="Picture 2" descr="http://blgy.ru/images/biology6/pic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205038"/>
            <a:ext cx="3240088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397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ОТВЕТ: 0</a:t>
            </a:r>
          </a:p>
        </p:txBody>
      </p:sp>
      <p:pic>
        <p:nvPicPr>
          <p:cNvPr id="32772" name="Picture 4" descr="http://content.foto.mail.ru/mail/chernii_veter/_answers/i-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04813"/>
            <a:ext cx="47529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ru-RU" altLang="ru-RU" b="1" smtClean="0"/>
              <a:t>2. Различают зоны корня: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1. корневой чехлик, зона деления, роста, всасывания, проведения</a:t>
            </a:r>
          </a:p>
          <a:p>
            <a:pPr>
              <a:buFontTx/>
              <a:buNone/>
            </a:pPr>
            <a:r>
              <a:rPr lang="ru-RU" altLang="ru-RU" smtClean="0"/>
              <a:t>2. корневой чехлик, зона роста, проведения</a:t>
            </a:r>
          </a:p>
          <a:p>
            <a:pPr>
              <a:buFontTx/>
              <a:buNone/>
            </a:pPr>
            <a:r>
              <a:rPr lang="ru-RU" altLang="ru-RU" smtClean="0"/>
              <a:t>3. зона всасывания, корневой чехлик, деления, роста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3663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ОТВЕТ: 1</a:t>
            </a:r>
          </a:p>
        </p:txBody>
      </p:sp>
      <p:pic>
        <p:nvPicPr>
          <p:cNvPr id="34820" name="Picture 2" descr="http://tana.ucoz.ru/_ld/13/985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916113"/>
            <a:ext cx="4608512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3. Листорасположение бывает:</a:t>
            </a:r>
            <a:endParaRPr lang="ru-RU" altLang="ru-RU" smtClean="0"/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1. супротивным</a:t>
            </a:r>
          </a:p>
          <a:p>
            <a:pPr>
              <a:buFontTx/>
              <a:buNone/>
            </a:pPr>
            <a:r>
              <a:rPr lang="ru-RU" altLang="ru-RU" smtClean="0"/>
              <a:t>2. очередным</a:t>
            </a:r>
          </a:p>
          <a:p>
            <a:pPr>
              <a:buFontTx/>
              <a:buNone/>
            </a:pPr>
            <a:r>
              <a:rPr lang="ru-RU" altLang="ru-RU" smtClean="0"/>
              <a:t>3. мутовчатым</a:t>
            </a:r>
          </a:p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43010" name="Picture 2" descr="http://krugosvet.ru/images/1000101_0850_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213100"/>
            <a:ext cx="71437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ОТВЕТ: 0</a:t>
            </a:r>
          </a:p>
        </p:txBody>
      </p:sp>
      <p:pic>
        <p:nvPicPr>
          <p:cNvPr id="36868" name="Picture 2" descr="http://ppt4web.ru/images/8/7513/310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640873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4. Жилкование листьев бывает:</a:t>
            </a:r>
            <a:endParaRPr lang="ru-RU" altLang="ru-RU" smtClean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1. сетчатое, дуговое, параллельное</a:t>
            </a:r>
          </a:p>
          <a:p>
            <a:pPr>
              <a:buFontTx/>
              <a:buNone/>
            </a:pPr>
            <a:r>
              <a:rPr lang="ru-RU" altLang="ru-RU" smtClean="0"/>
              <a:t>2. сетчатое, параллельное</a:t>
            </a:r>
          </a:p>
          <a:p>
            <a:pPr>
              <a:buFontTx/>
              <a:buNone/>
            </a:pPr>
            <a:r>
              <a:rPr lang="ru-RU" altLang="ru-RU" smtClean="0"/>
              <a:t>3. дуговое, параллельное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397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ОТВЕТ: 1</a:t>
            </a:r>
          </a:p>
        </p:txBody>
      </p:sp>
      <p:pic>
        <p:nvPicPr>
          <p:cNvPr id="38916" name="Picture 2" descr="http://floralworld.ru/images/mophology/jilko_fo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05038"/>
            <a:ext cx="7488238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5. Это черты, признаки, которые характерны для покрытосеменных растений:</a:t>
            </a:r>
            <a:endParaRPr lang="ru-RU" altLang="ru-RU" sz="2800" smtClean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613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1. орган семенного размножения - цветок</a:t>
            </a:r>
          </a:p>
          <a:p>
            <a:pPr>
              <a:buFontTx/>
              <a:buNone/>
            </a:pPr>
            <a:r>
              <a:rPr lang="ru-RU" altLang="ru-RU" smtClean="0"/>
              <a:t>2. плод, внутри которого семена</a:t>
            </a:r>
          </a:p>
          <a:p>
            <a:pPr>
              <a:buFontTx/>
              <a:buNone/>
            </a:pPr>
            <a:r>
              <a:rPr lang="ru-RU" altLang="ru-RU" smtClean="0"/>
              <a:t>3. насчитывает около 250 тысяч видов</a:t>
            </a:r>
          </a:p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39940" name="Picture 2" descr="http://go2.imgsmail.ru/imgpreview?key=45e71652d3f1da69&amp;mb=imgdb_preview_12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860800"/>
            <a:ext cx="27352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 descr="http://go2.imgsmail.ru/imgpreview?key=71ca940ba7754d21&amp;mb=imgdb_preview_16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789363"/>
            <a:ext cx="2808288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ОТВЕТ: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11430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237648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4400" smtClean="0">
                <a:solidFill>
                  <a:schemeClr val="tx2"/>
                </a:solidFill>
              </a:rPr>
              <a:t>ОТВЕТ: 2</a:t>
            </a:r>
            <a:endParaRPr lang="ru-RU" altLang="ru-RU" sz="4400" smtClean="0"/>
          </a:p>
        </p:txBody>
      </p:sp>
      <p:pic>
        <p:nvPicPr>
          <p:cNvPr id="73732" name="Picture 4" descr="http://www.accbud.ua/data/uploads/images/Ysadba/5_2013/%D0%91%D0%B5%D0%B7%20%D0%B8%D0%BC%D0%B5%D0%BD%D0%B8-6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65532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ru-RU" altLang="ru-RU" b="1" smtClean="0"/>
              <a:t>4 тур</a:t>
            </a:r>
            <a:br>
              <a:rPr lang="ru-RU" altLang="ru-RU" b="1" smtClean="0"/>
            </a:br>
            <a:endParaRPr lang="ru-RU" altLang="ru-RU" smtClean="0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altLang="ru-RU" sz="4800" b="1" smtClean="0"/>
              <a:t>ПОКРЫТОСЕМЕННЫЕ</a:t>
            </a:r>
            <a:r>
              <a:rPr lang="ru-RU" altLang="ru-RU" b="1" smtClean="0"/>
              <a:t/>
            </a:r>
            <a:br>
              <a:rPr lang="ru-RU" altLang="ru-RU" b="1" smtClean="0"/>
            </a:br>
            <a:endParaRPr lang="ru-RU" altLang="ru-RU" b="1" smtClean="0"/>
          </a:p>
          <a:p>
            <a:pPr>
              <a:buFontTx/>
              <a:buNone/>
            </a:pPr>
            <a:endParaRPr lang="ru-RU" altLang="ru-RU" b="1" smtClean="0"/>
          </a:p>
          <a:p>
            <a:pPr>
              <a:buFontTx/>
              <a:buNone/>
            </a:pPr>
            <a:r>
              <a:rPr lang="ru-RU" altLang="ru-RU" b="1" smtClean="0"/>
              <a:t>Задание: </a:t>
            </a:r>
            <a:r>
              <a:rPr lang="ru-RU" altLang="ru-RU" smtClean="0"/>
              <a:t>Составить из букв этого слова как можно больше слов. Кто больше составит слов, учитывая звездочки, побеждает</a:t>
            </a:r>
          </a:p>
          <a:p>
            <a:pPr>
              <a:buFontTx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ru-RU" altLang="ru-RU" b="1" smtClean="0"/>
              <a:t>Фронтальная беседа: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altLang="ru-RU" smtClean="0"/>
          </a:p>
          <a:p>
            <a:pPr>
              <a:buFontTx/>
              <a:buNone/>
            </a:pPr>
            <a:r>
              <a:rPr lang="ru-RU" altLang="ru-RU" smtClean="0"/>
              <a:t>- Над какой темой мы сегодня работали?</a:t>
            </a:r>
          </a:p>
          <a:p>
            <a:pPr>
              <a:buFontTx/>
              <a:buNone/>
            </a:pPr>
            <a:endParaRPr lang="ru-RU" altLang="ru-RU" smtClean="0"/>
          </a:p>
          <a:p>
            <a:pPr>
              <a:buFontTx/>
              <a:buNone/>
            </a:pPr>
            <a:r>
              <a:rPr lang="ru-RU" altLang="ru-RU" smtClean="0"/>
              <a:t>- С какой целью проводился “Звездный час”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Всем спасибо!</a:t>
            </a:r>
            <a:endParaRPr lang="ru-RU" altLang="ru-RU" smtClean="0"/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altLang="ru-RU" smtClean="0"/>
          </a:p>
        </p:txBody>
      </p:sp>
      <p:pic>
        <p:nvPicPr>
          <p:cNvPr id="44036" name="Picture 3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73238"/>
            <a:ext cx="475138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2. Стебель у растения бывает: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54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1. только растущим прямо вверх</a:t>
            </a:r>
          </a:p>
          <a:p>
            <a:pPr>
              <a:buFontTx/>
              <a:buNone/>
            </a:pPr>
            <a:r>
              <a:rPr lang="ru-RU" altLang="ru-RU" smtClean="0"/>
              <a:t>2. растущим как прямо вверх, так и стелющимся по почве</a:t>
            </a:r>
          </a:p>
          <a:p>
            <a:pPr>
              <a:buFontTx/>
              <a:buNone/>
            </a:pPr>
            <a:r>
              <a:rPr lang="ru-RU" altLang="ru-RU" smtClean="0"/>
              <a:t>3. растущим прямо вверх, стелющимся, укороченным и др.</a:t>
            </a:r>
          </a:p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72706" name="Picture 2" descr="http://go2.imgsmail.ru/imgpreview?key=30c756a6766ffee7&amp;mb=imgdb_preview_7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437063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http://go1.imgsmail.ru/imgpreview?key=5d7dac16ec3ba2a7&amp;mb=imgdb_preview_12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4437063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 descr="http://go3.imgsmail.ru/imgpreview?key=18d2878df1061d8a&amp;mb=imgdb_preview_5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4437063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ОТВЕТ: 3</a:t>
            </a:r>
          </a:p>
        </p:txBody>
      </p:sp>
      <p:pic>
        <p:nvPicPr>
          <p:cNvPr id="7172" name="Picture 2" descr="http://go2.imgsmail.ru/imgpreview?key=30c756a6766ffee7&amp;mb=imgdb_preview_7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076700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://go1.imgsmail.ru/imgpreview?key=5d7dac16ec3ba2a7&amp;mb=imgdb_preview_12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2276475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://go3.imgsmail.ru/imgpreview?key=18d2878df1061d8a&amp;mb=imgdb_preview_5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437063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/>
              <a:t>3. Главные части цветка</a:t>
            </a:r>
            <a:r>
              <a:rPr lang="ru-RU" altLang="ru-RU" b="1" smtClean="0"/>
              <a:t>: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613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1. лепестки</a:t>
            </a:r>
          </a:p>
          <a:p>
            <a:pPr>
              <a:buFontTx/>
              <a:buNone/>
            </a:pPr>
            <a:r>
              <a:rPr lang="ru-RU" altLang="ru-RU" smtClean="0"/>
              <a:t>2. пестик и тычинка </a:t>
            </a:r>
          </a:p>
          <a:p>
            <a:pPr>
              <a:buFontTx/>
              <a:buNone/>
            </a:pPr>
            <a:r>
              <a:rPr lang="ru-RU" altLang="ru-RU" smtClean="0"/>
              <a:t>3. лепестки и чашелистики</a:t>
            </a:r>
          </a:p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70658" name="Picture 2" descr="http://www.anypics.ru/large/201212/561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2159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http://hq-wallpapers.ru/wallpapers/13/hq-wallpapers_ru_flowers_62648_1024x76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3573463"/>
            <a:ext cx="29765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8" descr="http://go3.imgsmail.ru/imgpreview?key=69469c23f0f9076c&amp;mb=imgdb_preview_15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3573463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914400" y="16287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ОТВЕТ: 2</a:t>
            </a:r>
          </a:p>
        </p:txBody>
      </p:sp>
      <p:pic>
        <p:nvPicPr>
          <p:cNvPr id="9220" name="Picture 6" descr="http://hq-wallpapers.ru/wallpapers/13/hq-wallpapers_ru_flowers_62648_1024x76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2205038"/>
            <a:ext cx="583247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4. Цветки у растений: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7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mtClean="0"/>
              <a:t>1. в большинстве случаев собраны в соцветия</a:t>
            </a:r>
          </a:p>
          <a:p>
            <a:pPr>
              <a:buFontTx/>
              <a:buNone/>
            </a:pPr>
            <a:r>
              <a:rPr lang="ru-RU" altLang="ru-RU" smtClean="0"/>
              <a:t>2. располагаются поодиночке или собраны в соцветия</a:t>
            </a:r>
          </a:p>
          <a:p>
            <a:pPr>
              <a:buFontTx/>
              <a:buNone/>
            </a:pPr>
            <a:r>
              <a:rPr lang="ru-RU" altLang="ru-RU" smtClean="0"/>
              <a:t>3. располагаются поодиночке</a:t>
            </a:r>
          </a:p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68612" name="Picture 4" descr="http://go1.imgsmail.ru/imgpreview?key=2c32e71e1b88e83e&amp;mb=imgdb_preview_1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365625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http://booksite.ru/fulltext/Aurobindo/flowers/w/wisteri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149725"/>
            <a:ext cx="289083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http://go2.imgsmail.ru/imgpreview?key=3c9018440924c8f3&amp;mb=imgdb_preview_13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4365625"/>
            <a:ext cx="22288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462</Words>
  <Application>Microsoft Office PowerPoint</Application>
  <PresentationFormat>Экран (4:3)</PresentationFormat>
  <Paragraphs>106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5" baseType="lpstr">
      <vt:lpstr>Arial</vt:lpstr>
      <vt:lpstr>Times New Roman</vt:lpstr>
      <vt:lpstr>Оформление по умолчанию</vt:lpstr>
      <vt:lpstr>Обобщающий урок по теме  "Строение и многообразие покрытосеменных растений".  Звездный час. 6-й класс   </vt:lpstr>
      <vt:lpstr>1 тур </vt:lpstr>
      <vt:lpstr>1. Цветковыми растениями называют такие растения, которые: </vt:lpstr>
      <vt:lpstr>Презентация PowerPoint</vt:lpstr>
      <vt:lpstr>2. Стебель у растения бывает: </vt:lpstr>
      <vt:lpstr>Презентация PowerPoint</vt:lpstr>
      <vt:lpstr>3. Главные части цветка: </vt:lpstr>
      <vt:lpstr>Презентация PowerPoint</vt:lpstr>
      <vt:lpstr>4. Цветки у растений: </vt:lpstr>
      <vt:lpstr>Презентация PowerPoint</vt:lpstr>
      <vt:lpstr>5. Все цветковые растения можно разделить на: </vt:lpstr>
      <vt:lpstr>Презентация PowerPoint</vt:lpstr>
      <vt:lpstr>2 тур </vt:lpstr>
      <vt:lpstr>  Послушайте загадку и поднимите табличку того представителя, о котором в ней говорится </vt:lpstr>
      <vt:lpstr>  1. К какому классу относят этого представителя? </vt:lpstr>
      <vt:lpstr>Презентация PowerPoint</vt:lpstr>
      <vt:lpstr>  2. Капуста обыкновенная образует кочан: </vt:lpstr>
      <vt:lpstr>Презентация PowerPoint</vt:lpstr>
      <vt:lpstr>3. По краю корзинки у подсолнечника находятся:</vt:lpstr>
      <vt:lpstr>Презентация PowerPoint</vt:lpstr>
      <vt:lpstr>4. Цветок злаковых имеет формулу:</vt:lpstr>
      <vt:lpstr>Презентация PowerPoint</vt:lpstr>
      <vt:lpstr> 6. Плод лилейных: </vt:lpstr>
      <vt:lpstr>Презентация PowerPoint</vt:lpstr>
      <vt:lpstr> 7. У каких растений стержневая корневая система: </vt:lpstr>
      <vt:lpstr>Презентация PowerPoint</vt:lpstr>
      <vt:lpstr>  8. Поднимите табличку с цифрой, обозначающей представителя покрытосеменных растений </vt:lpstr>
      <vt:lpstr>Презентация PowerPoint</vt:lpstr>
      <vt:lpstr> 3 тур </vt:lpstr>
      <vt:lpstr> 1. Существуют такие виды корней: </vt:lpstr>
      <vt:lpstr>Презентация PowerPoint</vt:lpstr>
      <vt:lpstr> 2. Различают зоны корня: </vt:lpstr>
      <vt:lpstr>Презентация PowerPoint</vt:lpstr>
      <vt:lpstr>3. Листорасположение бывает:</vt:lpstr>
      <vt:lpstr>Презентация PowerPoint</vt:lpstr>
      <vt:lpstr>4. Жилкование листьев бывает:</vt:lpstr>
      <vt:lpstr>Презентация PowerPoint</vt:lpstr>
      <vt:lpstr>5. Это черты, признаки, которые характерны для покрытосеменных растений:</vt:lpstr>
      <vt:lpstr>Презентация PowerPoint</vt:lpstr>
      <vt:lpstr> 4 тур </vt:lpstr>
      <vt:lpstr> Фронтальная беседа: </vt:lpstr>
      <vt:lpstr>Всем спасибо!</vt:lpstr>
    </vt:vector>
  </TitlesOfParts>
  <Company>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в 5 классе</dc:title>
  <dc:creator>Мама</dc:creator>
  <cp:lastModifiedBy>Анастасия Черепнева</cp:lastModifiedBy>
  <cp:revision>211</cp:revision>
  <dcterms:created xsi:type="dcterms:W3CDTF">2008-06-14T18:30:51Z</dcterms:created>
  <dcterms:modified xsi:type="dcterms:W3CDTF">2014-12-11T12:13:34Z</dcterms:modified>
</cp:coreProperties>
</file>