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B6C"/>
    <a:srgbClr val="FF9693"/>
    <a:srgbClr val="9A0000"/>
    <a:srgbClr val="FF8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06D40-93EA-45BA-99AD-B895A808A8E5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5E92B-B5AF-4394-910B-8C6B9D5006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93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E92B-B5AF-4394-910B-8C6B9D50060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7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17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77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21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7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62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96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226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15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78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84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8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83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6A9E-B203-4166-9774-9E516B4AA7EE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EAE95-649E-4F50-969C-2ACFA8824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509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24.jpeg"/><Relationship Id="rId21" Type="http://schemas.openxmlformats.org/officeDocument/2006/relationships/image" Target="../media/image4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25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9.jpeg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6.wmf"/><Relationship Id="rId10" Type="http://schemas.openxmlformats.org/officeDocument/2006/relationships/image" Target="../media/image4.png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2.wmf"/><Relationship Id="rId5" Type="http://schemas.openxmlformats.org/officeDocument/2006/relationships/image" Target="../media/image35.jpeg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34.jpeg"/><Relationship Id="rId9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oleObject" Target="../embeddings/oleObject20.bin"/><Relationship Id="rId7" Type="http://schemas.openxmlformats.org/officeDocument/2006/relationships/image" Target="../media/image3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7.wmf"/><Relationship Id="rId9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43.jpe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7.jpeg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33.bin"/><Relationship Id="rId26" Type="http://schemas.openxmlformats.org/officeDocument/2006/relationships/image" Target="../media/image58.wmf"/><Relationship Id="rId3" Type="http://schemas.openxmlformats.org/officeDocument/2006/relationships/image" Target="../media/image61.jpeg"/><Relationship Id="rId21" Type="http://schemas.openxmlformats.org/officeDocument/2006/relationships/image" Target="../media/image62.jpeg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55.wmf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3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52.wmf"/><Relationship Id="rId24" Type="http://schemas.openxmlformats.org/officeDocument/2006/relationships/image" Target="../media/image57.wmf"/><Relationship Id="rId32" Type="http://schemas.openxmlformats.org/officeDocument/2006/relationships/image" Target="../media/image4.png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59.wmf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4.bin"/><Relationship Id="rId31" Type="http://schemas.openxmlformats.org/officeDocument/2006/relationships/image" Target="../media/image64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63.jpeg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6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71.wmf"/><Relationship Id="rId3" Type="http://schemas.openxmlformats.org/officeDocument/2006/relationships/image" Target="../media/image75.jpeg"/><Relationship Id="rId21" Type="http://schemas.openxmlformats.org/officeDocument/2006/relationships/oleObject" Target="../embeddings/oleObject47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45.bin"/><Relationship Id="rId25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76.jpeg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jpeg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44608" y="2060848"/>
            <a:ext cx="69776" cy="21845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72600" y="3284984"/>
            <a:ext cx="176064" cy="19357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91580" y="332656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 – гимназия № 1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32057" y="5013176"/>
            <a:ext cx="5139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Автор: Дацко Елена Владимировна,</a:t>
            </a:r>
          </a:p>
          <a:p>
            <a:pPr algn="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учитель математики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74692" y="980728"/>
            <a:ext cx="8394615" cy="3168352"/>
          </a:xfrm>
          <a:prstGeom prst="rect">
            <a:avLst/>
          </a:prstGeom>
          <a:noFill/>
          <a:ln w="76200" cmpd="tri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4" y="1124744"/>
            <a:ext cx="8352929" cy="2862322"/>
          </a:xfrm>
          <a:prstGeom prst="rect">
            <a:avLst/>
          </a:prstGeom>
          <a:noFill/>
          <a:ln w="28575">
            <a:noFill/>
            <a:prstDash val="sysDot"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6000" b="1" kern="0" dirty="0" smtClean="0">
                <a:ln w="19050">
                  <a:solidFill>
                    <a:srgbClr val="C00000"/>
                  </a:solidFill>
                  <a:prstDash val="solid"/>
                  <a:miter lim="800000"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cs typeface="Arial" charset="0"/>
              </a:rPr>
              <a:t>Теорема об отношении площадей треугольников, имеющих по равному углу</a:t>
            </a:r>
            <a:endParaRPr lang="ru-RU" sz="6000" b="1" kern="0" dirty="0">
              <a:ln w="19050">
                <a:solidFill>
                  <a:srgbClr val="C00000"/>
                </a:solidFill>
                <a:prstDash val="solid"/>
                <a:miter lim="800000"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20192" y="4296412"/>
            <a:ext cx="3681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Урок геометрии в 8 классе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48844" y="6107321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Клин, Московская область, 2013 год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0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476672"/>
            <a:ext cx="226368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92696" y="1268760"/>
            <a:ext cx="226368" cy="31663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E:\Треугольник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466479"/>
            <a:ext cx="5328592" cy="38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901617"/>
              </p:ext>
            </p:extLst>
          </p:nvPr>
        </p:nvGraphicFramePr>
        <p:xfrm>
          <a:off x="7954432" y="1920040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Формула" r:id="rId4" imgW="469696" imgH="203112" progId="Equation.3">
                  <p:embed/>
                </p:oleObj>
              </mc:Choice>
              <mc:Fallback>
                <p:oleObj name="Формула" r:id="rId4" imgW="46969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4432" y="1920040"/>
                        <a:ext cx="100811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318940"/>
              </p:ext>
            </p:extLst>
          </p:nvPr>
        </p:nvGraphicFramePr>
        <p:xfrm>
          <a:off x="6066537" y="1981125"/>
          <a:ext cx="58743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" name="Формула" r:id="rId6" imgW="291847" imgH="177646" progId="Equation.3">
                  <p:embed/>
                </p:oleObj>
              </mc:Choice>
              <mc:Fallback>
                <p:oleObj name="Формула" r:id="rId6" imgW="291847" imgH="17764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6537" y="1981125"/>
                        <a:ext cx="587434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14712"/>
              </p:ext>
            </p:extLst>
          </p:nvPr>
        </p:nvGraphicFramePr>
        <p:xfrm>
          <a:off x="6030966" y="2420030"/>
          <a:ext cx="583644" cy="396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" name="Формула" r:id="rId8" imgW="266353" imgH="177569" progId="Equation.3">
                  <p:embed/>
                </p:oleObj>
              </mc:Choice>
              <mc:Fallback>
                <p:oleObj name="Формула" r:id="rId8" imgW="266353" imgH="17756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66" y="2420030"/>
                        <a:ext cx="583644" cy="3960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959136"/>
              </p:ext>
            </p:extLst>
          </p:nvPr>
        </p:nvGraphicFramePr>
        <p:xfrm>
          <a:off x="7938745" y="2429570"/>
          <a:ext cx="1062873" cy="38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8" name="Формула" r:id="rId10" imgW="507780" imgH="177723" progId="Equation.3">
                  <p:embed/>
                </p:oleObj>
              </mc:Choice>
              <mc:Fallback>
                <p:oleObj name="Формула" r:id="rId10" imgW="507780" imgH="17772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8745" y="2429570"/>
                        <a:ext cx="1062873" cy="381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588530"/>
              </p:ext>
            </p:extLst>
          </p:nvPr>
        </p:nvGraphicFramePr>
        <p:xfrm>
          <a:off x="6066537" y="2928152"/>
          <a:ext cx="165618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9" name="Формула" r:id="rId12" imgW="660400" imgH="228600" progId="Equation.3">
                  <p:embed/>
                </p:oleObj>
              </mc:Choice>
              <mc:Fallback>
                <p:oleObj name="Формула" r:id="rId12" imgW="6604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6537" y="2928152"/>
                        <a:ext cx="165618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441752"/>
              </p:ext>
            </p:extLst>
          </p:nvPr>
        </p:nvGraphicFramePr>
        <p:xfrm>
          <a:off x="1787732" y="4997488"/>
          <a:ext cx="1250463" cy="904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0" name="Формула" r:id="rId14" imgW="622030" imgH="444307" progId="Equation.3">
                  <p:embed/>
                </p:oleObj>
              </mc:Choice>
              <mc:Fallback>
                <p:oleObj name="Формула" r:id="rId14" imgW="622030" imgH="444307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732" y="4997488"/>
                        <a:ext cx="1250463" cy="9041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996321"/>
              </p:ext>
            </p:extLst>
          </p:nvPr>
        </p:nvGraphicFramePr>
        <p:xfrm>
          <a:off x="4427984" y="5017531"/>
          <a:ext cx="119502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1" name="Формула" r:id="rId16" imgW="622030" imgH="444307" progId="Equation.3">
                  <p:embed/>
                </p:oleObj>
              </mc:Choice>
              <mc:Fallback>
                <p:oleObj name="Формула" r:id="rId16" imgW="622030" imgH="444307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017531"/>
                        <a:ext cx="1195026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197459"/>
              </p:ext>
            </p:extLst>
          </p:nvPr>
        </p:nvGraphicFramePr>
        <p:xfrm>
          <a:off x="3089176" y="4981527"/>
          <a:ext cx="125477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Формула" r:id="rId18" imgW="596641" imgH="444307" progId="Equation.3">
                  <p:embed/>
                </p:oleObj>
              </mc:Choice>
              <mc:Fallback>
                <p:oleObj name="Формула" r:id="rId18" imgW="596641" imgH="444307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176" y="4981527"/>
                        <a:ext cx="1254778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169673" y="129281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86280" y="192004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 медиана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86280" y="242003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 медиана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3981" y="5157192"/>
            <a:ext cx="164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50713" y="3000160"/>
            <a:ext cx="684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0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86" name="Picture 42" descr="C:\Users\admin\Desktop\69490747_04.png"/>
          <p:cNvPicPr>
            <a:picLocks noChangeAspect="1" noChangeArrowheads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9726" y="3730096"/>
            <a:ext cx="1964678" cy="286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Группа 26"/>
          <p:cNvGrpSpPr/>
          <p:nvPr/>
        </p:nvGrpSpPr>
        <p:grpSpPr>
          <a:xfrm>
            <a:off x="5971736" y="466479"/>
            <a:ext cx="2352667" cy="707886"/>
            <a:chOff x="6012160" y="917475"/>
            <a:chExt cx="2352667" cy="70788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6012160" y="917475"/>
              <a:ext cx="2352667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78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44624" y="404664"/>
            <a:ext cx="154360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88640" y="1340768"/>
            <a:ext cx="45719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8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021" y="1772816"/>
            <a:ext cx="5040560" cy="37444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074000"/>
              </p:ext>
            </p:extLst>
          </p:nvPr>
        </p:nvGraphicFramePr>
        <p:xfrm>
          <a:off x="5724128" y="2797477"/>
          <a:ext cx="109149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Формула" r:id="rId4" imgW="457002" imgH="177723" progId="Equation.3">
                  <p:embed/>
                </p:oleObj>
              </mc:Choice>
              <mc:Fallback>
                <p:oleObj name="Формула" r:id="rId4" imgW="457002" imgH="17772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797477"/>
                        <a:ext cx="1091490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499060"/>
              </p:ext>
            </p:extLst>
          </p:nvPr>
        </p:nvGraphicFramePr>
        <p:xfrm>
          <a:off x="5594176" y="4542219"/>
          <a:ext cx="328036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Формула" r:id="rId6" imgW="1041120" imgH="228600" progId="Equation.3">
                  <p:embed/>
                </p:oleObj>
              </mc:Choice>
              <mc:Fallback>
                <p:oleObj name="Формула" r:id="rId6" imgW="104112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176" y="4542219"/>
                        <a:ext cx="3280364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723028"/>
              </p:ext>
            </p:extLst>
          </p:nvPr>
        </p:nvGraphicFramePr>
        <p:xfrm>
          <a:off x="4514850" y="349816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Формула" r:id="rId8" imgW="114120" imgH="215640" progId="Equation.3">
                  <p:embed/>
                </p:oleObj>
              </mc:Choice>
              <mc:Fallback>
                <p:oleObj name="Формула" r:id="rId8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14850" y="3498165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96136" y="2093947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95799" y="2814027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   –  выпуклый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четырёхугольник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95799" y="3822139"/>
            <a:ext cx="2144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Доказать: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440347" y="443363"/>
            <a:ext cx="2352667" cy="707886"/>
            <a:chOff x="6012160" y="917475"/>
            <a:chExt cx="2352667" cy="70788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6012160" y="917475"/>
              <a:ext cx="2352667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848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44624" y="332656"/>
            <a:ext cx="226368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836712" y="1340768"/>
            <a:ext cx="442392" cy="31663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9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976" y="404664"/>
            <a:ext cx="3816424" cy="32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admin\Desktop\Чертежи\99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404664"/>
            <a:ext cx="4320480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73924"/>
              </p:ext>
            </p:extLst>
          </p:nvPr>
        </p:nvGraphicFramePr>
        <p:xfrm>
          <a:off x="1902038" y="4551717"/>
          <a:ext cx="1422953" cy="609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Формула" r:id="rId6" imgW="469696" imgH="203112" progId="Equation.3">
                  <p:embed/>
                </p:oleObj>
              </mc:Choice>
              <mc:Fallback>
                <p:oleObj name="Формула" r:id="rId6" imgW="46969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2038" y="4551717"/>
                        <a:ext cx="1422953" cy="6098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092348"/>
              </p:ext>
            </p:extLst>
          </p:nvPr>
        </p:nvGraphicFramePr>
        <p:xfrm>
          <a:off x="1857431" y="5085184"/>
          <a:ext cx="1867972" cy="681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Формула" r:id="rId8" imgW="596641" imgH="215806" progId="Equation.3">
                  <p:embed/>
                </p:oleObj>
              </mc:Choice>
              <mc:Fallback>
                <p:oleObj name="Формула" r:id="rId8" imgW="596641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431" y="5085184"/>
                        <a:ext cx="1867972" cy="6819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554461"/>
              </p:ext>
            </p:extLst>
          </p:nvPr>
        </p:nvGraphicFramePr>
        <p:xfrm>
          <a:off x="1806450" y="5805264"/>
          <a:ext cx="2134825" cy="681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Формула" r:id="rId10" imgW="685502" imgH="215806" progId="Equation.3">
                  <p:embed/>
                </p:oleObj>
              </mc:Choice>
              <mc:Fallback>
                <p:oleObj name="Формула" r:id="rId10" imgW="685502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450" y="5805264"/>
                        <a:ext cx="2134825" cy="6819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264121"/>
              </p:ext>
            </p:extLst>
          </p:nvPr>
        </p:nvGraphicFramePr>
        <p:xfrm>
          <a:off x="4316454" y="4488411"/>
          <a:ext cx="3645383" cy="1313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Формула" r:id="rId12" imgW="1295400" imgH="469900" progId="Equation.3">
                  <p:embed/>
                </p:oleObj>
              </mc:Choice>
              <mc:Fallback>
                <p:oleObj name="Формула" r:id="rId12" imgW="1295400" imgH="469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54" y="4488411"/>
                        <a:ext cx="3645383" cy="13134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07704" y="396694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27984" y="3957546"/>
            <a:ext cx="2901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Доказать: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84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56592" y="620688"/>
            <a:ext cx="15436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00608" y="1268760"/>
            <a:ext cx="298376" cy="388640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10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6961" y="260648"/>
            <a:ext cx="6264696" cy="6336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84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72616" y="404664"/>
            <a:ext cx="82352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72616" y="1412776"/>
            <a:ext cx="298376" cy="24462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504918"/>
            <a:ext cx="5989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Запишите отношение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площадей: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272408"/>
              </p:ext>
            </p:extLst>
          </p:nvPr>
        </p:nvGraphicFramePr>
        <p:xfrm>
          <a:off x="1979712" y="1357550"/>
          <a:ext cx="1152128" cy="135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Формула" r:id="rId3" imgW="380835" imgH="444307" progId="Equation.3">
                  <p:embed/>
                </p:oleObj>
              </mc:Choice>
              <mc:Fallback>
                <p:oleObj name="Формула" r:id="rId3" imgW="380835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357550"/>
                        <a:ext cx="1152128" cy="13537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646700"/>
              </p:ext>
            </p:extLst>
          </p:nvPr>
        </p:nvGraphicFramePr>
        <p:xfrm>
          <a:off x="6222978" y="1308887"/>
          <a:ext cx="1224136" cy="1438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Формула" r:id="rId5" imgW="380835" imgH="444307" progId="Equation.3">
                  <p:embed/>
                </p:oleObj>
              </mc:Choice>
              <mc:Fallback>
                <p:oleObj name="Формула" r:id="rId5" imgW="380835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78" y="1308887"/>
                        <a:ext cx="1224136" cy="14383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89254" y="1717591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6914" y="1668927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admin\Desktop\Чертежи\100.jpg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2996952"/>
            <a:ext cx="4104456" cy="3096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C:\Users\admin\Desktop\Чертежи\122.jpg"/>
          <p:cNvPicPr/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9466" y="2996952"/>
            <a:ext cx="4236775" cy="309634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Группа 13"/>
          <p:cNvGrpSpPr/>
          <p:nvPr/>
        </p:nvGrpSpPr>
        <p:grpSpPr>
          <a:xfrm>
            <a:off x="323528" y="439682"/>
            <a:ext cx="2619485" cy="707886"/>
            <a:chOff x="6012160" y="917475"/>
            <a:chExt cx="2619485" cy="707886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6012160" y="917475"/>
              <a:ext cx="2619485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Задание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0389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32656" y="692696"/>
            <a:ext cx="154360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260648" y="1700808"/>
            <a:ext cx="226368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12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280920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508351"/>
              </p:ext>
            </p:extLst>
          </p:nvPr>
        </p:nvGraphicFramePr>
        <p:xfrm>
          <a:off x="1315270" y="4418485"/>
          <a:ext cx="2328244" cy="582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Формула" r:id="rId4" imgW="647419" imgH="165028" progId="Equation.3">
                  <p:embed/>
                </p:oleObj>
              </mc:Choice>
              <mc:Fallback>
                <p:oleObj name="Формула" r:id="rId4" imgW="647419" imgH="16502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270" y="4418485"/>
                        <a:ext cx="2328244" cy="582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074940"/>
              </p:ext>
            </p:extLst>
          </p:nvPr>
        </p:nvGraphicFramePr>
        <p:xfrm>
          <a:off x="1275667" y="5599709"/>
          <a:ext cx="3330680" cy="776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Формула" r:id="rId6" imgW="977900" imgH="228600" progId="Equation.3">
                  <p:embed/>
                </p:oleObj>
              </mc:Choice>
              <mc:Fallback>
                <p:oleObj name="Формула" r:id="rId6" imgW="9779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67" y="5599709"/>
                        <a:ext cx="3330680" cy="7760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418531" y="3789040"/>
            <a:ext cx="1644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8531" y="4953378"/>
            <a:ext cx="2224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6" name="Picture 16" descr="C:\Users\admin\Desktop\69490727_02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3901886"/>
            <a:ext cx="1872208" cy="274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92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28600" y="332656"/>
            <a:ext cx="226368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20688" y="1556792"/>
            <a:ext cx="298376" cy="31663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13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6984776" cy="36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418362"/>
              </p:ext>
            </p:extLst>
          </p:nvPr>
        </p:nvGraphicFramePr>
        <p:xfrm>
          <a:off x="1907705" y="4659705"/>
          <a:ext cx="186320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Формула" r:id="rId4" imgW="660400" imgH="228600" progId="Equation.3">
                  <p:embed/>
                </p:oleObj>
              </mc:Choice>
              <mc:Fallback>
                <p:oleObj name="Формула" r:id="rId4" imgW="6604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5" y="4659705"/>
                        <a:ext cx="1863207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788801"/>
              </p:ext>
            </p:extLst>
          </p:nvPr>
        </p:nvGraphicFramePr>
        <p:xfrm>
          <a:off x="1907704" y="5805264"/>
          <a:ext cx="162018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Формула" r:id="rId6" imgW="571252" imgH="228501" progId="Equation.3">
                  <p:embed/>
                </p:oleObj>
              </mc:Choice>
              <mc:Fallback>
                <p:oleObj name="Формула" r:id="rId6" imgW="571252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805264"/>
                        <a:ext cx="1620180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07704" y="4150174"/>
            <a:ext cx="1568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7703" y="5235769"/>
            <a:ext cx="2122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5" descr="C:\Users\admin\Desktop\69490770_07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4005063"/>
            <a:ext cx="3240360" cy="265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3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76672" y="908720"/>
            <a:ext cx="154360" cy="1300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72616" y="1052736"/>
            <a:ext cx="82352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332656"/>
            <a:ext cx="42484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Вариант А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Две стороны треугольника равны 12 см и 9 см, угол между ними 30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Найдите площадь треугольника.</a:t>
            </a:r>
          </a:p>
          <a:p>
            <a:pPr marL="342900" indent="-342900">
              <a:buAutoNum type="arabicParenR"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8" name="Рисунок 7" descr="C:\Users\admin\Desktop\Чертежи\14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8719" y="2060848"/>
            <a:ext cx="1620180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4572000" y="332655"/>
            <a:ext cx="42484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Вариант Б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В треугольнике		      ,	 высота	    делит сторону	   на отрезки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см,             см. Найдите площадь треугольника	и высоту, проведённую к стороне      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180392"/>
              </p:ext>
            </p:extLst>
          </p:nvPr>
        </p:nvGraphicFramePr>
        <p:xfrm>
          <a:off x="6365209" y="1043512"/>
          <a:ext cx="507578" cy="260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3" name="Формула" r:id="rId4" imgW="355138" imgH="177569" progId="Equation.3">
                  <p:embed/>
                </p:oleObj>
              </mc:Choice>
              <mc:Fallback>
                <p:oleObj name="Формула" r:id="rId4" imgW="355138" imgH="17756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209" y="1043512"/>
                        <a:ext cx="507578" cy="260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097066"/>
              </p:ext>
            </p:extLst>
          </p:nvPr>
        </p:nvGraphicFramePr>
        <p:xfrm>
          <a:off x="6869265" y="993486"/>
          <a:ext cx="936104" cy="307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4" name="Формула" r:id="rId6" imgW="609336" imgH="203112" progId="Equation.3">
                  <p:embed/>
                </p:oleObj>
              </mc:Choice>
              <mc:Fallback>
                <p:oleObj name="Формула" r:id="rId6" imgW="609336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265" y="993486"/>
                        <a:ext cx="936104" cy="3071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289463"/>
              </p:ext>
            </p:extLst>
          </p:nvPr>
        </p:nvGraphicFramePr>
        <p:xfrm>
          <a:off x="7877376" y="1022377"/>
          <a:ext cx="864097" cy="278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5" name="Формула" r:id="rId8" imgW="558558" imgH="177723" progId="Equation.3">
                  <p:embed/>
                </p:oleObj>
              </mc:Choice>
              <mc:Fallback>
                <p:oleObj name="Формула" r:id="rId8" imgW="558558" imgH="17772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7376" y="1022377"/>
                        <a:ext cx="864097" cy="2782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797558"/>
              </p:ext>
            </p:extLst>
          </p:nvPr>
        </p:nvGraphicFramePr>
        <p:xfrm>
          <a:off x="5357097" y="1300645"/>
          <a:ext cx="413970" cy="260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6" name="Формула" r:id="rId10" imgW="253780" imgH="164957" progId="Equation.3">
                  <p:embed/>
                </p:oleObj>
              </mc:Choice>
              <mc:Fallback>
                <p:oleObj name="Формула" r:id="rId10" imgW="253780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097" y="1300645"/>
                        <a:ext cx="413970" cy="260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920332"/>
              </p:ext>
            </p:extLst>
          </p:nvPr>
        </p:nvGraphicFramePr>
        <p:xfrm>
          <a:off x="7157297" y="1300645"/>
          <a:ext cx="384113" cy="260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7" name="Формула" r:id="rId12" imgW="266353" imgH="177569" progId="Equation.3">
                  <p:embed/>
                </p:oleObj>
              </mc:Choice>
              <mc:Fallback>
                <p:oleObj name="Формула" r:id="rId12" imgW="266353" imgH="17756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7297" y="1300645"/>
                        <a:ext cx="384113" cy="260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167998"/>
              </p:ext>
            </p:extLst>
          </p:nvPr>
        </p:nvGraphicFramePr>
        <p:xfrm>
          <a:off x="4605508" y="1575611"/>
          <a:ext cx="705689" cy="25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8" name="Формула" r:id="rId14" imgW="507780" imgH="177723" progId="Equation.3">
                  <p:embed/>
                </p:oleObj>
              </mc:Choice>
              <mc:Fallback>
                <p:oleObj name="Формула" r:id="rId14" imgW="507780" imgH="177723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08" y="1575611"/>
                        <a:ext cx="705689" cy="252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927102"/>
              </p:ext>
            </p:extLst>
          </p:nvPr>
        </p:nvGraphicFramePr>
        <p:xfrm>
          <a:off x="5645129" y="1575611"/>
          <a:ext cx="727071" cy="260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9" name="Формула" r:id="rId16" imgW="507780" imgH="177723" progId="Equation.3">
                  <p:embed/>
                </p:oleObj>
              </mc:Choice>
              <mc:Fallback>
                <p:oleObj name="Формула" r:id="rId16" imgW="507780" imgH="177723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129" y="1575611"/>
                        <a:ext cx="727071" cy="260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172205"/>
              </p:ext>
            </p:extLst>
          </p:nvPr>
        </p:nvGraphicFramePr>
        <p:xfrm>
          <a:off x="5913743" y="1859207"/>
          <a:ext cx="532896" cy="273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0" name="Формула" r:id="rId18" imgW="355138" imgH="177569" progId="Equation.3">
                  <p:embed/>
                </p:oleObj>
              </mc:Choice>
              <mc:Fallback>
                <p:oleObj name="Формула" r:id="rId18" imgW="355138" imgH="17756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743" y="1859207"/>
                        <a:ext cx="532896" cy="2736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206373"/>
              </p:ext>
            </p:extLst>
          </p:nvPr>
        </p:nvGraphicFramePr>
        <p:xfrm>
          <a:off x="6948264" y="2132429"/>
          <a:ext cx="411145" cy="269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1" name="Формула" r:id="rId19" imgW="279158" imgH="177646" progId="Equation.3">
                  <p:embed/>
                </p:oleObj>
              </mc:Choice>
              <mc:Fallback>
                <p:oleObj name="Формула" r:id="rId19" imgW="279158" imgH="177646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132429"/>
                        <a:ext cx="411145" cy="2693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Рисунок 27" descr="C:\Users\admin\Desktop\Чертежи\144.jpg"/>
          <p:cNvPicPr/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7904" y="2561223"/>
            <a:ext cx="2520280" cy="243236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/>
          <p:cNvSpPr txBox="1"/>
          <p:nvPr/>
        </p:nvSpPr>
        <p:spPr>
          <a:xfrm>
            <a:off x="6372200" y="24772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Рисунок 29" descr="C:\Users\admin\Desktop\Чертежи\15.jpg"/>
          <p:cNvPicPr/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16317" y="4149080"/>
            <a:ext cx="1816123" cy="258219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532904"/>
              </p:ext>
            </p:extLst>
          </p:nvPr>
        </p:nvGraphicFramePr>
        <p:xfrm>
          <a:off x="6804248" y="2533540"/>
          <a:ext cx="864552" cy="256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2" name="Формула" r:id="rId23" imgW="609336" imgH="177723" progId="Equation.3">
                  <p:embed/>
                </p:oleObj>
              </mc:Choice>
              <mc:Fallback>
                <p:oleObj name="Формула" r:id="rId23" imgW="609336" imgH="177723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2533540"/>
                        <a:ext cx="864552" cy="256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957618"/>
              </p:ext>
            </p:extLst>
          </p:nvPr>
        </p:nvGraphicFramePr>
        <p:xfrm>
          <a:off x="6804248" y="2846538"/>
          <a:ext cx="1353822" cy="32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3" name="Формула" r:id="rId25" imgW="837836" imgH="203112" progId="Equation.3">
                  <p:embed/>
                </p:oleObj>
              </mc:Choice>
              <mc:Fallback>
                <p:oleObj name="Формула" r:id="rId25" imgW="837836" imgH="203112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2846538"/>
                        <a:ext cx="1353822" cy="323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091427"/>
              </p:ext>
            </p:extLst>
          </p:nvPr>
        </p:nvGraphicFramePr>
        <p:xfrm>
          <a:off x="6804247" y="3199325"/>
          <a:ext cx="1139941" cy="402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4" name="Формула" r:id="rId27" imgW="647700" imgH="228600" progId="Equation.3">
                  <p:embed/>
                </p:oleObj>
              </mc:Choice>
              <mc:Fallback>
                <p:oleObj name="Формула" r:id="rId27" imgW="64770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7" y="3199325"/>
                        <a:ext cx="1139941" cy="402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022364"/>
              </p:ext>
            </p:extLst>
          </p:nvPr>
        </p:nvGraphicFramePr>
        <p:xfrm>
          <a:off x="6804248" y="3649451"/>
          <a:ext cx="1008112" cy="403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5" name="Формула" r:id="rId29" imgW="571252" imgH="228501" progId="Equation.3">
                  <p:embed/>
                </p:oleObj>
              </mc:Choice>
              <mc:Fallback>
                <p:oleObj name="Формула" r:id="rId29" imgW="571252" imgH="228501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3649451"/>
                        <a:ext cx="1008112" cy="4032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7884368" y="3169609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0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325" name="Picture 61" descr="C:\Users\admin\Desktop\69490782_08.png"/>
          <p:cNvPicPr>
            <a:picLocks noChangeAspect="1" noChangeArrowheads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1339" y="4005063"/>
            <a:ext cx="2034892" cy="272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0" name="Группа 39"/>
          <p:cNvGrpSpPr/>
          <p:nvPr/>
        </p:nvGrpSpPr>
        <p:grpSpPr>
          <a:xfrm>
            <a:off x="3377068" y="158183"/>
            <a:ext cx="2389863" cy="646331"/>
            <a:chOff x="6012160" y="917475"/>
            <a:chExt cx="2389863" cy="646331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6012160" y="917475"/>
              <a:ext cx="2389863" cy="646331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36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Задание</a:t>
              </a:r>
              <a:endPara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3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98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04664" y="260648"/>
            <a:ext cx="226368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88640" y="1196752"/>
            <a:ext cx="370384" cy="388640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682400" y="1206006"/>
            <a:ext cx="577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Учебник: учить теорему п. 52. №479 (а).</a:t>
            </a:r>
            <a:endParaRPr lang="ru-RU" sz="2400" i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admin\Desktop\Чертежи\16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8909" y="4221088"/>
            <a:ext cx="3353618" cy="23860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admin\Desktop\Чертежи\17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79707" y="4221088"/>
            <a:ext cx="3168352" cy="238606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449510"/>
              </p:ext>
            </p:extLst>
          </p:nvPr>
        </p:nvGraphicFramePr>
        <p:xfrm>
          <a:off x="1073749" y="2342140"/>
          <a:ext cx="1130420" cy="344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3" name="Формула" r:id="rId5" imgW="660113" imgH="203112" progId="Equation.3">
                  <p:embed/>
                </p:oleObj>
              </mc:Choice>
              <mc:Fallback>
                <p:oleObj name="Формула" r:id="rId5" imgW="660113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749" y="2342140"/>
                        <a:ext cx="1130420" cy="3440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562361"/>
              </p:ext>
            </p:extLst>
          </p:nvPr>
        </p:nvGraphicFramePr>
        <p:xfrm>
          <a:off x="1494271" y="2752655"/>
          <a:ext cx="42446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4" name="Формула" r:id="rId7" imgW="266353" imgH="177569" progId="Equation.3">
                  <p:embed/>
                </p:oleObj>
              </mc:Choice>
              <mc:Fallback>
                <p:oleObj name="Формула" r:id="rId7" imgW="266353" imgH="17756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271" y="2752655"/>
                        <a:ext cx="424468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174403"/>
              </p:ext>
            </p:extLst>
          </p:nvPr>
        </p:nvGraphicFramePr>
        <p:xfrm>
          <a:off x="4148726" y="2734347"/>
          <a:ext cx="378306" cy="23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5" name="Формула" r:id="rId9" imgW="253780" imgH="164957" progId="Equation.3">
                  <p:embed/>
                </p:oleObj>
              </mc:Choice>
              <mc:Fallback>
                <p:oleObj name="Формула" r:id="rId9" imgW="253780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726" y="2734347"/>
                        <a:ext cx="378306" cy="2381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568"/>
              </p:ext>
            </p:extLst>
          </p:nvPr>
        </p:nvGraphicFramePr>
        <p:xfrm>
          <a:off x="882203" y="3595741"/>
          <a:ext cx="1999256" cy="551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Формула" r:id="rId11" imgW="825500" imgH="228600" progId="Equation.3">
                  <p:embed/>
                </p:oleObj>
              </mc:Choice>
              <mc:Fallback>
                <p:oleObj name="Формула" r:id="rId11" imgW="825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203" y="3595741"/>
                        <a:ext cx="1999256" cy="5515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82202" y="1799383"/>
            <a:ext cx="1513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Дано: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0483" y="1687208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Дано: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8490" y="2653389"/>
            <a:ext cx="3603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прямая	     параллельна прямой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2203" y="3072521"/>
            <a:ext cx="1959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Доказать: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173223"/>
              </p:ext>
            </p:extLst>
          </p:nvPr>
        </p:nvGraphicFramePr>
        <p:xfrm>
          <a:off x="5305263" y="2321358"/>
          <a:ext cx="768511" cy="280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Формула" r:id="rId13" imgW="494870" imgH="177646" progId="Equation.3">
                  <p:embed/>
                </p:oleObj>
              </mc:Choice>
              <mc:Fallback>
                <p:oleObj name="Формула" r:id="rId13" imgW="494870" imgH="17764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263" y="2321358"/>
                        <a:ext cx="768511" cy="2808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400465"/>
              </p:ext>
            </p:extLst>
          </p:nvPr>
        </p:nvGraphicFramePr>
        <p:xfrm>
          <a:off x="5305264" y="2659158"/>
          <a:ext cx="756084" cy="276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" name="Формула" r:id="rId15" imgW="494870" imgH="177646" progId="Equation.3">
                  <p:embed/>
                </p:oleObj>
              </mc:Choice>
              <mc:Fallback>
                <p:oleObj name="Формула" r:id="rId15" imgW="494870" imgH="17764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264" y="2659158"/>
                        <a:ext cx="756084" cy="2762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350604"/>
              </p:ext>
            </p:extLst>
          </p:nvPr>
        </p:nvGraphicFramePr>
        <p:xfrm>
          <a:off x="6641790" y="2321358"/>
          <a:ext cx="792071" cy="289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9" name="Формула" r:id="rId17" imgW="494870" imgH="177646" progId="Equation.3">
                  <p:embed/>
                </p:oleObj>
              </mc:Choice>
              <mc:Fallback>
                <p:oleObj name="Формула" r:id="rId17" imgW="494870" imgH="17764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1790" y="2321358"/>
                        <a:ext cx="792071" cy="2894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835059"/>
              </p:ext>
            </p:extLst>
          </p:nvPr>
        </p:nvGraphicFramePr>
        <p:xfrm>
          <a:off x="6658565" y="2659158"/>
          <a:ext cx="792103" cy="28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0" name="Формула" r:id="rId19" imgW="507780" imgH="177723" progId="Equation.3">
                  <p:embed/>
                </p:oleObj>
              </mc:Choice>
              <mc:Fallback>
                <p:oleObj name="Формула" r:id="rId19" imgW="507780" imgH="177723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8565" y="2659158"/>
                        <a:ext cx="792103" cy="283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773574"/>
              </p:ext>
            </p:extLst>
          </p:nvPr>
        </p:nvGraphicFramePr>
        <p:xfrm>
          <a:off x="5305263" y="3050072"/>
          <a:ext cx="1663513" cy="34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1" name="Формула" r:id="rId21" imgW="1104900" imgH="228600" progId="Equation.3">
                  <p:embed/>
                </p:oleObj>
              </mc:Choice>
              <mc:Fallback>
                <p:oleObj name="Формула" r:id="rId21" imgW="11049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263" y="3050072"/>
                        <a:ext cx="1663513" cy="344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248675"/>
              </p:ext>
            </p:extLst>
          </p:nvPr>
        </p:nvGraphicFramePr>
        <p:xfrm>
          <a:off x="6641773" y="3460944"/>
          <a:ext cx="1296144" cy="518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2" name="Формула" r:id="rId23" imgW="571252" imgH="228501" progId="Equation.3">
                  <p:embed/>
                </p:oleObj>
              </mc:Choice>
              <mc:Fallback>
                <p:oleObj name="Формула" r:id="rId23" imgW="571252" imgH="228501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1773" y="3460944"/>
                        <a:ext cx="1296144" cy="5184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270919" y="3466256"/>
            <a:ext cx="149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айти: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190321" y="382609"/>
            <a:ext cx="5040560" cy="707886"/>
            <a:chOff x="6012160" y="917475"/>
            <a:chExt cx="5040560" cy="707886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6012160" y="917475"/>
              <a:ext cx="5040560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Домашнее задание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Picture 2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830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613118"/>
            <a:ext cx="8928992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1500" b="1" dirty="0" smtClean="0">
                <a:ln w="31550" cmpd="sng">
                  <a:solidFill>
                    <a:srgbClr val="9A0000"/>
                  </a:solidFill>
                  <a:prstDash val="solid"/>
                </a:ln>
                <a:solidFill>
                  <a:srgbClr val="F8AB6C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onotype Corsiva" panose="03010101010201010101" pitchFamily="66" charset="0"/>
              </a:rPr>
              <a:t>Спасибо за внимание</a:t>
            </a:r>
            <a:r>
              <a:rPr lang="en-US" sz="11500" b="1" dirty="0" smtClean="0">
                <a:ln w="31550" cmpd="sng">
                  <a:solidFill>
                    <a:srgbClr val="9A0000"/>
                  </a:solidFill>
                  <a:prstDash val="solid"/>
                </a:ln>
                <a:solidFill>
                  <a:srgbClr val="F8AB6C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onotype Corsiva" panose="03010101010201010101" pitchFamily="66" charset="0"/>
              </a:rPr>
              <a:t>!</a:t>
            </a:r>
            <a:endParaRPr lang="ru-RU" sz="11500" b="1" cap="none" spc="0" dirty="0">
              <a:ln w="31550" cmpd="sng">
                <a:solidFill>
                  <a:srgbClr val="9A0000"/>
                </a:solidFill>
                <a:prstDash val="solid"/>
              </a:ln>
              <a:solidFill>
                <a:srgbClr val="F8AB6C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53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04664" y="620688"/>
            <a:ext cx="298376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548680" y="1556792"/>
            <a:ext cx="226368" cy="172615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5515" y="273825"/>
            <a:ext cx="72728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latin typeface="Monotype Corsiva" pitchFamily="66" charset="0"/>
              </a:rPr>
              <a:t>Девиз урока: «Дорогу осилит идущий, а математику – мыслящий»</a:t>
            </a:r>
            <a:endParaRPr lang="ru-RU" sz="3600" b="1" i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3611" y="243947"/>
            <a:ext cx="1336860" cy="2099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954554" y="5283308"/>
            <a:ext cx="3973421" cy="871008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Воспитание умения слушать и слышать товарища.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557" y="1772816"/>
            <a:ext cx="3816424" cy="769441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5515" y="2847900"/>
            <a:ext cx="3757397" cy="871008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Повторение</a:t>
            </a:r>
            <a:r>
              <a:rPr kumimoji="0" lang="ru-RU" sz="2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основного теоретического материала.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5515" y="3864408"/>
            <a:ext cx="6516725" cy="871008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Доказательство теоремы об отношении площадей треугольников,</a:t>
            </a:r>
            <a:r>
              <a:rPr kumimoji="0" lang="ru-RU" sz="2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имеющих по равному углу.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39952" y="2857944"/>
            <a:ext cx="4788023" cy="871008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Рассмотрение задач на вычисление площадей треугольников.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927905" y="3864408"/>
            <a:ext cx="2000070" cy="126034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Развитие интереса к предмету.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5514" y="4893970"/>
            <a:ext cx="4572509" cy="126034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Закрепление</a:t>
            </a:r>
            <a:r>
              <a:rPr kumimoji="0" lang="ru-RU" sz="2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навыков решения в процессе самостоятельного разбора задач</a:t>
            </a: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.</a:t>
            </a:r>
            <a:endParaRPr kumimoji="0" lang="ru-RU" sz="2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83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48680" y="692696"/>
            <a:ext cx="370384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72616" y="1556792"/>
            <a:ext cx="154360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89385" y="1556792"/>
            <a:ext cx="5991547" cy="38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413013" y="5603763"/>
            <a:ext cx="2404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18 см</a:t>
            </a:r>
            <a:r>
              <a:rPr lang="ru-RU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2770" y="201579"/>
            <a:ext cx="4630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площадь треугольника АВС.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338791" y="402865"/>
            <a:ext cx="2352667" cy="707886"/>
            <a:chOff x="6012160" y="917475"/>
            <a:chExt cx="2352667" cy="707886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6012160" y="917475"/>
              <a:ext cx="2352667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3995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72616" y="332656"/>
            <a:ext cx="298376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20688" y="1268760"/>
            <a:ext cx="216024" cy="21602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218113"/>
              </p:ext>
            </p:extLst>
          </p:nvPr>
        </p:nvGraphicFramePr>
        <p:xfrm>
          <a:off x="2843808" y="188640"/>
          <a:ext cx="3046182" cy="1124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Формула" r:id="rId3" imgW="622030" imgH="228501" progId="Equation.3">
                  <p:embed/>
                </p:oleObj>
              </mc:Choice>
              <mc:Fallback>
                <p:oleObj name="Формула" r:id="rId3" imgW="622030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88640"/>
                        <a:ext cx="3046182" cy="1124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 descr="C:\Users\admin\Desktop\Чертежи\2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1425285"/>
            <a:ext cx="4536504" cy="421857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3369568" y="6021288"/>
            <a:ext cx="2404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15 см</a:t>
            </a:r>
            <a:r>
              <a:rPr lang="ru-RU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4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64704" y="332656"/>
            <a:ext cx="226368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908720" y="1124744"/>
            <a:ext cx="226368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esktop\Чертежи\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47664" y="1556792"/>
            <a:ext cx="6192688" cy="38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432770" y="201579"/>
            <a:ext cx="4630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площадь треугольника АВС.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5661248"/>
            <a:ext cx="2404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60 см</a:t>
            </a:r>
            <a:r>
              <a:rPr lang="ru-RU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338791" y="402865"/>
            <a:ext cx="2352667" cy="707886"/>
            <a:chOff x="6012160" y="917475"/>
            <a:chExt cx="2352667" cy="70788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6012160" y="917475"/>
              <a:ext cx="2352667" cy="707886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4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3" y="989919"/>
              <a:ext cx="532891" cy="555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0381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00608" y="476672"/>
            <a:ext cx="298376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404664" y="1412776"/>
            <a:ext cx="154360" cy="24462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438496"/>
              </p:ext>
            </p:extLst>
          </p:nvPr>
        </p:nvGraphicFramePr>
        <p:xfrm>
          <a:off x="3275856" y="116632"/>
          <a:ext cx="2201929" cy="820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Формула" r:id="rId3" imgW="482181" imgH="177646" progId="Equation.3">
                  <p:embed/>
                </p:oleObj>
              </mc:Choice>
              <mc:Fallback>
                <p:oleObj name="Формула" r:id="rId3" imgW="482181" imgH="17764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16632"/>
                        <a:ext cx="2201929" cy="8203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 descr="C:\Users\admin\Desktop\Чертежи\4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1680" y="1052736"/>
            <a:ext cx="5760640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182888" y="6093296"/>
            <a:ext cx="2404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4,8 см.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31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60648" y="404664"/>
            <a:ext cx="226368" cy="202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16632" y="1268760"/>
            <a:ext cx="226368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3264" y="33265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Площадь </a:t>
            </a:r>
            <a:r>
              <a:rPr lang="ru-RU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треугольника равна половине произведения основания на высоту, проведённую к этой стороне.</a:t>
            </a:r>
          </a:p>
        </p:txBody>
      </p:sp>
      <p:pic>
        <p:nvPicPr>
          <p:cNvPr id="5" name="Рисунок 4" descr="C:\Users\admin\Desktop\Чертежи\6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1675" y="1988840"/>
            <a:ext cx="8208912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58453"/>
              </p:ext>
            </p:extLst>
          </p:nvPr>
        </p:nvGraphicFramePr>
        <p:xfrm>
          <a:off x="5364088" y="2276872"/>
          <a:ext cx="277074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4" imgW="1002865" imgH="393529" progId="Equation.3">
                  <p:embed/>
                </p:oleObj>
              </mc:Choice>
              <mc:Fallback>
                <p:oleObj name="Формула" r:id="rId4" imgW="1002865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276872"/>
                        <a:ext cx="2770743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62831" y="178494"/>
            <a:ext cx="2529476" cy="646331"/>
            <a:chOff x="5508104" y="1509411"/>
            <a:chExt cx="2529476" cy="646331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508104" y="1509411"/>
              <a:ext cx="2529476" cy="646331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36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Теорема</a:t>
              </a:r>
            </a:p>
          </p:txBody>
        </p: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686" y="1569065"/>
              <a:ext cx="527021" cy="527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896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4584" y="548680"/>
            <a:ext cx="226368" cy="20203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980728" y="1556792"/>
            <a:ext cx="298376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580" y="260648"/>
            <a:ext cx="7560840" cy="412716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2317" y="4509120"/>
            <a:ext cx="77793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высоты треугольников равны, то площади относятся как </a:t>
            </a:r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основания</a:t>
            </a:r>
            <a:r>
              <a:rPr lang="ru-RU" sz="2000" i="1" dirty="0">
                <a:solidFill>
                  <a:schemeClr val="bg1"/>
                </a:solidFill>
              </a:rPr>
              <a:t>.</a:t>
            </a:r>
            <a:endParaRPr lang="ru-RU" sz="2000" i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84088"/>
              </p:ext>
            </p:extLst>
          </p:nvPr>
        </p:nvGraphicFramePr>
        <p:xfrm>
          <a:off x="2051720" y="5805264"/>
          <a:ext cx="477984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Формула" r:id="rId4" imgW="1371600" imgH="228600" progId="Equation.3">
                  <p:embed/>
                </p:oleObj>
              </mc:Choice>
              <mc:Fallback>
                <p:oleObj name="Формула" r:id="rId4" imgW="13716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805264"/>
                        <a:ext cx="4779841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388977" y="200992"/>
            <a:ext cx="2839384" cy="646331"/>
            <a:chOff x="5508103" y="1509411"/>
            <a:chExt cx="2839384" cy="646331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508103" y="1509411"/>
              <a:ext cx="2839384" cy="646331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3600" b="1" i="1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Свойство</a:t>
              </a:r>
            </a:p>
          </p:txBody>
        </p:sp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686" y="1569065"/>
              <a:ext cx="527021" cy="527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136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1044624" y="274638"/>
            <a:ext cx="72008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476672" y="1412776"/>
            <a:ext cx="154360" cy="17261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5695" y="2564904"/>
            <a:ext cx="5472608" cy="41391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253223"/>
            <a:ext cx="86409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 Медиана делит треугольник на два равновеликих треугольника.</a:t>
            </a:r>
          </a:p>
          <a:p>
            <a:pPr algn="ctr"/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Три медианы делят треугольник на 6 равновеликих треугольников.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38087" y="193569"/>
            <a:ext cx="2749737" cy="646331"/>
            <a:chOff x="5508103" y="1509411"/>
            <a:chExt cx="2749737" cy="64633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508103" y="1509411"/>
              <a:ext cx="2749737" cy="646331"/>
            </a:xfrm>
            <a:prstGeom prst="rec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3600" b="1" i="1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Свойство</a:t>
              </a:r>
            </a:p>
          </p:txBody>
        </p:sp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5066" y="1569065"/>
              <a:ext cx="527021" cy="527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1636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250</Words>
  <Application>Microsoft Office PowerPoint</Application>
  <PresentationFormat>Экран (4:3)</PresentationFormat>
  <Paragraphs>89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Анастасия Черепнева</cp:lastModifiedBy>
  <cp:revision>25</cp:revision>
  <dcterms:created xsi:type="dcterms:W3CDTF">2012-11-17T16:39:21Z</dcterms:created>
  <dcterms:modified xsi:type="dcterms:W3CDTF">2014-12-09T09:08:59Z</dcterms:modified>
</cp:coreProperties>
</file>