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84" r:id="rId4"/>
    <p:sldId id="260" r:id="rId5"/>
    <p:sldId id="261" r:id="rId6"/>
    <p:sldId id="262" r:id="rId7"/>
    <p:sldId id="263" r:id="rId8"/>
    <p:sldId id="265" r:id="rId9"/>
    <p:sldId id="264" r:id="rId10"/>
    <p:sldId id="277" r:id="rId11"/>
    <p:sldId id="266" r:id="rId12"/>
    <p:sldId id="267" r:id="rId13"/>
    <p:sldId id="278" r:id="rId14"/>
    <p:sldId id="268" r:id="rId15"/>
    <p:sldId id="279" r:id="rId16"/>
    <p:sldId id="269" r:id="rId17"/>
    <p:sldId id="270" r:id="rId18"/>
    <p:sldId id="280" r:id="rId19"/>
    <p:sldId id="271" r:id="rId20"/>
    <p:sldId id="274" r:id="rId21"/>
    <p:sldId id="273" r:id="rId22"/>
    <p:sldId id="276" r:id="rId23"/>
    <p:sldId id="282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9750-AF7D-4978-96FC-FA05BD481C6E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FE430-947A-465B-9C41-31C9BEF85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2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4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4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2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4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7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E430-947A-465B-9C41-31C9BEF85B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5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9374F6-8571-4D9F-A65A-24554455DD71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D324889-C942-47ED-9603-493B2CB21B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package" Target="../embeddings/Microsoft_Word_Document6.docx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280.png"/><Relationship Id="rId3" Type="http://schemas.openxmlformats.org/officeDocument/2006/relationships/package" Target="../embeddings/Microsoft_Word_Document7.docx"/><Relationship Id="rId7" Type="http://schemas.openxmlformats.org/officeDocument/2006/relationships/image" Target="../media/image270.png"/><Relationship Id="rId12" Type="http://schemas.openxmlformats.org/officeDocument/2006/relationships/image" Target="../media/image5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.png"/><Relationship Id="rId10" Type="http://schemas.openxmlformats.org/officeDocument/2006/relationships/image" Target="../media/image490.png"/><Relationship Id="rId4" Type="http://schemas.openxmlformats.org/officeDocument/2006/relationships/image" Target="../media/image39.emf"/><Relationship Id="rId9" Type="http://schemas.openxmlformats.org/officeDocument/2006/relationships/image" Target="../media/image480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fictionbook.ru/author/valentina_sklyarenko/100_znamenityih_uchenyih/read_online.html?page=21#part_13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0.png"/><Relationship Id="rId5" Type="http://schemas.openxmlformats.org/officeDocument/2006/relationships/image" Target="../media/image59.jp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://fictionbook.ru/author/valentina_sklyarenko/100_znamenityih_uchenyih/read_online.html?page=31#part_1926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10.png"/><Relationship Id="rId5" Type="http://schemas.openxmlformats.org/officeDocument/2006/relationships/image" Target="../media/image9.emf"/><Relationship Id="rId10" Type="http://schemas.openxmlformats.org/officeDocument/2006/relationships/image" Target="../media/image100.pn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package" Target="../embeddings/Microsoft_Word_Document2.docx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0.png"/><Relationship Id="rId4" Type="http://schemas.openxmlformats.org/officeDocument/2006/relationships/image" Target="../media/image10.emf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271.png"/><Relationship Id="rId5" Type="http://schemas.openxmlformats.org/officeDocument/2006/relationships/image" Target="../media/image14.emf"/><Relationship Id="rId10" Type="http://schemas.openxmlformats.org/officeDocument/2006/relationships/image" Target="../media/image26.png"/><Relationship Id="rId4" Type="http://schemas.openxmlformats.org/officeDocument/2006/relationships/package" Target="../embeddings/Microsoft_Word_Document3.docx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5" Type="http://schemas.openxmlformats.org/officeDocument/2006/relationships/image" Target="../media/image16.emf"/><Relationship Id="rId10" Type="http://schemas.openxmlformats.org/officeDocument/2006/relationships/image" Target="../media/image35.png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908720"/>
            <a:ext cx="4320479" cy="41044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/>
              <a:t>Соотношения между сторонами и углами в прямоугольном треугольнике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7287593" cy="15841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Урок геометрии в 8 классе.</a:t>
            </a:r>
          </a:p>
          <a:p>
            <a:r>
              <a:rPr lang="ru-RU" sz="2400" b="1" dirty="0" smtClean="0"/>
              <a:t> Учитель математики МБОУ СОШ №6 </a:t>
            </a:r>
          </a:p>
          <a:p>
            <a:r>
              <a:rPr lang="ru-RU" sz="2400" b="1" dirty="0" smtClean="0"/>
              <a:t>г. Железнодорожного  Московской области</a:t>
            </a:r>
          </a:p>
          <a:p>
            <a:pPr algn="ctr"/>
            <a:r>
              <a:rPr lang="ru-RU" sz="2400" b="1" dirty="0" smtClean="0"/>
              <a:t>Лодина Виолетта Сергеевна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572001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8" y="434614"/>
            <a:ext cx="8064896" cy="7451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Теорема Пифагора- </a:t>
            </a:r>
            <a:r>
              <a:rPr lang="ru-RU" sz="2800" b="1" dirty="0"/>
              <a:t>р</a:t>
            </a:r>
            <a:r>
              <a:rPr lang="ru-RU" sz="2800" b="1" dirty="0" smtClean="0"/>
              <a:t>ешите самостоятельно</a:t>
            </a:r>
            <a:endParaRPr lang="ru-RU" sz="2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5" y="1561787"/>
            <a:ext cx="4211638" cy="41676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37" y="1547145"/>
            <a:ext cx="4175125" cy="4117187"/>
          </a:xfrm>
        </p:spPr>
      </p:pic>
      <p:sp>
        <p:nvSpPr>
          <p:cNvPr id="13" name="TextBox 12"/>
          <p:cNvSpPr txBox="1"/>
          <p:nvPr/>
        </p:nvSpPr>
        <p:spPr>
          <a:xfrm>
            <a:off x="467544" y="1052495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Вариант-2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1052495"/>
            <a:ext cx="2376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Вариант-3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5641020"/>
                <a:ext cx="2972294" cy="97642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3;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𝟏𝟑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8+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48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4,5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41020"/>
                <a:ext cx="2972294" cy="976421"/>
              </a:xfrm>
              <a:prstGeom prst="rect">
                <a:avLst/>
              </a:prstGeom>
              <a:blipFill rotWithShape="1">
                <a:blip r:embed="rId4"/>
                <a:stretch>
                  <a:fillRect l="-1227" t="-2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5592550"/>
                <a:ext cx="2972294" cy="9764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8;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20+5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72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/>
                  <a:t>2</a:t>
                </a:r>
                <a:r>
                  <a:rPr lang="ru-RU" b="1" dirty="0" smtClean="0"/>
                  <a:t>,5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592550"/>
                <a:ext cx="2972294" cy="976421"/>
              </a:xfrm>
              <a:prstGeom prst="rect">
                <a:avLst/>
              </a:prstGeom>
              <a:blipFill rotWithShape="1">
                <a:blip r:embed="rId5"/>
                <a:stretch>
                  <a:fillRect l="-1224" t="-2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35896" y="5725810"/>
            <a:ext cx="1944215" cy="584775"/>
          </a:xfrm>
          <a:prstGeom prst="rect">
            <a:avLst/>
          </a:prstGeom>
          <a:scene3d>
            <a:camera prst="perspectiveContrastingRightFacing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9679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ru-RU" sz="2400" b="1" i="1" dirty="0"/>
              <a:t>Тригонометрические функции возникли в Древней Греции </a:t>
            </a:r>
            <a:r>
              <a:rPr lang="ru-RU" sz="2400" b="1" i="1" dirty="0" smtClean="0"/>
              <a:t>в связи </a:t>
            </a:r>
            <a:r>
              <a:rPr lang="ru-RU" sz="2400" b="1" i="1" dirty="0"/>
              <a:t>с исследованиями в астрономии и </a:t>
            </a:r>
            <a:r>
              <a:rPr lang="ru-RU" sz="2400" b="1" i="1" dirty="0" smtClean="0"/>
              <a:t>географии 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412776"/>
            <a:ext cx="4499396" cy="4830888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Тригонометрия- </a:t>
            </a:r>
            <a:r>
              <a:rPr lang="ru-RU" b="1" dirty="0"/>
              <a:t>измерение углов (греч</a:t>
            </a:r>
            <a:r>
              <a:rPr lang="ru-RU" b="1" dirty="0" smtClean="0"/>
              <a:t>.). Синус- </a:t>
            </a:r>
            <a:r>
              <a:rPr lang="ru-RU" b="1" dirty="0"/>
              <a:t>полухорда (дуга) ввел индийский математик </a:t>
            </a:r>
            <a:r>
              <a:rPr lang="ru-RU" b="1" dirty="0" err="1" smtClean="0"/>
              <a:t>Ариабхата</a:t>
            </a:r>
            <a:r>
              <a:rPr lang="ru-RU" b="1" dirty="0" smtClean="0"/>
              <a:t> </a:t>
            </a:r>
            <a:r>
              <a:rPr lang="ru-RU" b="1" dirty="0"/>
              <a:t>(476-550), косинус- дополнительный синус, тангенс (касающийся) из учения о солнечных часах для определения длины тени.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Тригонометрические </a:t>
            </a:r>
            <a:r>
              <a:rPr lang="ru-RU" b="1" dirty="0"/>
              <a:t>таблицы составил Птолемей, индийский астроном а</a:t>
            </a:r>
            <a:r>
              <a:rPr lang="ru-RU" b="1" dirty="0" smtClean="0"/>
              <a:t>л - </a:t>
            </a:r>
            <a:r>
              <a:rPr lang="ru-RU" b="1" dirty="0"/>
              <a:t>Каши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Современную форму тригонометрии придал Леонард Эйлер- швейцарец по происхождению. В 13 лет поступил в </a:t>
            </a:r>
            <a:r>
              <a:rPr lang="ru-RU" b="1" dirty="0" err="1" smtClean="0"/>
              <a:t>Базельский</a:t>
            </a:r>
            <a:r>
              <a:rPr lang="ru-RU" b="1" dirty="0" smtClean="0"/>
              <a:t>  </a:t>
            </a:r>
            <a:r>
              <a:rPr lang="ru-RU" b="1" dirty="0"/>
              <a:t>университет. В 1724 году был приглашен в Петербург</a:t>
            </a:r>
            <a:r>
              <a:rPr lang="ru-RU" b="1" dirty="0" smtClean="0"/>
              <a:t>. 72 </a:t>
            </a:r>
            <a:r>
              <a:rPr lang="ru-RU" b="1" dirty="0"/>
              <a:t>тома - полное собрание его сочинений. В 1783 году он умер и похоронен в Петербурге. </a:t>
            </a:r>
            <a:endParaRPr lang="ru-RU" b="1" dirty="0" smtClean="0"/>
          </a:p>
          <a:p>
            <a:r>
              <a:rPr lang="ru-RU" b="1" dirty="0" smtClean="0"/>
              <a:t>Логарифмы </a:t>
            </a:r>
            <a:r>
              <a:rPr lang="ru-RU" b="1" dirty="0"/>
              <a:t>и тригонометрию мы изучаем по Эйлеру. 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39117"/>
            <a:ext cx="37444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ЭЙЛЕР ЛЕОНАРД</a:t>
            </a:r>
            <a:br>
              <a:rPr lang="ru-RU" b="1" dirty="0"/>
            </a:br>
            <a:r>
              <a:rPr lang="ru-RU" b="1" dirty="0"/>
              <a:t>(1707 г. – 1783 г.)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r="11576"/>
          <a:stretch>
            <a:fillRect/>
          </a:stretch>
        </p:blipFill>
        <p:spPr>
          <a:xfrm>
            <a:off x="467544" y="1014827"/>
            <a:ext cx="3456384" cy="4724290"/>
          </a:xfrm>
        </p:spPr>
      </p:pic>
    </p:spTree>
    <p:extLst>
      <p:ext uri="{BB962C8B-B14F-4D97-AF65-F5344CB8AC3E}">
        <p14:creationId xmlns:p14="http://schemas.microsoft.com/office/powerpoint/2010/main" val="32872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05308"/>
              </p:ext>
            </p:extLst>
          </p:nvPr>
        </p:nvGraphicFramePr>
        <p:xfrm>
          <a:off x="901700" y="769938"/>
          <a:ext cx="75438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Документ" r:id="rId3" imgW="6566923" imgH="4795636" progId="Word.Document.12">
                  <p:embed/>
                </p:oleObj>
              </mc:Choice>
              <mc:Fallback>
                <p:oleObj name="Документ" r:id="rId3" imgW="6566923" imgH="4795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700" y="769938"/>
                        <a:ext cx="7543800" cy="54991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949280"/>
            <a:ext cx="5472608" cy="6389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Косинус угла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оле 240"/>
              <p:cNvSpPr txBox="1"/>
              <p:nvPr/>
            </p:nvSpPr>
            <p:spPr>
              <a:xfrm>
                <a:off x="3087945" y="1196752"/>
                <a:ext cx="983615" cy="690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𝜷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𝟖</m:t>
                          </m:r>
                        </m:e>
                      </m:func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𝒄𝒐𝒔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𝜶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</m:e>
                    </m:func>
                  </m:oMath>
                </a14:m>
                <a:r>
                  <a:rPr lang="ru-RU" sz="1100" b="1" dirty="0">
                    <a:effectLst/>
                    <a:ea typeface="Times New Roman"/>
                    <a:cs typeface="Times New Roman"/>
                  </a:rPr>
                  <a:t>    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5" name="Поле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945" y="1196752"/>
                <a:ext cx="983615" cy="690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оле 251"/>
              <p:cNvSpPr txBox="1"/>
              <p:nvPr/>
            </p:nvSpPr>
            <p:spPr>
              <a:xfrm>
                <a:off x="6660232" y="1176114"/>
                <a:ext cx="1111250" cy="1158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𝜶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𝟏𝟑</m:t>
                              </m:r>
                            </m:den>
                          </m:f>
                        </m:e>
                      </m:func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𝜷</m:t>
                          </m:r>
                        </m:e>
                      </m:func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6" name="Поле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76114"/>
                <a:ext cx="1111250" cy="1158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оле 264"/>
              <p:cNvSpPr txBox="1"/>
              <p:nvPr/>
            </p:nvSpPr>
            <p:spPr>
              <a:xfrm>
                <a:off x="6156176" y="3645024"/>
                <a:ext cx="1944216" cy="7226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𝑩</m:t>
                            </m:r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С</m:t>
                            </m:r>
                          </m:num>
                          <m:den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В</m:t>
                            </m:r>
                          </m:den>
                        </m:f>
                        <m:r>
                          <a:rPr lang="ru-RU" sz="11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 </m:t>
                        </m:r>
                        <m:func>
                          <m:funcPr>
                            <m:ctrlPr>
                              <a:rPr lang="ru-RU" sz="11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𝒄𝒐𝒔</m:t>
                            </m:r>
                          </m:fName>
                          <m:e>
                            <m:r>
                              <a:rPr lang="ru-RU" sz="11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𝜷</m:t>
                            </m:r>
                          </m:e>
                        </m:func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 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С=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</m:func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𝒄𝒐𝒔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𝜷</m:t>
                        </m:r>
                      </m:e>
                    </m:func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𝟐𝟏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</m:oMath>
                </a14:m>
                <a:r>
                  <a:rPr lang="ru-RU" sz="1100" b="1">
                    <a:effectLst/>
                    <a:ea typeface="Times New Roman"/>
                    <a:cs typeface="Times New Roman"/>
                  </a:rPr>
                  <a:t>         </a:t>
                </a:r>
                <a:endParaRPr lang="ru-RU" sz="1100" b="1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Поле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645024"/>
                <a:ext cx="1944216" cy="722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оле 257"/>
              <p:cNvSpPr txBox="1"/>
              <p:nvPr/>
            </p:nvSpPr>
            <p:spPr>
              <a:xfrm>
                <a:off x="2339752" y="3678997"/>
                <a:ext cx="1944216" cy="6670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𝑨</m:t>
                            </m:r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С</m:t>
                            </m:r>
                          </m:num>
                          <m:den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АВ</m:t>
                            </m:r>
                          </m:den>
                        </m:f>
                        <m:r>
                          <a:rPr lang="ru-RU" sz="11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𝒄𝒐𝒔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 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С=АВ</m:t>
                        </m:r>
                      </m:e>
                    </m:func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𝒄𝒐𝒔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</m:e>
                    </m:func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𝟏𝟔</m:t>
                    </m:r>
                  </m:oMath>
                </a14:m>
                <a:r>
                  <a:rPr lang="ru-RU" sz="1100" b="1" dirty="0">
                    <a:effectLst/>
                    <a:ea typeface="Times New Roman"/>
                    <a:cs typeface="Times New Roman"/>
                  </a:rPr>
                  <a:t>   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Поле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78997"/>
                <a:ext cx="1944216" cy="6670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оле 258"/>
          <p:cNvSpPr txBox="1"/>
          <p:nvPr/>
        </p:nvSpPr>
        <p:spPr>
          <a:xfrm>
            <a:off x="948081" y="4389725"/>
            <a:ext cx="383560" cy="26543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chemeClr val="tx1"/>
                </a:solidFill>
                <a:effectLst/>
                <a:ea typeface="Calibri"/>
                <a:cs typeface="Times New Roman"/>
              </a:rPr>
              <a:t>1</a:t>
            </a:r>
            <a:r>
              <a:rPr lang="en-US" sz="1100">
                <a:solidFill>
                  <a:schemeClr val="tx1"/>
                </a:solidFill>
                <a:effectLst/>
                <a:ea typeface="Calibri"/>
                <a:cs typeface="Times New Roman"/>
              </a:rPr>
              <a:t>6</a:t>
            </a:r>
            <a:endParaRPr lang="ru-RU" sz="110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0" name="Поле 266"/>
          <p:cNvSpPr txBox="1"/>
          <p:nvPr/>
        </p:nvSpPr>
        <p:spPr>
          <a:xfrm>
            <a:off x="5556542" y="5445224"/>
            <a:ext cx="331470" cy="329565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12</a:t>
            </a:r>
            <a:endParaRPr lang="ru-RU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48" y="172743"/>
            <a:ext cx="49371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 задач       Вариант-1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699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9889"/>
            <a:ext cx="8064896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Косинус угла-решите самостоятельно</a:t>
            </a:r>
            <a:endParaRPr lang="ru-RU" sz="2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281195" cy="41783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175125" cy="4116782"/>
          </a:xfrm>
        </p:spPr>
      </p:pic>
      <p:sp>
        <p:nvSpPr>
          <p:cNvPr id="11" name="TextBox 10"/>
          <p:cNvSpPr txBox="1"/>
          <p:nvPr/>
        </p:nvSpPr>
        <p:spPr>
          <a:xfrm>
            <a:off x="539552" y="1010702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7513" y="1010701"/>
            <a:ext cx="2376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Вариант-3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510060"/>
                <a:ext cx="2972294" cy="10433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0,6; 0,8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b="1" i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b="1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32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24</a:t>
                </a: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10060"/>
                <a:ext cx="2972294" cy="1043363"/>
              </a:xfrm>
              <a:prstGeom prst="rect">
                <a:avLst/>
              </a:prstGeom>
              <a:blipFill rotWithShape="1">
                <a:blip r:embed="rId5"/>
                <a:stretch>
                  <a:fillRect l="-1431" t="-2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7492" y="5492925"/>
                <a:ext cx="2972294" cy="10505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/>
                  <a:t>0,6; 0,8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b="1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8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1,2</a:t>
                </a:r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92" y="5492925"/>
                <a:ext cx="2972294" cy="1050544"/>
              </a:xfrm>
              <a:prstGeom prst="rect">
                <a:avLst/>
              </a:prstGeom>
              <a:blipFill rotWithShape="1">
                <a:blip r:embed="rId6"/>
                <a:stretch>
                  <a:fillRect l="-1431" t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35896" y="5725810"/>
            <a:ext cx="1944215" cy="584775"/>
          </a:xfrm>
          <a:prstGeom prst="rect">
            <a:avLst/>
          </a:prstGeom>
          <a:scene3d>
            <a:camera prst="perspectiveContrastingRightFacing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8057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57881"/>
              </p:ext>
            </p:extLst>
          </p:nvPr>
        </p:nvGraphicFramePr>
        <p:xfrm>
          <a:off x="901700" y="1130300"/>
          <a:ext cx="72072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Документ" r:id="rId3" imgW="6566923" imgH="4757416" progId="Word.Document.12">
                  <p:embed/>
                </p:oleObj>
              </mc:Choice>
              <mc:Fallback>
                <p:oleObj name="Документ" r:id="rId3" imgW="6566923" imgH="4757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700" y="1130300"/>
                        <a:ext cx="7207250" cy="521017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904656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Синус и тангенс угла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оле 273"/>
              <p:cNvSpPr txBox="1"/>
              <p:nvPr/>
            </p:nvSpPr>
            <p:spPr>
              <a:xfrm>
                <a:off x="3062545" y="1412776"/>
                <a:ext cx="983615" cy="69088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𝒔𝒊𝒏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𝜶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𝟖</m:t>
                          </m:r>
                        </m:e>
                      </m:func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𝒔𝒊𝒏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𝜷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</m:e>
                    </m:func>
                  </m:oMath>
                </a14:m>
                <a:r>
                  <a:rPr lang="ru-RU" sz="1100" b="1" dirty="0">
                    <a:effectLst/>
                    <a:ea typeface="Times New Roman"/>
                    <a:cs typeface="Times New Roman"/>
                  </a:rPr>
                  <a:t>    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5" name="Поле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545" y="1412776"/>
                <a:ext cx="983615" cy="690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оле 284"/>
              <p:cNvSpPr txBox="1"/>
              <p:nvPr/>
            </p:nvSpPr>
            <p:spPr>
              <a:xfrm>
                <a:off x="6588224" y="1524218"/>
                <a:ext cx="1111250" cy="115887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𝐭</m:t>
                          </m:r>
                          <m:r>
                            <a:rPr lang="en-US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𝒈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𝜶</m:t>
                          </m:r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ru-RU" sz="11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𝒕𝒈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𝜷</m:t>
                          </m:r>
                        </m:e>
                      </m:func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6" name="Поле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524218"/>
                <a:ext cx="1111250" cy="1158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оле 297"/>
              <p:cNvSpPr txBox="1"/>
              <p:nvPr/>
            </p:nvSpPr>
            <p:spPr>
              <a:xfrm>
                <a:off x="2339752" y="3858443"/>
                <a:ext cx="1944215" cy="87185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ВС</m:t>
                            </m:r>
                          </m:num>
                          <m:den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АВ</m:t>
                            </m:r>
                          </m:den>
                        </m:f>
                        <m:r>
                          <a:rPr lang="ru-RU" sz="11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𝒔𝒊𝒏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 ВС=АВ</m:t>
                        </m:r>
                      </m:e>
                    </m:func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𝒔𝒊𝒏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</m:e>
                    </m:func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𝟐𝟕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</m:oMath>
                </a14:m>
                <a:r>
                  <a:rPr lang="ru-RU" sz="1100" b="1" dirty="0">
                    <a:effectLst/>
                    <a:ea typeface="Times New Roman"/>
                    <a:cs typeface="Times New Roman"/>
                  </a:rPr>
                  <a:t>   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Поле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58443"/>
                <a:ext cx="1944215" cy="8718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оле 304"/>
              <p:cNvSpPr txBox="1"/>
              <p:nvPr/>
            </p:nvSpPr>
            <p:spPr>
              <a:xfrm>
                <a:off x="5936843" y="3933056"/>
                <a:ext cx="1783715" cy="72263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АС</m:t>
                            </m:r>
                          </m:num>
                          <m:den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СВ</m:t>
                            </m:r>
                          </m:den>
                        </m:f>
                        <m:r>
                          <a:rPr lang="ru-RU" sz="11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 </m:t>
                        </m:r>
                        <m:func>
                          <m:funcPr>
                            <m:ctrlPr>
                              <a:rPr lang="ru-RU" sz="11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ru-RU" sz="11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𝒕𝒈</m:t>
                            </m:r>
                          </m:fName>
                          <m:e>
                            <m:r>
                              <a:rPr lang="ru-RU" sz="11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𝜷</m:t>
                            </m:r>
                          </m:e>
                        </m:func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  АС=СВ</m:t>
                        </m:r>
                      </m:e>
                    </m:func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𝒕𝒈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𝜷</m:t>
                        </m:r>
                      </m:e>
                    </m:func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</m:oMath>
                </a14:m>
                <a:r>
                  <a:rPr lang="ru-RU" sz="1100" b="1" dirty="0">
                    <a:effectLst/>
                    <a:ea typeface="Times New Roman"/>
                    <a:cs typeface="Times New Roman"/>
                  </a:rPr>
                  <a:t>         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Поле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43" y="3933056"/>
                <a:ext cx="1783715" cy="722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оле 298"/>
          <p:cNvSpPr txBox="1"/>
          <p:nvPr/>
        </p:nvSpPr>
        <p:spPr>
          <a:xfrm>
            <a:off x="1763688" y="5445224"/>
            <a:ext cx="501015" cy="265430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chemeClr val="tx1"/>
                </a:solidFill>
                <a:effectLst/>
                <a:ea typeface="Calibri"/>
                <a:cs typeface="Times New Roman"/>
              </a:rPr>
              <a:t>10,8</a:t>
            </a:r>
          </a:p>
        </p:txBody>
      </p:sp>
      <p:sp>
        <p:nvSpPr>
          <p:cNvPr id="50" name="Поле 306"/>
          <p:cNvSpPr txBox="1"/>
          <p:nvPr/>
        </p:nvSpPr>
        <p:spPr>
          <a:xfrm>
            <a:off x="4788024" y="4755381"/>
            <a:ext cx="260350" cy="32956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8</a:t>
            </a:r>
          </a:p>
        </p:txBody>
      </p:sp>
      <p:sp>
        <p:nvSpPr>
          <p:cNvPr id="51" name="Поле 286"/>
          <p:cNvSpPr txBox="1"/>
          <p:nvPr/>
        </p:nvSpPr>
        <p:spPr>
          <a:xfrm>
            <a:off x="5605373" y="2103656"/>
            <a:ext cx="331470" cy="33972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6087999"/>
            <a:ext cx="493719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 задач       Вариант-1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56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476672"/>
            <a:ext cx="8074879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/>
              <a:t>Синус и тангенс угла-самостоятельно</a:t>
            </a:r>
            <a:endParaRPr lang="ru-RU" sz="32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4" y="1574907"/>
            <a:ext cx="4283075" cy="415072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1586409"/>
            <a:ext cx="4248150" cy="4089878"/>
          </a:xfr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8167" y="1124743"/>
            <a:ext cx="2376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Вариант-3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154" y="5618816"/>
                <a:ext cx="2972294" cy="10505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numCol="2" rtlCol="0" anchor="b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0,8; 0,6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2,4;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>
                            <a:latin typeface="Cambria Math"/>
                          </a:rPr>
                          <m:t>𝟏</m:t>
                        </m:r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 </m:t>
                    </m:r>
                  </m:oMath>
                </a14:m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3,6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24</a:t>
                </a:r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54" y="5618816"/>
                <a:ext cx="2972294" cy="1050544"/>
              </a:xfrm>
              <a:prstGeom prst="rect">
                <a:avLst/>
              </a:prstGeom>
              <a:blipFill rotWithShape="1">
                <a:blip r:embed="rId4"/>
                <a:stretch>
                  <a:fillRect l="-1020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5651" y="5620162"/>
                <a:ext cx="2972294" cy="10491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numCol="2" rtlCol="0" anchor="b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b="1" dirty="0"/>
                  <a:t>0,8; 0,6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/>
                  <a:t>2,4; </a:t>
                </a:r>
                <a14:m>
                  <m:oMath xmlns:m="http://schemas.openxmlformats.org/officeDocument/2006/math">
                    <m:r>
                      <a:rPr lang="ru-RU" b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 </m:t>
                    </m:r>
                  </m:oMath>
                </a14:m>
                <a:endParaRPr lang="ru-RU" b="1" dirty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/>
                  <a:t>7</a:t>
                </a:r>
                <a:r>
                  <a:rPr lang="ru-RU" b="1" dirty="0" smtClean="0"/>
                  <a:t>,2 </a:t>
                </a:r>
                <a:endParaRPr lang="ru-RU" b="1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ru-RU" b="1" dirty="0" smtClean="0"/>
                  <a:t>16</a:t>
                </a:r>
                <a:endParaRPr lang="ru-RU" b="1" dirty="0"/>
              </a:p>
              <a:p>
                <a:pPr marL="342900" indent="-342900">
                  <a:buFont typeface="+mj-lt"/>
                  <a:buAutoNum type="arabicParenR"/>
                </a:pPr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51" y="5620162"/>
                <a:ext cx="2972294" cy="1049198"/>
              </a:xfrm>
              <a:prstGeom prst="rect">
                <a:avLst/>
              </a:prstGeom>
              <a:blipFill rotWithShape="1">
                <a:blip r:embed="rId5"/>
                <a:stretch>
                  <a:fillRect l="-1020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35896" y="5725810"/>
            <a:ext cx="1944215" cy="584775"/>
          </a:xfrm>
          <a:prstGeom prst="rect">
            <a:avLst/>
          </a:prstGeom>
          <a:scene3d>
            <a:camera prst="perspectiveContrastingRightFacing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4464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913908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ru-RU" b="1" dirty="0" smtClean="0"/>
              <a:t>Решение прямоугольных треугольников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2303" y="1268760"/>
            <a:ext cx="4769892" cy="4824536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 помощью тригонометрии можно </a:t>
            </a:r>
            <a:r>
              <a:rPr lang="ru-RU" sz="2000" b="1" i="1" dirty="0" smtClean="0">
                <a:solidFill>
                  <a:srgbClr val="002060"/>
                </a:solidFill>
              </a:rPr>
              <a:t>определить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расстояние </a:t>
            </a:r>
            <a:r>
              <a:rPr lang="ru-RU" sz="2000" b="1" i="1" dirty="0">
                <a:solidFill>
                  <a:srgbClr val="002060"/>
                </a:solidFill>
              </a:rPr>
              <a:t>до недоступной точки (до звезд</a:t>
            </a:r>
            <a:r>
              <a:rPr lang="ru-RU" sz="2000" b="1" i="1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упростить </a:t>
            </a:r>
            <a:r>
              <a:rPr lang="ru-RU" sz="2000" b="1" i="1" dirty="0">
                <a:solidFill>
                  <a:srgbClr val="002060"/>
                </a:solidFill>
              </a:rPr>
              <a:t>процесс геодезической съемки местности для составления географических карт.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</a:rPr>
              <a:t>И </a:t>
            </a:r>
            <a:r>
              <a:rPr lang="ru-RU" sz="2000" b="1" i="1" dirty="0">
                <a:solidFill>
                  <a:srgbClr val="002060"/>
                </a:solidFill>
              </a:rPr>
              <a:t>наконец мы подошли к решению прямоугольных треугольников, когда имея два элемента, один из которых сторона, можно найти остальные элементы треугольника. 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32" y="5589240"/>
            <a:ext cx="35830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ДЕКАРТ РЕНЕ</a:t>
            </a:r>
            <a:br>
              <a:rPr lang="ru-RU" b="1" dirty="0"/>
            </a:br>
            <a:r>
              <a:rPr lang="ru-RU" b="1" dirty="0"/>
              <a:t>(1596 г. – 1650 г.)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r="8386"/>
          <a:stretch>
            <a:fillRect/>
          </a:stretch>
        </p:blipFill>
        <p:spPr>
          <a:xfrm>
            <a:off x="451389" y="764704"/>
            <a:ext cx="3183297" cy="4751429"/>
          </a:xfrm>
        </p:spPr>
      </p:pic>
    </p:spTree>
    <p:extLst>
      <p:ext uri="{BB962C8B-B14F-4D97-AF65-F5344CB8AC3E}">
        <p14:creationId xmlns:p14="http://schemas.microsoft.com/office/powerpoint/2010/main" val="222938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Соотношения между сторонами и углами в прямоугольном треугольнике </a:t>
            </a:r>
            <a:endParaRPr lang="ru-RU" sz="2800" b="1" dirty="0"/>
          </a:p>
        </p:txBody>
      </p: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9814"/>
              </p:ext>
            </p:extLst>
          </p:nvPr>
        </p:nvGraphicFramePr>
        <p:xfrm>
          <a:off x="805064" y="1501924"/>
          <a:ext cx="7704856" cy="495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Документ" r:id="rId3" imgW="7002415" imgH="4975202" progId="Word.Document.12">
                  <p:embed/>
                </p:oleObj>
              </mc:Choice>
              <mc:Fallback>
                <p:oleObj name="Документ" r:id="rId3" imgW="7002415" imgH="4975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064" y="1501924"/>
                        <a:ext cx="7704856" cy="495141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70C0">
                              <a:tint val="66000"/>
                              <a:satMod val="160000"/>
                            </a:srgbClr>
                          </a:gs>
                          <a:gs pos="50000">
                            <a:srgbClr val="0070C0">
                              <a:tint val="44500"/>
                              <a:satMod val="160000"/>
                            </a:srgbClr>
                          </a:gs>
                          <a:gs pos="100000">
                            <a:srgbClr val="0070C0">
                              <a:tint val="23500"/>
                              <a:satMod val="160000"/>
                            </a:srgbClr>
                          </a:gs>
                        </a:gsLst>
                        <a:lin ang="13500000" scaled="1"/>
                        <a:tileRect/>
                      </a:gra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оле 340"/>
              <p:cNvSpPr txBox="1"/>
              <p:nvPr/>
            </p:nvSpPr>
            <p:spPr>
              <a:xfrm>
                <a:off x="3230260" y="1505153"/>
                <a:ext cx="1597660" cy="216979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𝐴𝐵</m:t>
                          </m:r>
                        </m:den>
                      </m:f>
                      <m:r>
                        <a:rPr lang="en-US" sz="11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sin</m:t>
                          </m:r>
                        </m:fName>
                        <m:e>
                          <m:r>
                            <a:rPr lang="en-US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62°</m:t>
                          </m:r>
                        </m:e>
                      </m:func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1" dirty="0">
                    <a:effectLst/>
                    <a:ea typeface="Times New Roman"/>
                    <a:cs typeface="Times New Roman"/>
                  </a:rPr>
                  <a:t>AB=9/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62°</m:t>
                        </m:r>
                      </m:e>
                    </m:func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≈9/0,8829≈10,2</m:t>
                    </m:r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1" dirty="0">
                    <a:effectLst/>
                    <a:ea typeface="Times New Roman"/>
                    <a:cs typeface="Times New Roman"/>
                  </a:rPr>
                  <a:t>AF=9/tg62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°≈9/1,881≈4,8</m:t>
                    </m:r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1" dirty="0">
                    <a:effectLst/>
                    <a:ea typeface="Calibri"/>
                    <a:cs typeface="Times New Roman"/>
                  </a:rPr>
                  <a:t>P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≈</m:t>
                    </m:r>
                    <m:d>
                      <m:d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10,2+4,8</m:t>
                        </m:r>
                      </m:e>
                    </m:d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2≈30</m:t>
                    </m:r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1" dirty="0">
                    <a:effectLst/>
                    <a:ea typeface="Times New Roman"/>
                    <a:cs typeface="Times New Roman"/>
                  </a:rPr>
                  <a:t>S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≈9×4,8≈</m:t>
                    </m:r>
                  </m:oMath>
                </a14:m>
                <a:r>
                  <a:rPr lang="en-US" sz="1100" i="1" dirty="0">
                    <a:effectLst/>
                    <a:ea typeface="Times New Roman"/>
                    <a:cs typeface="Times New Roman"/>
                  </a:rPr>
                  <a:t>42,2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4" name="Поле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60" y="1505153"/>
                <a:ext cx="1597660" cy="2169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оле 165"/>
              <p:cNvSpPr txBox="1"/>
              <p:nvPr/>
            </p:nvSpPr>
            <p:spPr>
              <a:xfrm>
                <a:off x="6506011" y="1628800"/>
                <a:ext cx="1852295" cy="108077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FK=12/tg30</a:t>
                </a:r>
                <a:r>
                  <a:rPr lang="en-US" sz="1100" baseline="30000" dirty="0">
                    <a:effectLst/>
                    <a:ea typeface="Calibri"/>
                    <a:cs typeface="Times New Roman"/>
                  </a:rPr>
                  <a:t>o 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=12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AF=12/tg60</a:t>
                </a:r>
                <a:r>
                  <a:rPr lang="en-US" sz="1100" baseline="30000" dirty="0">
                    <a:effectLst/>
                    <a:ea typeface="Times New Roman"/>
                    <a:cs typeface="Times New Roman"/>
                  </a:rPr>
                  <a:t>o</a:t>
                </a:r>
                <a:r>
                  <a:rPr lang="en-US" sz="1100" dirty="0">
                    <a:effectLst/>
                    <a:ea typeface="Times New Roman"/>
                    <a:cs typeface="Times New Roman"/>
                  </a:rPr>
                  <a:t>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12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AK=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S=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11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12=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96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u="none" strike="noStrike" dirty="0"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8" name="Поле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11" y="1628800"/>
                <a:ext cx="1852295" cy="1080770"/>
              </a:xfrm>
              <a:prstGeom prst="rect">
                <a:avLst/>
              </a:prstGeom>
              <a:blipFill rotWithShape="1">
                <a:blip r:embed="rId6"/>
                <a:stretch>
                  <a:fillRect b="-1117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оле 326"/>
              <p:cNvSpPr txBox="1"/>
              <p:nvPr/>
            </p:nvSpPr>
            <p:spPr>
              <a:xfrm>
                <a:off x="3680233" y="3898316"/>
                <a:ext cx="1147687" cy="120014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effectLst/>
                    <a:ea typeface="Calibri"/>
                    <a:cs typeface="Times New Roman"/>
                  </a:rPr>
                  <a:t>AC=6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MN=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P=6+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S=3(9/2)=13,5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Поле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33" y="3898316"/>
                <a:ext cx="1147687" cy="12001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оле 322"/>
              <p:cNvSpPr txBox="1"/>
              <p:nvPr/>
            </p:nvSpPr>
            <p:spPr>
              <a:xfrm>
                <a:off x="7581066" y="3859968"/>
                <a:ext cx="777240" cy="120015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AF=4, AB=8,h=4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P=30, S=7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×</m:t>
                    </m:r>
                  </m:oMath>
                </a14:m>
                <a:r>
                  <a:rPr lang="en-US" sz="1100" dirty="0">
                    <a:effectLst/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=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28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1" name="Поле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66" y="3859968"/>
                <a:ext cx="777240" cy="1200150"/>
              </a:xfrm>
              <a:prstGeom prst="rect">
                <a:avLst/>
              </a:prstGeom>
              <a:blipFill rotWithShape="1">
                <a:blip r:embed="rId8"/>
                <a:stretch>
                  <a:fillRect b="-804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оле 341"/>
          <p:cNvSpPr txBox="1"/>
          <p:nvPr/>
        </p:nvSpPr>
        <p:spPr>
          <a:xfrm>
            <a:off x="1403648" y="2569681"/>
            <a:ext cx="540385" cy="33337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10,2</a:t>
            </a:r>
            <a:endParaRPr lang="ru-RU" sz="11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3" name="Поле 345"/>
          <p:cNvSpPr txBox="1"/>
          <p:nvPr/>
        </p:nvSpPr>
        <p:spPr>
          <a:xfrm>
            <a:off x="2433800" y="3155469"/>
            <a:ext cx="405130" cy="332740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4,8</a:t>
            </a:r>
            <a:endParaRPr lang="ru-RU" sz="11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оле 381"/>
              <p:cNvSpPr txBox="1"/>
              <p:nvPr/>
            </p:nvSpPr>
            <p:spPr>
              <a:xfrm>
                <a:off x="4932040" y="2749068"/>
                <a:ext cx="429260" cy="25400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rgbClr val="00206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05" name="Поле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49068"/>
                <a:ext cx="429260" cy="254000"/>
              </a:xfrm>
              <a:prstGeom prst="rect">
                <a:avLst/>
              </a:prstGeom>
              <a:blipFill rotWithShape="1">
                <a:blip r:embed="rId9"/>
                <a:stretch>
                  <a:fillRect b="-26190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оле 381"/>
              <p:cNvSpPr txBox="1"/>
              <p:nvPr/>
            </p:nvSpPr>
            <p:spPr>
              <a:xfrm>
                <a:off x="5081662" y="3406448"/>
                <a:ext cx="429260" cy="25400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rgbClr val="002060"/>
                    </a:solidFill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rgbClr val="00206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06" name="Поле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662" y="3406448"/>
                <a:ext cx="429260" cy="254000"/>
              </a:xfrm>
              <a:prstGeom prst="rect">
                <a:avLst/>
              </a:prstGeom>
              <a:blipFill rotWithShape="1">
                <a:blip r:embed="rId10"/>
                <a:stretch>
                  <a:fillRect b="-29268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оле 381"/>
              <p:cNvSpPr txBox="1"/>
              <p:nvPr/>
            </p:nvSpPr>
            <p:spPr>
              <a:xfrm>
                <a:off x="6157570" y="3436139"/>
                <a:ext cx="429260" cy="25400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rgbClr val="002060"/>
                    </a:solidFill>
                    <a:ea typeface="Calibri"/>
                    <a:cs typeface="Times New Roman"/>
                  </a:rPr>
                  <a:t>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rgbClr val="00206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07" name="Поле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70" y="3436139"/>
                <a:ext cx="429260" cy="254000"/>
              </a:xfrm>
              <a:prstGeom prst="rect">
                <a:avLst/>
              </a:prstGeom>
              <a:blipFill rotWithShape="1">
                <a:blip r:embed="rId11"/>
                <a:stretch>
                  <a:fillRect r="-9859" b="-29268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Поле 378"/>
          <p:cNvSpPr txBox="1"/>
          <p:nvPr/>
        </p:nvSpPr>
        <p:spPr>
          <a:xfrm>
            <a:off x="6206465" y="2777316"/>
            <a:ext cx="331470" cy="261620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24</a:t>
            </a:r>
            <a:endParaRPr lang="ru-RU" sz="11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оле 321"/>
              <p:cNvSpPr txBox="1"/>
              <p:nvPr/>
            </p:nvSpPr>
            <p:spPr>
              <a:xfrm>
                <a:off x="1729403" y="4927342"/>
                <a:ext cx="429260" cy="30988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rgbClr val="00206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09" name="Поле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403" y="4927342"/>
                <a:ext cx="429260" cy="309880"/>
              </a:xfrm>
              <a:prstGeom prst="rect">
                <a:avLst/>
              </a:prstGeom>
              <a:blipFill rotWithShape="1">
                <a:blip r:embed="rId12"/>
                <a:stretch>
                  <a:fillRect b="-392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оле 321"/>
              <p:cNvSpPr txBox="1"/>
              <p:nvPr/>
            </p:nvSpPr>
            <p:spPr>
              <a:xfrm>
                <a:off x="2409670" y="5234682"/>
                <a:ext cx="429260" cy="309880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rgbClr val="00206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rgbClr val="00206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10" name="Поле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70" y="5234682"/>
                <a:ext cx="429260" cy="309880"/>
              </a:xfrm>
              <a:prstGeom prst="rect">
                <a:avLst/>
              </a:prstGeom>
              <a:blipFill rotWithShape="1">
                <a:blip r:embed="rId13"/>
                <a:stretch>
                  <a:fillRect b="-392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оле 382"/>
              <p:cNvSpPr txBox="1"/>
              <p:nvPr/>
            </p:nvSpPr>
            <p:spPr>
              <a:xfrm>
                <a:off x="5782265" y="5100102"/>
                <a:ext cx="429260" cy="294005"/>
              </a:xfrm>
              <a:prstGeom prst="rect">
                <a:avLst/>
              </a:prstGeom>
              <a:solidFill>
                <a:srgbClr val="FFFF0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ysClr val="windowText" lastClr="000000"/>
                    </a:solidFill>
                    <a:effectLst/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ysClr val="windowText" lastClr="000000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ysClr val="windowText" lastClr="000000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6" name="Поле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65" y="5100102"/>
                <a:ext cx="429260" cy="294005"/>
              </a:xfrm>
              <a:prstGeom prst="rect">
                <a:avLst/>
              </a:prstGeom>
              <a:blipFill rotWithShape="1">
                <a:blip r:embed="rId14"/>
                <a:stretch>
                  <a:fillRect b="-1041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оле 356"/>
          <p:cNvSpPr txBox="1"/>
          <p:nvPr/>
        </p:nvSpPr>
        <p:spPr>
          <a:xfrm>
            <a:off x="5250572" y="5805264"/>
            <a:ext cx="260350" cy="26225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4</a:t>
            </a:r>
          </a:p>
        </p:txBody>
      </p:sp>
      <p:sp>
        <p:nvSpPr>
          <p:cNvPr id="19" name="Поле 356"/>
          <p:cNvSpPr txBox="1"/>
          <p:nvPr/>
        </p:nvSpPr>
        <p:spPr>
          <a:xfrm>
            <a:off x="7037997" y="5787003"/>
            <a:ext cx="260350" cy="26225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4</a:t>
            </a:r>
          </a:p>
        </p:txBody>
      </p:sp>
      <p:sp>
        <p:nvSpPr>
          <p:cNvPr id="20" name="Поле 356"/>
          <p:cNvSpPr txBox="1"/>
          <p:nvPr/>
        </p:nvSpPr>
        <p:spPr>
          <a:xfrm>
            <a:off x="5016495" y="4665087"/>
            <a:ext cx="260350" cy="26225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8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553" y="6165304"/>
            <a:ext cx="493719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 задач       Вариант-1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01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3200" b="1" dirty="0" smtClean="0"/>
              <a:t>Соотношения между сторонами и углами в прямоугольном треугольнике- сам-но</a:t>
            </a:r>
            <a:endParaRPr lang="ru-RU" sz="32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5" y="1802433"/>
            <a:ext cx="4211638" cy="415319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1784168"/>
            <a:ext cx="4248150" cy="4219275"/>
          </a:xfrm>
        </p:spPr>
      </p:pic>
      <p:sp>
        <p:nvSpPr>
          <p:cNvPr id="11" name="TextBox 10"/>
          <p:cNvSpPr txBox="1"/>
          <p:nvPr/>
        </p:nvSpPr>
        <p:spPr>
          <a:xfrm>
            <a:off x="323528" y="1340768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340767"/>
            <a:ext cx="2376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Вариант-3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5885696"/>
                <a:ext cx="3024336" cy="85876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ru-RU" sz="2000" b="1" dirty="0" smtClean="0"/>
                  <a:t>22,4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000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 smtClean="0"/>
                  <a:t>12+6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sz="2000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 smtClean="0"/>
                  <a:t>38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85696"/>
                <a:ext cx="3024336" cy="858761"/>
              </a:xfrm>
              <a:prstGeom prst="rect">
                <a:avLst/>
              </a:prstGeom>
              <a:blipFill rotWithShape="1">
                <a:blip r:embed="rId5"/>
                <a:stretch>
                  <a:fillRect l="-1406" t="-2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20122" y="5885695"/>
                <a:ext cx="3044302" cy="8587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numCol="2" rtlCol="0" anchor="b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 smtClean="0"/>
                  <a:t>25</a:t>
                </a:r>
                <a:endParaRPr lang="ru-RU" sz="2000" b="1" dirty="0" smtClean="0"/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𝟔𝟖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sz="2000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 smtClean="0"/>
                  <a:t>5+2,5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ru-RU" sz="2000" b="1" dirty="0" smtClean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 smtClean="0"/>
                  <a:t>32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22" y="5885695"/>
                <a:ext cx="3044302" cy="858761"/>
              </a:xfrm>
              <a:prstGeom prst="rect">
                <a:avLst/>
              </a:prstGeom>
              <a:blipFill rotWithShape="1">
                <a:blip r:embed="rId6"/>
                <a:stretch>
                  <a:fillRect l="-1597" t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34989" y="5972166"/>
            <a:ext cx="1944215" cy="584775"/>
          </a:xfrm>
          <a:prstGeom prst="rect">
            <a:avLst/>
          </a:prstGeom>
          <a:scene3d>
            <a:camera prst="perspectiveContrastingRightFacing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19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6912" cy="8494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/>
              <a:t>В науке нет царской дороги! (Евклид)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058363"/>
            <a:ext cx="4824536" cy="4944639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1800" b="1" i="1" dirty="0"/>
              <a:t>Трагическая участь постигла </a:t>
            </a:r>
            <a:r>
              <a:rPr lang="ru-RU" sz="1800" b="1" i="1" dirty="0" err="1"/>
              <a:t>М</a:t>
            </a:r>
            <a:r>
              <a:rPr lang="ru-RU" sz="1800" b="1" i="1" dirty="0" err="1" smtClean="0"/>
              <a:t>усейон</a:t>
            </a:r>
            <a:r>
              <a:rPr lang="ru-RU" sz="1800" b="1" i="1" dirty="0" smtClean="0"/>
              <a:t> </a:t>
            </a:r>
            <a:r>
              <a:rPr lang="ru-RU" sz="1800" b="1" i="1" dirty="0"/>
              <a:t>и </a:t>
            </a:r>
            <a:r>
              <a:rPr lang="ru-RU" sz="1800" b="1" i="1" dirty="0" smtClean="0"/>
              <a:t>Александрийскую </a:t>
            </a:r>
            <a:r>
              <a:rPr lang="ru-RU" sz="1800" b="1" i="1" dirty="0"/>
              <a:t>библиотеку</a:t>
            </a:r>
            <a:r>
              <a:rPr lang="ru-RU" sz="1800" b="1" i="1" dirty="0" smtClean="0"/>
              <a:t>.</a:t>
            </a:r>
          </a:p>
          <a:p>
            <a:pPr algn="ctr"/>
            <a:r>
              <a:rPr lang="ru-RU" sz="1800" b="1" i="1" dirty="0" smtClean="0"/>
              <a:t> </a:t>
            </a:r>
            <a:r>
              <a:rPr lang="ru-RU" sz="1800" b="1" i="1" dirty="0"/>
              <a:t>В конце </a:t>
            </a:r>
            <a:r>
              <a:rPr lang="en-US" sz="1800" b="1" i="1" dirty="0"/>
              <a:t>IV </a:t>
            </a:r>
            <a:r>
              <a:rPr lang="ru-RU" sz="1800" b="1" i="1" dirty="0"/>
              <a:t>в Рим овладел всем Средиземноморьем. В Древнем Риме любой невежественный, но храбрый воин стоял выше, чем самый талантливый ученый. Они убили Архимеда. Пифагор тоже был убит  </a:t>
            </a:r>
            <a:r>
              <a:rPr lang="ru-RU" sz="1800" b="1" i="1" dirty="0" smtClean="0"/>
              <a:t>во время восстания. </a:t>
            </a:r>
            <a:r>
              <a:rPr lang="ru-RU" sz="1800" b="1" i="1" dirty="0"/>
              <a:t>Была сожжена </a:t>
            </a:r>
            <a:r>
              <a:rPr lang="ru-RU" sz="1800" b="1" i="1" dirty="0" smtClean="0"/>
              <a:t>Александрийская </a:t>
            </a:r>
            <a:r>
              <a:rPr lang="ru-RU" sz="1800" b="1" i="1" dirty="0"/>
              <a:t>библиотека, разорен </a:t>
            </a:r>
            <a:r>
              <a:rPr lang="ru-RU" sz="1800" b="1" i="1" dirty="0" err="1"/>
              <a:t>М</a:t>
            </a:r>
            <a:r>
              <a:rPr lang="ru-RU" sz="1800" b="1" i="1" dirty="0" err="1" smtClean="0"/>
              <a:t>усейон</a:t>
            </a:r>
            <a:r>
              <a:rPr lang="ru-RU" sz="1800" b="1" i="1" dirty="0"/>
              <a:t>. Убили первую женщину математика </a:t>
            </a:r>
            <a:r>
              <a:rPr lang="ru-RU" sz="1800" b="1" i="1" dirty="0" err="1"/>
              <a:t>Гипатию</a:t>
            </a:r>
            <a:r>
              <a:rPr lang="ru-RU" sz="1800" b="1" i="1" dirty="0"/>
              <a:t>, растерзали на улицах Александрии. После смерти </a:t>
            </a:r>
            <a:r>
              <a:rPr lang="ru-RU" sz="1800" b="1" i="1" dirty="0" err="1"/>
              <a:t>Гипатии</a:t>
            </a:r>
            <a:r>
              <a:rPr lang="ru-RU" sz="1800" b="1" i="1" dirty="0"/>
              <a:t> в </a:t>
            </a:r>
            <a:r>
              <a:rPr lang="ru-RU" sz="1800" b="1" i="1" dirty="0" smtClean="0"/>
              <a:t>течение </a:t>
            </a:r>
            <a:r>
              <a:rPr lang="ru-RU" sz="1800" b="1" i="1" dirty="0"/>
              <a:t>более тысячи лет мы не встречали женщин математиков. </a:t>
            </a:r>
            <a:endParaRPr lang="ru-RU" sz="1800" b="1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7879"/>
          <a:stretch>
            <a:fillRect/>
          </a:stretch>
        </p:blipFill>
        <p:spPr>
          <a:xfrm>
            <a:off x="539552" y="1124744"/>
            <a:ext cx="3096344" cy="4710781"/>
          </a:xfrm>
        </p:spPr>
      </p:pic>
      <p:sp>
        <p:nvSpPr>
          <p:cNvPr id="10" name="TextBox 9"/>
          <p:cNvSpPr txBox="1"/>
          <p:nvPr/>
        </p:nvSpPr>
        <p:spPr>
          <a:xfrm>
            <a:off x="323528" y="5697473"/>
            <a:ext cx="352839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АРХИМЕД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287 г. до н. э. – </a:t>
            </a:r>
            <a:r>
              <a:rPr lang="ru-RU" b="1" dirty="0" err="1"/>
              <a:t>ок</a:t>
            </a:r>
            <a:r>
              <a:rPr lang="ru-RU" b="1" dirty="0"/>
              <a:t>. 212 г. до н. э.)</a:t>
            </a:r>
          </a:p>
        </p:txBody>
      </p:sp>
    </p:spTree>
    <p:extLst>
      <p:ext uri="{BB962C8B-B14F-4D97-AF65-F5344CB8AC3E}">
        <p14:creationId xmlns:p14="http://schemas.microsoft.com/office/powerpoint/2010/main" val="7739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0807"/>
          <a:stretch>
            <a:fillRect/>
          </a:stretch>
        </p:blipFill>
        <p:spPr>
          <a:xfrm>
            <a:off x="10344" y="1070739"/>
            <a:ext cx="5148262" cy="5092700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148064" y="1700808"/>
            <a:ext cx="3909354" cy="4179494"/>
          </a:xfr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b="1" i="1" dirty="0" smtClean="0"/>
              <a:t>Обобщение темы « Решение прямоугольных треугольников»</a:t>
            </a:r>
            <a:endParaRPr lang="ru-RU" b="1" i="1" dirty="0"/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b="1" i="1" dirty="0" smtClean="0"/>
              <a:t>История развития геометрии. Знакомство </a:t>
            </a:r>
            <a:r>
              <a:rPr lang="ru-RU" b="1" i="1" dirty="0"/>
              <a:t>учеников с фрагментами истории математики на уроках, играет огромную роль в формировании установок толерантного сознания учащихся, расширяет их кругозор, повышает общую культуру, интерес к изучению предмета, позволяет лучше понять роль математики в развитии человеческого общества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805264"/>
            <a:ext cx="87129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Афинская школа (</a:t>
            </a:r>
            <a:r>
              <a:rPr lang="ru-RU" dirty="0" err="1"/>
              <a:t>Станца</a:t>
            </a:r>
            <a:r>
              <a:rPr lang="ru-RU" dirty="0"/>
              <a:t> Рафаэля) </a:t>
            </a:r>
            <a:r>
              <a:rPr lang="ru-RU" dirty="0" smtClean="0"/>
              <a:t>Платон, Аристотель, Пифагор, Евклид</a:t>
            </a:r>
            <a:r>
              <a:rPr lang="ru-RU" dirty="0"/>
              <a:t>.</a:t>
            </a:r>
          </a:p>
          <a:p>
            <a:r>
              <a:rPr lang="ru-RU" dirty="0"/>
              <a:t>Два известнейших </a:t>
            </a:r>
            <a:r>
              <a:rPr lang="ru-RU" dirty="0" err="1"/>
              <a:t>Мусейона</a:t>
            </a:r>
            <a:r>
              <a:rPr lang="ru-RU" dirty="0"/>
              <a:t> — Академия, основанная Платоном, и </a:t>
            </a:r>
            <a:r>
              <a:rPr lang="ru-RU" dirty="0" err="1"/>
              <a:t>Ликей</a:t>
            </a:r>
            <a:r>
              <a:rPr lang="ru-RU" dirty="0"/>
              <a:t> Аристотеля — являют собой прообразы первых научных </a:t>
            </a:r>
            <a:r>
              <a:rPr lang="ru-RU" dirty="0" smtClean="0"/>
              <a:t>центров </a:t>
            </a:r>
            <a:r>
              <a:rPr lang="ru-RU" dirty="0"/>
              <a:t>античности.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355976" cy="15841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ru-RU" sz="3200" b="1" dirty="0" smtClean="0"/>
              <a:t>Решение прямоугольных треугольников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4628" y="99283"/>
            <a:ext cx="55947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История развития геометрии.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674112"/>
            <a:ext cx="9689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Платон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7518" y="2674112"/>
            <a:ext cx="14155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Аристотель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812" y="5147900"/>
            <a:ext cx="11333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Пифагор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3034" y="5157029"/>
            <a:ext cx="9630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Евклид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6584" y="4538846"/>
            <a:ext cx="9346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Диоген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7066" y="2674112"/>
            <a:ext cx="10322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Гипатия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4767517" y="4318557"/>
            <a:ext cx="12558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Птолемей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801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lvl="0" algn="ctr"/>
            <a:r>
              <a:rPr lang="ru-RU" b="1" i="1" dirty="0"/>
              <a:t>Сейчас геометрия решает современные задачи естествознания, физики, техники, </a:t>
            </a:r>
            <a:r>
              <a:rPr lang="ru-RU" b="1" i="1" dirty="0" smtClean="0"/>
              <a:t>географии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9417"/>
          <a:stretch>
            <a:fillRect/>
          </a:stretch>
        </p:blipFill>
        <p:spPr>
          <a:xfrm>
            <a:off x="395536" y="1340768"/>
            <a:ext cx="3359150" cy="4248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1340768"/>
            <a:ext cx="4896544" cy="518397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1400" b="1" i="1" dirty="0" smtClean="0"/>
              <a:t>После Евклида геометрия развивалась.</a:t>
            </a:r>
            <a:endParaRPr lang="ru-RU" sz="1400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i="1" dirty="0" smtClean="0"/>
              <a:t>XVII</a:t>
            </a:r>
            <a:r>
              <a:rPr lang="ru-RU" sz="1400" b="1" i="1" dirty="0" smtClean="0"/>
              <a:t> </a:t>
            </a:r>
            <a:r>
              <a:rPr lang="ru-RU" sz="1400" b="1" i="1" dirty="0"/>
              <a:t>в- Рене Декарт французский математик ввел метод координат. Решение геометрических задач алгебраическими методами (аналитическая геометрия).</a:t>
            </a:r>
            <a:endParaRPr lang="ru-RU" sz="14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i="1" dirty="0"/>
              <a:t>XVIII </a:t>
            </a:r>
            <a:r>
              <a:rPr lang="ru-RU" sz="1400" b="1" i="1" dirty="0"/>
              <a:t>в- дифференциальная геометрия (методы математического анализа).</a:t>
            </a:r>
            <a:endParaRPr lang="ru-RU" sz="14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i="1" dirty="0"/>
              <a:t>XIX </a:t>
            </a:r>
            <a:r>
              <a:rPr lang="ru-RU" sz="1400" b="1" i="1" dirty="0"/>
              <a:t>в-  начертательная геометрия, развитие военного дела и архитектуры (Г. </a:t>
            </a:r>
            <a:r>
              <a:rPr lang="ru-RU" sz="1400" b="1" i="1" dirty="0" smtClean="0"/>
              <a:t>Монж- </a:t>
            </a:r>
            <a:r>
              <a:rPr lang="ru-RU" sz="1400" b="1" i="1" dirty="0"/>
              <a:t>французский математик). Проективная геометрия (Б. Паскаль, Ж. </a:t>
            </a:r>
            <a:r>
              <a:rPr lang="ru-RU" sz="1400" b="1" i="1" dirty="0" err="1"/>
              <a:t>Понселе</a:t>
            </a:r>
            <a:r>
              <a:rPr lang="ru-RU" sz="1400" b="1" i="1" dirty="0"/>
              <a:t>).</a:t>
            </a:r>
            <a:endParaRPr lang="ru-RU" sz="14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b="1" i="1" dirty="0"/>
              <a:t>XIX </a:t>
            </a:r>
            <a:r>
              <a:rPr lang="ru-RU" sz="1400" b="1" i="1" dirty="0"/>
              <a:t>в- геометрия Лобачевского (используется </a:t>
            </a:r>
            <a:r>
              <a:rPr lang="ru-RU" sz="1400" b="1" i="1" dirty="0" smtClean="0"/>
              <a:t>в естествознании</a:t>
            </a:r>
            <a:r>
              <a:rPr lang="ru-RU" sz="1400" b="1" i="1" dirty="0"/>
              <a:t>).Современной наукой доказано, что евклидова геометрия лишь приближенно описывает окружающее нас пространство, а в космических масштабах она имеет заметное отличие от геометрии реального пространства.</a:t>
            </a:r>
            <a:endParaRPr lang="ru-RU" sz="1400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b="1" i="1" dirty="0"/>
              <a:t>Б. Риман- немецкий математик (геометрия Римана) обобщил геометрию Евклида и Лобачевского. 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704927"/>
            <a:ext cx="29523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hlinkClick r:id="rId4"/>
              </a:rPr>
              <a:t>ЛОБАЧЕВСКИЙ НИКОЛАЙ ИВАНОВИЧ (1792 г. – 1856 г.)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792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ru-RU" sz="2400" b="1" i="1" dirty="0">
                <a:solidFill>
                  <a:srgbClr val="FFC000"/>
                </a:solidFill>
              </a:rPr>
              <a:t>На протяжении всей истории античных времен до наших дней прослеживаются пути </a:t>
            </a:r>
            <a:r>
              <a:rPr lang="ru-RU" sz="2400" b="1" i="1" dirty="0" smtClean="0">
                <a:solidFill>
                  <a:srgbClr val="FFC000"/>
                </a:solidFill>
              </a:rPr>
              <a:t>проникновения </a:t>
            </a:r>
            <a:r>
              <a:rPr lang="ru-RU" sz="2400" b="1" i="1" dirty="0">
                <a:solidFill>
                  <a:srgbClr val="FFC000"/>
                </a:solidFill>
              </a:rPr>
              <a:t>математики во все сферы общества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1628800"/>
            <a:ext cx="4589898" cy="5013176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 smtClean="0"/>
              <a:t>Академик </a:t>
            </a:r>
            <a:r>
              <a:rPr lang="ru-RU" sz="1200" b="1" i="1" dirty="0"/>
              <a:t>М.В. Остроградский- статистические методы.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Софья </a:t>
            </a:r>
            <a:r>
              <a:rPr lang="ru-RU" sz="1200" b="1" i="1" dirty="0" smtClean="0"/>
              <a:t>Ковалевская –первая в мире женщина-  профессор математики.</a:t>
            </a:r>
            <a:endParaRPr lang="ru-RU" sz="1200" b="1" i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П.С. Александров- лауреат Государственной премии (1943г).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Л.С. Понтрягин- советский ученый (в 14лет потерял зрение).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М.В. Келдыш- освоение космоса.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 smtClean="0"/>
              <a:t>П.Л. Чебышев- </a:t>
            </a:r>
            <a:r>
              <a:rPr lang="ru-RU" sz="1200" b="1" i="1" dirty="0"/>
              <a:t>входит в число первых ученых Европы, основатель русской школы теории вероятностей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 smtClean="0"/>
              <a:t>Л. Магницкий-первый </a:t>
            </a:r>
            <a:r>
              <a:rPr lang="ru-RU" sz="1200" b="1" i="1" dirty="0"/>
              <a:t>учебник математики во времена Петра </a:t>
            </a:r>
            <a:r>
              <a:rPr lang="en-US" sz="1200" b="1" i="1" dirty="0"/>
              <a:t>I</a:t>
            </a:r>
            <a:r>
              <a:rPr lang="ru-RU" sz="1200" b="1" i="1" dirty="0"/>
              <a:t>, таблицы тригонометрии, логарифмов.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А.Н. Колмогоров- теория функций, профессор МГУ, создатель физико-математической школы в России, лауреат Ленинской и Государственной премии.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b="1" i="1" dirty="0"/>
              <a:t>Н. Лузин- </a:t>
            </a:r>
            <a:r>
              <a:rPr lang="ru-RU" sz="1200" b="1" i="1" dirty="0" smtClean="0"/>
              <a:t>окончил </a:t>
            </a:r>
            <a:r>
              <a:rPr lang="ru-RU" sz="1200" b="1" i="1" dirty="0"/>
              <a:t>Московский университет, член многих Академий наук (теория функций, теория рядов).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i="1" dirty="0" smtClean="0"/>
              <a:t>С.А. Лебедев- ЭВМ (1951г.)</a:t>
            </a:r>
            <a:endParaRPr lang="ru-RU" sz="1200" b="1" i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10198"/>
          <a:stretch>
            <a:fillRect/>
          </a:stretch>
        </p:blipFill>
        <p:spPr>
          <a:xfrm>
            <a:off x="755576" y="1268760"/>
            <a:ext cx="2944706" cy="4792794"/>
          </a:xfrm>
        </p:spPr>
      </p:pic>
      <p:sp>
        <p:nvSpPr>
          <p:cNvPr id="2" name="TextBox 1"/>
          <p:cNvSpPr txBox="1"/>
          <p:nvPr/>
        </p:nvSpPr>
        <p:spPr>
          <a:xfrm>
            <a:off x="323528" y="5473697"/>
            <a:ext cx="36724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Колмогоров Андрей Николаевич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(1903г-1987г)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7" y="261610"/>
            <a:ext cx="3777704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/>
              <a:t>Теорема Ферма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014736" y="686044"/>
                <a:ext cx="4824536" cy="5790172"/>
              </a:xfrm>
              <a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ru-RU" sz="1600" i="1" dirty="0" smtClean="0"/>
                  <a:t>Так начатое Пифагором исследование «безобидного» уравнения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ru-RU" sz="1600" i="1">
                            <a:latin typeface="Cambria Math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ru-RU" sz="1600" i="1" dirty="0"/>
                  <a:t>  привело к сложнейшей проблеме современной теории чисел - исследования в целых числах уравнения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ru-RU" sz="1600" i="1">
                            <a:latin typeface="Cambria Math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ru-RU" sz="1600" i="1" dirty="0"/>
                  <a:t>. Разрешимо ли это уравнения остается по сей день загадкой. На полях страницы «Арифметика» Диофанта, которой пользовался Ферма, имеется собственноручная заметка </a:t>
                </a:r>
                <a:r>
                  <a:rPr lang="ru-RU" sz="1600" i="1" dirty="0" smtClean="0"/>
                  <a:t>. Я </a:t>
                </a:r>
                <a:r>
                  <a:rPr lang="ru-RU" sz="1600" i="1" dirty="0"/>
                  <a:t>нашел поистине удивительное доказательство этого предложения, но поля книги слишком узки, чтобы его изложить. </a:t>
                </a:r>
                <a:endParaRPr lang="ru-RU" sz="1600" i="1" dirty="0" smtClean="0"/>
              </a:p>
              <a:p>
                <a:pPr algn="ctr"/>
                <a:r>
                  <a:rPr lang="ru-RU" sz="1600" b="1" i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ru-RU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ru-RU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ru-RU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e>
                    </m:borderBox>
                    <m:r>
                      <a:rPr lang="en-US" sz="16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600" b="1" i="1" dirty="0" smtClean="0">
                    <a:solidFill>
                      <a:srgbClr val="C00000"/>
                    </a:solidFill>
                  </a:rPr>
                  <a:t> не </a:t>
                </a:r>
                <a:r>
                  <a:rPr lang="ru-RU" sz="1600" b="1" i="1" dirty="0">
                    <a:solidFill>
                      <a:srgbClr val="C00000"/>
                    </a:solidFill>
                  </a:rPr>
                  <a:t>имеет целых решений для 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ru-RU" sz="1600" b="1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ru-RU" sz="1600" b="1" i="1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ru-RU" sz="1600" b="1" i="1" dirty="0">
                    <a:solidFill>
                      <a:srgbClr val="C00000"/>
                    </a:solidFill>
                  </a:rPr>
                  <a:t> – «Великая или большая теорема Ферма</a:t>
                </a:r>
                <a:r>
                  <a:rPr lang="ru-RU" sz="1600" b="1" i="1" dirty="0" smtClean="0">
                    <a:solidFill>
                      <a:srgbClr val="C00000"/>
                    </a:solidFill>
                  </a:rPr>
                  <a:t>».</a:t>
                </a:r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1600" i="1" dirty="0" smtClean="0"/>
                  <a:t>Эйлер </a:t>
                </a:r>
                <a:r>
                  <a:rPr lang="ru-RU" sz="1600" i="1" dirty="0"/>
                  <a:t>для</a:t>
                </a:r>
                <a:r>
                  <a:rPr lang="en-US" sz="1600" i="1" dirty="0"/>
                  <a:t> n</a:t>
                </a:r>
                <a:r>
                  <a:rPr lang="ru-RU" sz="1600" i="1" dirty="0"/>
                  <a:t> =3</a:t>
                </a:r>
                <a:r>
                  <a:rPr lang="en-US" sz="1600" i="1" dirty="0"/>
                  <a:t> </a:t>
                </a:r>
                <a:r>
                  <a:rPr lang="en-US" sz="1600" i="1" dirty="0" smtClean="0"/>
                  <a:t>n</a:t>
                </a:r>
                <a:r>
                  <a:rPr lang="ru-RU" sz="1600" i="1" dirty="0" smtClean="0"/>
                  <a:t>=4</a:t>
                </a:r>
                <a:endParaRPr lang="ru-RU" sz="1600" dirty="0"/>
              </a:p>
              <a:p>
                <a:pPr lvl="0" algn="ctr"/>
                <a:r>
                  <a:rPr lang="ru-RU" sz="1600" i="1" dirty="0"/>
                  <a:t>Лежандр и Дирихле</a:t>
                </a:r>
                <a:r>
                  <a:rPr lang="en-US" sz="1600" i="1" dirty="0"/>
                  <a:t> n</a:t>
                </a:r>
                <a:r>
                  <a:rPr lang="ru-RU" sz="1600" i="1" dirty="0"/>
                  <a:t>=5</a:t>
                </a:r>
                <a:endParaRPr lang="ru-RU" sz="1600" dirty="0"/>
              </a:p>
              <a:p>
                <a:pPr lvl="0" algn="ctr"/>
                <a:r>
                  <a:rPr lang="ru-RU" sz="1600" i="1" dirty="0"/>
                  <a:t>Г. Ламе (1837)- французский математик </a:t>
                </a:r>
                <a:r>
                  <a:rPr lang="en-US" sz="1600" i="1" dirty="0"/>
                  <a:t>n</a:t>
                </a:r>
                <a:r>
                  <a:rPr lang="ru-RU" sz="1600" i="1" dirty="0"/>
                  <a:t> =7</a:t>
                </a:r>
                <a:endParaRPr lang="ru-RU" sz="1600" dirty="0"/>
              </a:p>
              <a:p>
                <a:pPr lvl="0" algn="ctr"/>
                <a:r>
                  <a:rPr lang="ru-RU" sz="1600" i="1" dirty="0"/>
                  <a:t>В 1907 году в Германии была объявлена премия в 100000 немецких марок. </a:t>
                </a:r>
                <a:r>
                  <a:rPr lang="ru-RU" sz="1600" i="1" dirty="0" smtClean="0"/>
                  <a:t>ЭВМ </a:t>
                </a:r>
                <a:r>
                  <a:rPr lang="en-US" sz="1600" i="1" dirty="0"/>
                  <a:t>n</a:t>
                </a:r>
                <a:r>
                  <a:rPr lang="ru-RU" sz="1600" i="1" dirty="0"/>
                  <a:t>&lt;10000. </a:t>
                </a:r>
                <a:endParaRPr lang="ru-RU" sz="1600" i="1" dirty="0" smtClean="0"/>
              </a:p>
              <a:p>
                <a:pPr lvl="0" algn="ctr"/>
                <a:r>
                  <a:rPr lang="ru-RU" sz="1600" i="1" dirty="0" smtClean="0"/>
                  <a:t>Обладал </a:t>
                </a:r>
                <a:r>
                  <a:rPr lang="ru-RU" sz="1600" i="1" dirty="0"/>
                  <a:t>ли Ферма правильным доказательством теоремы?</a:t>
                </a:r>
                <a:endParaRPr lang="ru-RU" sz="1600" dirty="0"/>
              </a:p>
              <a:p>
                <a:pPr algn="ctr"/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014736" y="686044"/>
                <a:ext cx="4824536" cy="5790172"/>
              </a:xfrm>
              <a:blipFill rotWithShape="1">
                <a:blip r:embed="rId4"/>
                <a:stretch>
                  <a:fillRect l="-378" t="-210" r="-15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b="1050"/>
          <a:stretch>
            <a:fillRect/>
          </a:stretch>
        </p:blipFill>
        <p:spPr>
          <a:xfrm>
            <a:off x="270320" y="980753"/>
            <a:ext cx="3600400" cy="4608487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4"/>
              <p:cNvSpPr txBox="1">
                <a:spLocks/>
              </p:cNvSpPr>
              <p:nvPr/>
            </p:nvSpPr>
            <p:spPr>
              <a:xfrm>
                <a:off x="414336" y="5661248"/>
                <a:ext cx="3456384" cy="88697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b">
                <a:normAutofit fontScale="90000" lnSpcReduction="10000"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b="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eaLnBrk="1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b="1" dirty="0" smtClean="0"/>
                  <a:t>Пьер Ферма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ru-RU" b="1" i="1">
                            <a:latin typeface="Cambria Math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e>
                    </m:borderBox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Заголовок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6" y="5661248"/>
                <a:ext cx="3456384" cy="886976"/>
              </a:xfrm>
              <a:prstGeom prst="rect">
                <a:avLst/>
              </a:prstGeom>
              <a:blipFill rotWithShape="1">
                <a:blip r:embed="rId6"/>
                <a:stretch>
                  <a:fillRect t="-5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70720" y="116632"/>
            <a:ext cx="511256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i="1" dirty="0"/>
              <a:t>В науке много непознанного.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67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23528" y="5583520"/>
            <a:ext cx="3672408" cy="1019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ysClr val="windowText" lastClr="000000"/>
                </a:solidFill>
                <a:hlinkClick r:id="rId2"/>
              </a:rPr>
              <a:t>КОВАЛЕВСКАЯ СОФЬЯ </a:t>
            </a:r>
            <a:r>
              <a:rPr lang="ru-RU" b="1" dirty="0" smtClean="0">
                <a:solidFill>
                  <a:sysClr val="windowText" lastClr="000000"/>
                </a:solidFill>
                <a:hlinkClick r:id="rId2"/>
              </a:rPr>
              <a:t>ВАСИЛЬЕВНА</a:t>
            </a: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hlinkClick r:id="rId2"/>
              </a:rPr>
              <a:t> </a:t>
            </a:r>
            <a:r>
              <a:rPr lang="ru-RU" b="1" dirty="0">
                <a:solidFill>
                  <a:sysClr val="windowText" lastClr="000000"/>
                </a:solidFill>
                <a:hlinkClick r:id="rId2"/>
              </a:rPr>
              <a:t>(1850 г. – 1891 г.)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014068" y="1196752"/>
            <a:ext cx="4680520" cy="518457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Заключение.</a:t>
            </a:r>
          </a:p>
          <a:p>
            <a:pPr algn="ctr"/>
            <a:r>
              <a:rPr lang="ru-RU" b="1" dirty="0" smtClean="0"/>
              <a:t> </a:t>
            </a:r>
            <a:r>
              <a:rPr lang="ru-RU" b="1" i="1" dirty="0" smtClean="0"/>
              <a:t>Математика – это оружие с помощью которого человек познает и покоряет себе окружающий мир. </a:t>
            </a:r>
          </a:p>
          <a:p>
            <a:pPr algn="ctr"/>
            <a:r>
              <a:rPr lang="ru-RU" b="1" i="1" dirty="0" smtClean="0"/>
              <a:t>Когда- то была объявлена  большая премия за книгу  «Как человек  без математики жил?» Премия так и осталась не выданной.</a:t>
            </a:r>
          </a:p>
          <a:p>
            <a:pPr algn="ctr"/>
            <a:r>
              <a:rPr lang="ru-RU" b="1" i="1" dirty="0" smtClean="0"/>
              <a:t>Чтобы сделать в математике открытие, надо ее любить так, как любил ее каждый из упомянутых математиков. </a:t>
            </a:r>
          </a:p>
          <a:p>
            <a:pPr algn="ctr"/>
            <a:r>
              <a:rPr lang="ru-RU" b="1" i="1" dirty="0" smtClean="0"/>
              <a:t>Сделайте хоть малую часть того, что сделал каждый из них и мир навсегда останется благодарным вам. </a:t>
            </a:r>
          </a:p>
          <a:p>
            <a:pPr algn="ctr"/>
            <a:r>
              <a:rPr lang="ru-RU" b="1" i="1" dirty="0" smtClean="0"/>
              <a:t>Я хотела вызвать интерес к науке, уважение к мировой культуре, интерес к изучению предмета, понимание роли математики в развитии человечества. </a:t>
            </a:r>
            <a:endParaRPr lang="ru-RU" b="1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r="4671"/>
          <a:stretch>
            <a:fillRect/>
          </a:stretch>
        </p:blipFill>
        <p:spPr>
          <a:xfrm>
            <a:off x="480157" y="1065791"/>
            <a:ext cx="3359150" cy="4517729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23528" y="116632"/>
            <a:ext cx="835292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Великая книга природы написана языком математики  (Галилео Галилей)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768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96" y="559805"/>
            <a:ext cx="7966375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249738" cy="41913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321175" cy="4246219"/>
          </a:xfrm>
        </p:spPr>
      </p:pic>
      <p:sp>
        <p:nvSpPr>
          <p:cNvPr id="8" name="TextBox 7"/>
          <p:cNvSpPr txBox="1"/>
          <p:nvPr/>
        </p:nvSpPr>
        <p:spPr>
          <a:xfrm>
            <a:off x="6103150" y="692696"/>
            <a:ext cx="23762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Вариант-4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743" y="5949279"/>
            <a:ext cx="349761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еорема Пифагора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9219" y="5949280"/>
            <a:ext cx="31683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Косинус угла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01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960813" cy="3878080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032250" cy="40322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3544" y="548680"/>
            <a:ext cx="7988896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544" y="5577826"/>
            <a:ext cx="259228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Синус и тангенс угла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38328" y="5577826"/>
            <a:ext cx="35558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Соотношения между сторонами и углами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08285" y="691411"/>
            <a:ext cx="23762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Вариант-4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292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 b="8048"/>
          <a:stretch>
            <a:fillRect/>
          </a:stretch>
        </p:blipFill>
        <p:spPr>
          <a:xfrm>
            <a:off x="539552" y="1340768"/>
            <a:ext cx="3744416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268760"/>
            <a:ext cx="4176464" cy="5256584"/>
          </a:xfrm>
          <a:blipFill>
            <a:blip r:embed="rId3">
              <a:grayscl/>
            </a:blip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400" b="1" i="1" dirty="0"/>
              <a:t>Такая надпись была при входе в первую Академию, основанную Платоном в  Древней Греции</a:t>
            </a:r>
            <a:r>
              <a:rPr lang="ru-RU" sz="1400" b="1" i="1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b="1" i="1" dirty="0" smtClean="0"/>
              <a:t> </a:t>
            </a:r>
            <a:r>
              <a:rPr lang="ru-RU" sz="1400" b="1" i="1" dirty="0"/>
              <a:t>В этой Академии изучали философию. Но вступительный экзамен сдавали только по </a:t>
            </a:r>
            <a:r>
              <a:rPr lang="ru-RU" sz="1400" b="1" i="1" dirty="0" smtClean="0"/>
              <a:t>геометрии. Именно </a:t>
            </a:r>
            <a:r>
              <a:rPr lang="ru-RU" sz="1400" b="1" i="1" dirty="0"/>
              <a:t>в это время появился профессиональный ученый - человек, посвящающий свою жизнь изучению науки и получающий за это вознаграждение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b="1" i="1" dirty="0" smtClean="0"/>
              <a:t> </a:t>
            </a:r>
            <a:r>
              <a:rPr lang="ru-RU" sz="1400" b="1" i="1" dirty="0"/>
              <a:t>Первое сочинение, содержащее простейшие геометрические сведения, дошли до нас из Египта. Становление геометрии как науки произошли в Древней Греции ( </a:t>
            </a:r>
            <a:r>
              <a:rPr lang="en-US" sz="1400" b="1" i="1" dirty="0"/>
              <a:t>IV</a:t>
            </a:r>
            <a:r>
              <a:rPr lang="ru-RU" sz="1400" b="1" i="1" dirty="0"/>
              <a:t>-</a:t>
            </a:r>
            <a:r>
              <a:rPr lang="en-US" sz="1400" b="1" i="1" dirty="0"/>
              <a:t>V</a:t>
            </a:r>
            <a:r>
              <a:rPr lang="ru-RU" sz="1400" b="1" i="1" dirty="0"/>
              <a:t> в до н.э.) На берегу Средиземного моря в дельте Нила в 331 г д о н.э. </a:t>
            </a:r>
            <a:endParaRPr lang="ru-RU" sz="1400" b="1" i="1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b="1" i="1" dirty="0" smtClean="0"/>
              <a:t>Александр </a:t>
            </a:r>
            <a:r>
              <a:rPr lang="ru-RU" sz="1400" b="1" i="1" dirty="0"/>
              <a:t>Македонский основал Александрию – столицу  </a:t>
            </a:r>
            <a:r>
              <a:rPr lang="ru-RU" sz="1400" b="1" i="1" dirty="0" smtClean="0"/>
              <a:t>греко-египетского </a:t>
            </a:r>
            <a:r>
              <a:rPr lang="ru-RU" sz="1400" b="1" i="1" dirty="0"/>
              <a:t>государства. Птолемей создал в ней </a:t>
            </a:r>
            <a:r>
              <a:rPr lang="ru-RU" sz="1400" b="1" i="1" dirty="0" err="1"/>
              <a:t>М</a:t>
            </a:r>
            <a:r>
              <a:rPr lang="ru-RU" sz="1400" b="1" i="1" dirty="0" err="1" smtClean="0"/>
              <a:t>усейон</a:t>
            </a:r>
            <a:r>
              <a:rPr lang="ru-RU" sz="1400" b="1" i="1" dirty="0" smtClean="0"/>
              <a:t> </a:t>
            </a:r>
            <a:r>
              <a:rPr lang="ru-RU" sz="1400" b="1" i="1" dirty="0"/>
              <a:t>( дом музей</a:t>
            </a:r>
            <a:r>
              <a:rPr lang="ru-RU" sz="1400" b="1" i="1" dirty="0" smtClean="0"/>
              <a:t>), </a:t>
            </a:r>
            <a:r>
              <a:rPr lang="ru-RU" sz="1400" b="1" i="1" dirty="0"/>
              <a:t>в который приглашал для работы выдающихся ученых из разных стран.</a:t>
            </a:r>
          </a:p>
          <a:p>
            <a:endParaRPr lang="ru-RU" sz="1400" b="1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959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i="1" dirty="0"/>
              <a:t>«</a:t>
            </a:r>
            <a:r>
              <a:rPr lang="ru-RU" sz="3100" b="1" i="1" dirty="0"/>
              <a:t>Пусть сюда не входит тот, кто не знает геометрии» (</a:t>
            </a:r>
            <a:r>
              <a:rPr lang="ru-RU" sz="3100" b="1" i="1" dirty="0" smtClean="0"/>
              <a:t>Платон)</a:t>
            </a:r>
            <a:endParaRPr lang="ru-RU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6724" y="5445224"/>
            <a:ext cx="374441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Платон </a:t>
            </a:r>
          </a:p>
          <a:p>
            <a:pPr algn="ctr"/>
            <a:r>
              <a:rPr lang="ru-RU" sz="2800" b="1" dirty="0" smtClean="0"/>
              <a:t>(427-347г. до н.э.)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93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3300984" cy="1463040"/>
          </a:xfrm>
        </p:spPr>
        <p:txBody>
          <a:bodyPr>
            <a:normAutofit/>
          </a:bodyPr>
          <a:lstStyle/>
          <a:p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95936" y="1124745"/>
            <a:ext cx="4824536" cy="54006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В </a:t>
            </a:r>
            <a:r>
              <a:rPr lang="ru-RU" b="1" i="1" dirty="0" err="1"/>
              <a:t>М</a:t>
            </a:r>
            <a:r>
              <a:rPr lang="ru-RU" b="1" i="1" dirty="0" err="1" smtClean="0"/>
              <a:t>усейоне</a:t>
            </a:r>
            <a:r>
              <a:rPr lang="ru-RU" b="1" i="1" dirty="0" smtClean="0"/>
              <a:t> </a:t>
            </a:r>
            <a:r>
              <a:rPr lang="ru-RU" b="1" i="1" dirty="0"/>
              <a:t>работали Евклид, Эратосфен, </a:t>
            </a:r>
            <a:r>
              <a:rPr lang="ru-RU" b="1" i="1" dirty="0" err="1" smtClean="0"/>
              <a:t>Аполлоний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Архимед</a:t>
            </a:r>
            <a:r>
              <a:rPr lang="ru-RU" b="1" i="1" dirty="0"/>
              <a:t>, живя в Сиракузах, переписывался с учеными.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Эратосфен </a:t>
            </a:r>
            <a:r>
              <a:rPr lang="ru-RU" b="1" i="1" dirty="0"/>
              <a:t>заведовал библиотекой, содержащей 700 тыс. рукописей и был воспитателем  наследника престола.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Евклид </a:t>
            </a:r>
            <a:r>
              <a:rPr lang="ru-RU" b="1" i="1" dirty="0"/>
              <a:t>написал «Начала»- первый учебник по геометрии. С тех пор геометрия  (школьный курс) мало чем изменилась. Прошло 2200 лет он опирается на труды Фалеса, Пифагора, </a:t>
            </a:r>
            <a:r>
              <a:rPr lang="ru-RU" b="1" i="1" dirty="0" err="1"/>
              <a:t>Демокрита</a:t>
            </a:r>
            <a:r>
              <a:rPr lang="ru-RU" b="1" i="1" dirty="0"/>
              <a:t>, Гиппократа, Архимеда, </a:t>
            </a:r>
            <a:r>
              <a:rPr lang="ru-RU" b="1" i="1" dirty="0" err="1" smtClean="0"/>
              <a:t>Евдокса</a:t>
            </a:r>
            <a:r>
              <a:rPr lang="ru-RU" b="1" i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/>
              <a:t>Царь Птолемей приказал Евклиду переделать «Начала», так как  ему, царю, там было ничего непонятно. Евклид отказался и </a:t>
            </a:r>
            <a:r>
              <a:rPr lang="ru-RU" b="1" i="1" dirty="0" smtClean="0"/>
              <a:t>ответил…</a:t>
            </a:r>
            <a:r>
              <a:rPr lang="ru-RU" b="1" dirty="0"/>
              <a:t>Что ответил Евклид, вы узнаете, решив 16 задач, которые умели решать еще в Древней Греции.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132" y="142876"/>
            <a:ext cx="851014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/>
              <a:t>В Александрии в </a:t>
            </a:r>
            <a:r>
              <a:rPr lang="en-US" sz="2400" b="1" i="1" dirty="0"/>
              <a:t>III</a:t>
            </a:r>
            <a:r>
              <a:rPr lang="ru-RU" sz="2400" b="1" i="1" dirty="0"/>
              <a:t> в до н.э. математика переживала свой золотой век.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9367"/>
          <a:stretch>
            <a:fillRect/>
          </a:stretch>
        </p:blipFill>
        <p:spPr>
          <a:xfrm>
            <a:off x="467544" y="1027224"/>
            <a:ext cx="3456384" cy="4922400"/>
          </a:xfrm>
        </p:spPr>
      </p:pic>
      <p:sp>
        <p:nvSpPr>
          <p:cNvPr id="11" name="TextBox 10"/>
          <p:cNvSpPr txBox="1"/>
          <p:nvPr/>
        </p:nvSpPr>
        <p:spPr>
          <a:xfrm>
            <a:off x="453099" y="5877272"/>
            <a:ext cx="3553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ЕВКЛИД (ЭВКЛИД)</a:t>
            </a:r>
            <a:br>
              <a:rPr lang="ru-RU" b="1" dirty="0"/>
            </a:br>
            <a:r>
              <a:rPr lang="ru-RU" b="1" dirty="0"/>
              <a:t>(? – </a:t>
            </a:r>
            <a:r>
              <a:rPr lang="ru-RU" b="1" dirty="0" err="1"/>
              <a:t>ок</a:t>
            </a:r>
            <a:r>
              <a:rPr lang="ru-RU" b="1" dirty="0"/>
              <a:t>. 275–270 гг. до н. э.)</a:t>
            </a:r>
          </a:p>
        </p:txBody>
      </p:sp>
    </p:spTree>
    <p:extLst>
      <p:ext uri="{BB962C8B-B14F-4D97-AF65-F5344CB8AC3E}">
        <p14:creationId xmlns:p14="http://schemas.microsoft.com/office/powerpoint/2010/main" val="39030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Объект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50675"/>
              </p:ext>
            </p:extLst>
          </p:nvPr>
        </p:nvGraphicFramePr>
        <p:xfrm>
          <a:off x="830263" y="698500"/>
          <a:ext cx="7446962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" name="Документ" r:id="rId4" imgW="6208813" imgH="4905251" progId="Word.Document.12">
                  <p:embed/>
                </p:oleObj>
              </mc:Choice>
              <mc:Fallback>
                <p:oleObj name="Документ" r:id="rId4" imgW="6208813" imgH="4905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263" y="698500"/>
                        <a:ext cx="7446962" cy="587057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907704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оле 4"/>
              <p:cNvSpPr txBox="1"/>
              <p:nvPr/>
            </p:nvSpPr>
            <p:spPr>
              <a:xfrm>
                <a:off x="3383620" y="1564357"/>
                <a:ext cx="1083945" cy="5207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𝑺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𝟐𝟏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𝟏𝟐𝟔</m:t>
                      </m:r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20" y="1564357"/>
                <a:ext cx="1083945" cy="5207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оле 210"/>
          <p:cNvSpPr txBox="1"/>
          <p:nvPr/>
        </p:nvSpPr>
        <p:spPr>
          <a:xfrm>
            <a:off x="1510920" y="1996581"/>
            <a:ext cx="331470" cy="276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13</a:t>
            </a:r>
          </a:p>
        </p:txBody>
      </p:sp>
      <p:sp>
        <p:nvSpPr>
          <p:cNvPr id="8" name="Поле 211"/>
          <p:cNvSpPr txBox="1"/>
          <p:nvPr/>
        </p:nvSpPr>
        <p:spPr>
          <a:xfrm>
            <a:off x="2847022" y="3137217"/>
            <a:ext cx="331470" cy="2870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оле 30"/>
              <p:cNvSpPr txBox="1"/>
              <p:nvPr/>
            </p:nvSpPr>
            <p:spPr>
              <a:xfrm>
                <a:off x="7177251" y="1529221"/>
                <a:ext cx="810895" cy="4673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𝑺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9" name="Пол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51" y="1529221"/>
                <a:ext cx="810895" cy="4673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оле 224"/>
              <p:cNvSpPr txBox="1"/>
              <p:nvPr/>
            </p:nvSpPr>
            <p:spPr>
              <a:xfrm>
                <a:off x="3383620" y="4687744"/>
                <a:ext cx="1039495" cy="135001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𝒔𝒊𝒏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1100" b="1" dirty="0">
                    <a:effectLst/>
                    <a:ea typeface="Times New Roman"/>
                    <a:cs typeface="Times New Roman"/>
                  </a:rPr>
                  <a:t>=</a:t>
                </a:r>
                <a:r>
                  <a:rPr lang="en-US" sz="1100" b="1" dirty="0" smtClean="0">
                    <a:effectLst/>
                    <a:ea typeface="Times New Roman"/>
                    <a:cs typeface="Times New Roman"/>
                  </a:rPr>
                  <a:t>0,6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ru-RU" sz="11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𝜶</m:t>
                          </m:r>
                        </m:e>
                      </m:func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r>
                        <a:rPr lang="ru-RU" sz="11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r>
                        <a:rPr lang="en-US" sz="1100" b="1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𝟖</m:t>
                      </m:r>
                    </m:oMath>
                  </m:oMathPara>
                </a14:m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𝒕𝒈</m:t>
                        </m:r>
                      </m:fName>
                      <m:e>
                        <m: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1100" b="1" dirty="0">
                    <a:effectLst/>
                    <a:ea typeface="Times New Roman"/>
                    <a:cs typeface="Times New Roman"/>
                  </a:rPr>
                  <a:t>=0,75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b="1" dirty="0">
                    <a:effectLst/>
                    <a:ea typeface="Times New Roman"/>
                    <a:cs typeface="Times New Roman"/>
                  </a:rPr>
                  <a:t> S=6</a:t>
                </a:r>
                <a:endParaRPr lang="ru-RU" sz="1100" b="1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Поле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20" y="4687744"/>
                <a:ext cx="1039495" cy="13500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оле 225"/>
              <p:cNvSpPr txBox="1"/>
              <p:nvPr/>
            </p:nvSpPr>
            <p:spPr>
              <a:xfrm>
                <a:off x="6868279" y="5612939"/>
                <a:ext cx="940435" cy="42481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b="1">
                    <a:effectLst/>
                    <a:ea typeface="Calibri"/>
                    <a:cs typeface="Times New Roman"/>
                  </a:rPr>
                  <a:t>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p>
                        <m:r>
                          <a:rPr lang="en-US" sz="11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1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</m:oMath>
                </a14:m>
                <a:endParaRPr lang="ru-RU" sz="1100" b="1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Поле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279" y="5612939"/>
                <a:ext cx="940435" cy="4248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оле 222"/>
              <p:cNvSpPr txBox="1"/>
              <p:nvPr/>
            </p:nvSpPr>
            <p:spPr>
              <a:xfrm>
                <a:off x="6653053" y="2087068"/>
                <a:ext cx="446405" cy="37147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2" name="Поле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53" y="2087068"/>
                <a:ext cx="446405" cy="3714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оле 222"/>
              <p:cNvSpPr txBox="1"/>
              <p:nvPr/>
            </p:nvSpPr>
            <p:spPr>
              <a:xfrm>
                <a:off x="5113203" y="5666279"/>
                <a:ext cx="446405" cy="37147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3" name="Поле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03" y="5666279"/>
                <a:ext cx="446405" cy="3714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оле 222"/>
              <p:cNvSpPr txBox="1"/>
              <p:nvPr/>
            </p:nvSpPr>
            <p:spPr>
              <a:xfrm>
                <a:off x="6133976" y="4691956"/>
                <a:ext cx="446405" cy="37147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4" name="Поле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976" y="4691956"/>
                <a:ext cx="446405" cy="3714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е 213"/>
          <p:cNvSpPr txBox="1"/>
          <p:nvPr/>
        </p:nvSpPr>
        <p:spPr>
          <a:xfrm>
            <a:off x="6535529" y="3052716"/>
            <a:ext cx="260350" cy="296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2</a:t>
            </a:r>
          </a:p>
        </p:txBody>
      </p:sp>
      <p:sp>
        <p:nvSpPr>
          <p:cNvPr id="16" name="Поле 213"/>
          <p:cNvSpPr txBox="1"/>
          <p:nvPr/>
        </p:nvSpPr>
        <p:spPr>
          <a:xfrm>
            <a:off x="5206230" y="3087324"/>
            <a:ext cx="260350" cy="296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47" y="445314"/>
            <a:ext cx="3960953" cy="7141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Реши устно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04806"/>
              </p:ext>
            </p:extLst>
          </p:nvPr>
        </p:nvGraphicFramePr>
        <p:xfrm>
          <a:off x="985838" y="692696"/>
          <a:ext cx="7231062" cy="58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0" name="Документ" r:id="rId3" imgW="6297710" imgH="5089865" progId="Word.Document.12">
                  <p:embed/>
                </p:oleObj>
              </mc:Choice>
              <mc:Fallback>
                <p:oleObj name="Документ" r:id="rId3" imgW="6297710" imgH="5089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38" y="692696"/>
                        <a:ext cx="7231062" cy="58356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4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4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оле 227"/>
              <p:cNvSpPr txBox="1"/>
              <p:nvPr/>
            </p:nvSpPr>
            <p:spPr>
              <a:xfrm>
                <a:off x="3701183" y="1600815"/>
                <a:ext cx="701675" cy="42481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S=4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Поле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83" y="1600815"/>
                <a:ext cx="701675" cy="4248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оле 214"/>
              <p:cNvSpPr txBox="1"/>
              <p:nvPr/>
            </p:nvSpPr>
            <p:spPr>
              <a:xfrm>
                <a:off x="1331640" y="2579775"/>
                <a:ext cx="429260" cy="41402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56" name="Поле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79775"/>
                <a:ext cx="429260" cy="4140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оле 217"/>
          <p:cNvSpPr txBox="1"/>
          <p:nvPr/>
        </p:nvSpPr>
        <p:spPr>
          <a:xfrm>
            <a:off x="2123728" y="2406834"/>
            <a:ext cx="260350" cy="3822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4</a:t>
            </a:r>
            <a:endParaRPr lang="ru-RU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оле 226"/>
              <p:cNvSpPr txBox="1"/>
              <p:nvPr/>
            </p:nvSpPr>
            <p:spPr>
              <a:xfrm>
                <a:off x="7123244" y="1611610"/>
                <a:ext cx="633730" cy="41402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S=12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8" name="Поле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244" y="1611610"/>
                <a:ext cx="633730" cy="414020"/>
              </a:xfrm>
              <a:prstGeom prst="rect">
                <a:avLst/>
              </a:prstGeom>
              <a:blipFill rotWithShape="1">
                <a:blip r:embed="rId7"/>
                <a:stretch>
                  <a:fillRect r="-95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оле 96"/>
              <p:cNvSpPr txBox="1"/>
              <p:nvPr/>
            </p:nvSpPr>
            <p:spPr>
              <a:xfrm>
                <a:off x="6263333" y="2238038"/>
                <a:ext cx="648071" cy="36131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a=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9" name="Поле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33" y="2238038"/>
                <a:ext cx="648071" cy="3613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оле 215"/>
              <p:cNvSpPr txBox="1"/>
              <p:nvPr/>
            </p:nvSpPr>
            <p:spPr>
              <a:xfrm>
                <a:off x="6007577" y="3222778"/>
                <a:ext cx="469323" cy="31838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60" name="Поле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77" y="3222778"/>
                <a:ext cx="469323" cy="3183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оле 215"/>
              <p:cNvSpPr txBox="1"/>
              <p:nvPr/>
            </p:nvSpPr>
            <p:spPr>
              <a:xfrm>
                <a:off x="4995611" y="3193351"/>
                <a:ext cx="446902" cy="3076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61" name="Поле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11" y="3193351"/>
                <a:ext cx="446902" cy="307657"/>
              </a:xfrm>
              <a:prstGeom prst="rect">
                <a:avLst/>
              </a:prstGeom>
              <a:blipFill rotWithShape="1">
                <a:blip r:embed="rId10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оле 228"/>
              <p:cNvSpPr txBox="1"/>
              <p:nvPr/>
            </p:nvSpPr>
            <p:spPr>
              <a:xfrm>
                <a:off x="3203848" y="4028409"/>
                <a:ext cx="1350010" cy="13182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𝐴𝐾</m:t>
                      </m:r>
                      <m:r>
                        <a:rPr lang="ru-RU" sz="11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=8/</m:t>
                      </m:r>
                      <m:func>
                        <m:func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tg</m:t>
                          </m:r>
                        </m:fName>
                        <m:e>
                          <m:sSup>
                            <m:sSupPr>
                              <m:ctrlPr>
                                <a:rPr lang="ru-RU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AB=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8/</m:t>
                    </m:r>
                    <m:func>
                      <m:func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32</m:t>
                            </m:r>
                          </m:e>
                          <m:sup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S=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64</m:t>
                    </m:r>
                    <m:r>
                      <a:rPr lang="en-US" sz="11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func>
                      <m:func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tg</m:t>
                        </m:r>
                      </m:fName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32</m:t>
                            </m:r>
                          </m:e>
                          <m:sup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1100" dirty="0">
                    <a:effectLst/>
                    <a:ea typeface="Times New Roman"/>
                    <a:cs typeface="Times New Roman"/>
                  </a:rPr>
                  <a:t>, P=</a:t>
                </a:r>
                <a14:m>
                  <m:oMath xmlns:m="http://schemas.openxmlformats.org/officeDocument/2006/math"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16</m:t>
                    </m:r>
                    <m:r>
                      <a:rPr lang="en-US" sz="11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func>
                      <m:func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tg</m:t>
                        </m:r>
                      </m:fName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32</m:t>
                            </m:r>
                          </m:e>
                          <m:sup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p>
                        </m:sSup>
                        <m:r>
                          <a:rPr lang="en-US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</m:e>
                    </m:func>
                    <m:r>
                      <a:rPr lang="en-US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16/</m:t>
                    </m:r>
                    <m:func>
                      <m:funcPr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1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32</m:t>
                            </m:r>
                          </m:e>
                          <m:sup>
                            <m:r>
                              <a:rPr lang="en-US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Поле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028409"/>
                <a:ext cx="1350010" cy="13182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оле 229"/>
              <p:cNvSpPr txBox="1"/>
              <p:nvPr/>
            </p:nvSpPr>
            <p:spPr>
              <a:xfrm>
                <a:off x="6874469" y="4002677"/>
                <a:ext cx="1078230" cy="133921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=12,5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ru-RU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ru-RU" sz="11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=3×12.5=37,5</m:t>
                      </m:r>
                    </m:oMath>
                  </m:oMathPara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sz="11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=10+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1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63" name="Поле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69" y="4002677"/>
                <a:ext cx="1078230" cy="13392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оле 216"/>
              <p:cNvSpPr txBox="1"/>
              <p:nvPr/>
            </p:nvSpPr>
            <p:spPr>
              <a:xfrm>
                <a:off x="5495273" y="5017104"/>
                <a:ext cx="619760" cy="32956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64" name="Поле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73" y="5017104"/>
                <a:ext cx="619760" cy="3295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оле 216"/>
              <p:cNvSpPr txBox="1"/>
              <p:nvPr/>
            </p:nvSpPr>
            <p:spPr>
              <a:xfrm>
                <a:off x="4995611" y="4627192"/>
                <a:ext cx="453895" cy="32956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65" name="Поле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11" y="4627192"/>
                <a:ext cx="453895" cy="3295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666761" y="476672"/>
            <a:ext cx="3951678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Реши устно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08912" cy="1080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ПИФАГОР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ок</a:t>
            </a:r>
            <a:r>
              <a:rPr lang="ru-RU" b="1" dirty="0"/>
              <a:t>. 580 г. до н. э. – </a:t>
            </a:r>
            <a:r>
              <a:rPr lang="ru-RU" b="1" dirty="0" err="1"/>
              <a:t>ок</a:t>
            </a:r>
            <a:r>
              <a:rPr lang="ru-RU" b="1" dirty="0"/>
              <a:t>. 500 г. до н. э.)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283968" y="404664"/>
            <a:ext cx="4464496" cy="5040560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anchor="t">
            <a:normAutofit fontScale="92500" lnSpcReduction="10000"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800" b="1" i="1" dirty="0"/>
              <a:t>Пифагор родился на острове </a:t>
            </a:r>
            <a:r>
              <a:rPr lang="ru-RU" sz="1800" b="1" i="1" dirty="0" err="1"/>
              <a:t>Самос</a:t>
            </a:r>
            <a:r>
              <a:rPr lang="ru-RU" sz="1800" b="1" i="1" dirty="0"/>
              <a:t> в </a:t>
            </a:r>
            <a:r>
              <a:rPr lang="en-US" sz="1800" b="1" i="1" dirty="0"/>
              <a:t>IV</a:t>
            </a:r>
            <a:r>
              <a:rPr lang="ru-RU" sz="1800" b="1" i="1" dirty="0"/>
              <a:t> в до н.э</a:t>
            </a:r>
            <a:r>
              <a:rPr lang="ru-RU" sz="1800" b="1" i="1" dirty="0" smtClean="0"/>
              <a:t>.</a:t>
            </a:r>
          </a:p>
          <a:p>
            <a:pPr algn="ctr"/>
            <a:r>
              <a:rPr lang="ru-RU" sz="1800" b="1" i="1" dirty="0" smtClean="0"/>
              <a:t>Организовал </a:t>
            </a:r>
            <a:r>
              <a:rPr lang="ru-RU" sz="1800" b="1" i="1" dirty="0"/>
              <a:t>там Пифагорейскую школу. </a:t>
            </a:r>
            <a:endParaRPr lang="ru-RU" sz="1800" b="1" i="1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800" b="1" i="1" dirty="0" smtClean="0"/>
              <a:t>Пифагора </a:t>
            </a:r>
            <a:r>
              <a:rPr lang="ru-RU" sz="1800" b="1" i="1" dirty="0"/>
              <a:t>считают отцом нумерации, описывающей с помощью чисел весь </a:t>
            </a:r>
            <a:r>
              <a:rPr lang="ru-RU" sz="1800" b="1" i="1" dirty="0" smtClean="0"/>
              <a:t>мир</a:t>
            </a:r>
            <a:r>
              <a:rPr lang="en-US" sz="1800" b="1" i="1" dirty="0"/>
              <a:t>,</a:t>
            </a:r>
            <a:r>
              <a:rPr lang="ru-RU" sz="1800" b="1" i="1" dirty="0" smtClean="0"/>
              <a:t> раскрывающей </a:t>
            </a:r>
            <a:r>
              <a:rPr lang="ru-RU" sz="1800" b="1" i="1" dirty="0"/>
              <a:t>прошлое и будущее, </a:t>
            </a:r>
            <a:r>
              <a:rPr lang="ru-RU" sz="1800" b="1" i="1" dirty="0" smtClean="0"/>
              <a:t>предсказывающей судьбы </a:t>
            </a:r>
            <a:r>
              <a:rPr lang="ru-RU" sz="1800" b="1" i="1" dirty="0"/>
              <a:t>людей. Они верили, что в числовых закономерностях спрятана тайна мира. Четные- счастливые, нечетные- несчастливые. </a:t>
            </a:r>
            <a:endParaRPr lang="ru-RU" sz="1800" b="1" i="1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800" b="1" i="1" dirty="0" smtClean="0"/>
              <a:t>Открыл </a:t>
            </a:r>
            <a:r>
              <a:rPr lang="ru-RU" sz="1800" b="1" i="1" dirty="0"/>
              <a:t>формулу совершенных чисел (оно равно сумме его делителей, например- 6; 28 и т.д.) Они открыли четыре числа, остальные неизвестны. 2500 лет этот вопрос остается открытым. </a:t>
            </a:r>
            <a:endParaRPr lang="ru-RU" sz="18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10198"/>
          <a:stretch>
            <a:fillRect/>
          </a:stretch>
        </p:blipFill>
        <p:spPr>
          <a:xfrm>
            <a:off x="539552" y="404664"/>
            <a:ext cx="3528392" cy="5040560"/>
          </a:xfrm>
        </p:spPr>
      </p:pic>
    </p:spTree>
    <p:extLst>
      <p:ext uri="{BB962C8B-B14F-4D97-AF65-F5344CB8AC3E}">
        <p14:creationId xmlns:p14="http://schemas.microsoft.com/office/powerpoint/2010/main" val="19226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019653"/>
              </p:ext>
            </p:extLst>
          </p:nvPr>
        </p:nvGraphicFramePr>
        <p:xfrm>
          <a:off x="-35133" y="607931"/>
          <a:ext cx="9255233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Документ" r:id="rId4" imgW="6365014" imgH="3412113" progId="Word.Document.12">
                  <p:embed/>
                </p:oleObj>
              </mc:Choice>
              <mc:Fallback>
                <p:oleObj name="Документ" r:id="rId4" imgW="6365014" imgH="3412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5133" y="607931"/>
                        <a:ext cx="9255233" cy="4968552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871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Теорема Пифагора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635896" y="1099572"/>
                <a:ext cx="5292588" cy="5184576"/>
              </a:xfrm>
              <a:blipFill>
                <a:blip r:embed="rId7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txBody>
              <a:bodyPr anchor="ctr">
                <a:noAutofit/>
              </a:bodyPr>
              <a:lstStyle/>
              <a:p>
                <a:pPr algn="ctr"/>
                <a:r>
                  <a:rPr lang="ru-RU" sz="2000" b="1" i="1" dirty="0"/>
                  <a:t>Изучение натуральных чисел привело Пифагора еще к </a:t>
                </a:r>
                <a:r>
                  <a:rPr lang="ru-RU" sz="2000" b="1" i="1" dirty="0" smtClean="0"/>
                  <a:t>одной «вечной проблеме»  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q"/>
                </a:pPr>
                <a:r>
                  <a:rPr lang="ru-RU" sz="2000" b="1" i="1" dirty="0" smtClean="0"/>
                  <a:t>«Решить </a:t>
                </a:r>
                <a:r>
                  <a:rPr lang="ru-RU" sz="2000" b="1" i="1" dirty="0"/>
                  <a:t>в натуральных числах уравнение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ru-RU" sz="2000" b="1" i="1">
                            <a:latin typeface="Cambria Math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ru-RU" sz="2000" b="1" i="1" dirty="0" smtClean="0"/>
                  <a:t>»</a:t>
                </a:r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– </a:t>
                </a:r>
                <a:r>
                  <a:rPr lang="ru-RU" sz="2000" b="1" i="1" dirty="0"/>
                  <a:t>задача Пифагора, а числа - пифагоровы тройки. (</a:t>
                </a:r>
                <a:r>
                  <a:rPr lang="ru-RU" sz="2000" b="1" i="1" dirty="0" smtClean="0"/>
                  <a:t>3;4;5</a:t>
                </a:r>
                <a:r>
                  <a:rPr lang="ru-RU" sz="2000" b="1" i="1" dirty="0"/>
                  <a:t>), (</a:t>
                </a:r>
                <a:r>
                  <a:rPr lang="ru-RU" sz="2000" b="1" i="1" dirty="0" smtClean="0"/>
                  <a:t>6;8;10</a:t>
                </a:r>
                <a:r>
                  <a:rPr lang="ru-RU" sz="2000" b="1" i="1" dirty="0"/>
                  <a:t>), (</a:t>
                </a:r>
                <a:r>
                  <a:rPr lang="ru-RU" sz="2000" b="1" i="1" dirty="0" smtClean="0"/>
                  <a:t>5;12;13</a:t>
                </a:r>
                <a:r>
                  <a:rPr lang="ru-RU" sz="2000" b="1" i="1" dirty="0"/>
                  <a:t>), (</a:t>
                </a:r>
                <a:r>
                  <a:rPr lang="ru-RU" sz="2000" b="1" i="1" dirty="0" smtClean="0"/>
                  <a:t>12;16;20</a:t>
                </a:r>
                <a:r>
                  <a:rPr lang="ru-RU" sz="2000" b="1" i="1" dirty="0"/>
                  <a:t>), (</a:t>
                </a:r>
                <a:r>
                  <a:rPr lang="ru-RU" sz="2000" b="1" i="1" dirty="0" smtClean="0"/>
                  <a:t>10;24;26</a:t>
                </a:r>
                <a:r>
                  <a:rPr lang="ru-RU" sz="2000" b="1" i="1" dirty="0"/>
                  <a:t>), (</a:t>
                </a:r>
                <a:r>
                  <a:rPr lang="ru-RU" sz="2000" b="1" i="1" dirty="0" smtClean="0"/>
                  <a:t>20;21;29</a:t>
                </a:r>
                <a:r>
                  <a:rPr lang="ru-RU" sz="2000" b="1" i="1" dirty="0"/>
                  <a:t>). </a:t>
                </a:r>
                <a:endParaRPr lang="ru-RU" sz="2000" b="1" i="1" dirty="0" smtClean="0"/>
              </a:p>
              <a:p>
                <a:pPr algn="ctr"/>
                <a:r>
                  <a:rPr lang="ru-RU" sz="2000" b="1" i="1" dirty="0" smtClean="0"/>
                  <a:t>Пифагор </a:t>
                </a:r>
                <a:r>
                  <a:rPr lang="ru-RU" sz="2000" b="1" i="1" dirty="0"/>
                  <a:t>доказал теорему, которая носит его имя. Сейчас существует более ста доказательств этой теоремы</a:t>
                </a:r>
                <a:r>
                  <a:rPr lang="ru-RU" sz="2000" b="1" i="1" dirty="0" smtClean="0"/>
                  <a:t>.</a:t>
                </a:r>
                <a:r>
                  <a:rPr lang="ru-RU" sz="2000" b="1" i="1" dirty="0"/>
                  <a:t> </a:t>
                </a:r>
                <a:endParaRPr lang="ru-RU" sz="2000" b="1" i="1" dirty="0" smtClean="0"/>
              </a:p>
              <a:p>
                <a:pPr algn="ctr"/>
                <a:r>
                  <a:rPr lang="ru-RU" sz="2000" b="1" i="1" dirty="0" smtClean="0"/>
                  <a:t>Представляю доказательство </a:t>
                </a:r>
                <a:r>
                  <a:rPr lang="ru-RU" sz="2000" b="1" i="1" dirty="0"/>
                  <a:t>теоремы Пифагора без слов</a:t>
                </a:r>
                <a:r>
                  <a:rPr lang="ru-RU" sz="2000" b="1" dirty="0"/>
                  <a:t>.</a:t>
                </a:r>
                <a:r>
                  <a:rPr lang="ru-RU" sz="2000" b="1" i="1" dirty="0" smtClean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635896" y="1099572"/>
                <a:ext cx="5292588" cy="5184576"/>
              </a:xfrm>
              <a:blipFill rotWithShape="1">
                <a:blip r:embed="rId8"/>
                <a:stretch>
                  <a:fillRect r="-11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оле 576"/>
              <p:cNvSpPr txBox="1"/>
              <p:nvPr/>
            </p:nvSpPr>
            <p:spPr>
              <a:xfrm>
                <a:off x="641722" y="1326691"/>
                <a:ext cx="333375" cy="278130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Поле 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2" y="1326691"/>
                <a:ext cx="333375" cy="2781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оле 575"/>
              <p:cNvSpPr txBox="1"/>
              <p:nvPr/>
            </p:nvSpPr>
            <p:spPr>
              <a:xfrm>
                <a:off x="1765974" y="2368936"/>
                <a:ext cx="327660" cy="317500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  <m:sup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8" name="Поле 5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974" y="2368936"/>
                <a:ext cx="327660" cy="3175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оле 574"/>
              <p:cNvSpPr txBox="1"/>
              <p:nvPr/>
            </p:nvSpPr>
            <p:spPr>
              <a:xfrm>
                <a:off x="1259632" y="3937990"/>
                <a:ext cx="318770" cy="301625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</m:t>
                          </m:r>
                        </m:e>
                        <m:sup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9" name="Поле 5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37990"/>
                <a:ext cx="318770" cy="3016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оле 573"/>
              <p:cNvSpPr txBox="1"/>
              <p:nvPr/>
            </p:nvSpPr>
            <p:spPr>
              <a:xfrm>
                <a:off x="455163" y="5564068"/>
                <a:ext cx="2949281" cy="72008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ru-RU" sz="2400" i="1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borderBoxPr>
                        <m:e>
                          <m:sSup>
                            <m:sSupPr>
                              <m:ctrlP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400" i="1">
                                  <a:ln w="18415" cmpd="sng">
                                    <a:solidFill>
                                      <a:srgbClr val="FFFFFF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63500" dir="3600000" algn="tl" rotWithShape="0">
                                      <a:srgbClr val="000000">
                                        <a:alpha val="70000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borderBox>
                    </m:oMath>
                  </m:oMathPara>
                </a14:m>
                <a:endPara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0" name="Поле 5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3" y="5564068"/>
                <a:ext cx="2949281" cy="7200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49707"/>
              </p:ext>
            </p:extLst>
          </p:nvPr>
        </p:nvGraphicFramePr>
        <p:xfrm>
          <a:off x="782638" y="769938"/>
          <a:ext cx="7242175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" name="Документ" r:id="rId4" imgW="6441675" imgH="4787704" progId="Word.Document.12">
                  <p:embed/>
                </p:oleObj>
              </mc:Choice>
              <mc:Fallback>
                <p:oleObj name="Документ" r:id="rId4" imgW="6441675" imgH="4787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638" y="769938"/>
                        <a:ext cx="7242175" cy="53657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50">
                              <a:tint val="66000"/>
                              <a:satMod val="160000"/>
                            </a:srgbClr>
                          </a:gs>
                          <a:gs pos="50000">
                            <a:srgbClr val="00B050">
                              <a:tint val="44500"/>
                              <a:satMod val="160000"/>
                            </a:srgbClr>
                          </a:gs>
                          <a:gs pos="100000">
                            <a:srgbClr val="00B050">
                              <a:tint val="23500"/>
                              <a:satMod val="160000"/>
                            </a:srgb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оле 236"/>
              <p:cNvSpPr txBox="1"/>
              <p:nvPr/>
            </p:nvSpPr>
            <p:spPr>
              <a:xfrm>
                <a:off x="2381052" y="980508"/>
                <a:ext cx="2088231" cy="509905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CD</a:t>
                </a:r>
                <a:r>
                  <a:rPr lang="ru-RU" sz="1100" dirty="0">
                    <a:effectLst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20</m:t>
                            </m:r>
                          </m:e>
                          <m:sup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16</m:t>
                            </m:r>
                          </m:e>
                          <m:sup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=12</m:t>
                    </m:r>
                  </m:oMath>
                </a14:m>
                <a:r>
                  <a:rPr lang="ru-RU" sz="1100" dirty="0">
                    <a:effectLst/>
                    <a:ea typeface="Times New Roman"/>
                    <a:cs typeface="Times New Roman"/>
                  </a:rPr>
                  <a:t> 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AC</a:t>
                </a:r>
                <a:r>
                  <a:rPr lang="ru-RU" sz="1100" dirty="0">
                    <a:effectLst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12</m:t>
                            </m:r>
                          </m:e>
                          <m:sup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9</m:t>
                            </m:r>
                          </m:e>
                          <m:sup>
                            <m:r>
                              <a:rPr lang="ru-RU" sz="11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=15</m:t>
                    </m:r>
                  </m:oMath>
                </a14:m>
                <a:r>
                  <a:rPr lang="ru-RU" sz="1100" dirty="0">
                    <a:effectLst/>
                    <a:ea typeface="Times New Roman"/>
                    <a:cs typeface="Times New Roman"/>
                  </a:rPr>
                  <a:t> 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79" name="Поле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52" y="980508"/>
                <a:ext cx="2088231" cy="509905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Поле 147"/>
          <p:cNvSpPr txBox="1"/>
          <p:nvPr/>
        </p:nvSpPr>
        <p:spPr>
          <a:xfrm>
            <a:off x="2771800" y="2195716"/>
            <a:ext cx="331470" cy="3079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12</a:t>
            </a:r>
            <a:endParaRPr lang="ru-RU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1" name="Поле 148"/>
          <p:cNvSpPr txBox="1"/>
          <p:nvPr/>
        </p:nvSpPr>
        <p:spPr>
          <a:xfrm>
            <a:off x="3470161" y="2047126"/>
            <a:ext cx="33147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15</a:t>
            </a:r>
            <a:endParaRPr lang="ru-RU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оле 237"/>
              <p:cNvSpPr txBox="1"/>
              <p:nvPr/>
            </p:nvSpPr>
            <p:spPr>
              <a:xfrm>
                <a:off x="6804248" y="1044326"/>
                <a:ext cx="784860" cy="38227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 dirty="0">
                    <a:effectLst/>
                    <a:ea typeface="Calibri"/>
                    <a:cs typeface="Times New Roman"/>
                  </a:rPr>
                  <a:t>Р</a:t>
                </a:r>
                <a:r>
                  <a:rPr lang="ru-RU" sz="1100" dirty="0">
                    <a:effectLst/>
                    <a:ea typeface="Calibri"/>
                    <a:cs typeface="Times New Roman"/>
                  </a:rPr>
                  <a:t>=24+6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82" name="Поле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044326"/>
                <a:ext cx="784860" cy="382270"/>
              </a:xfrm>
              <a:prstGeom prst="rect">
                <a:avLst/>
              </a:prstGeom>
              <a:blipFill rotWithShape="1">
                <a:blip r:embed="rId7"/>
                <a:stretch>
                  <a:fillRect r="-152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Заголовок 82"/>
          <p:cNvSpPr>
            <a:spLocks noGrp="1"/>
          </p:cNvSpPr>
          <p:nvPr>
            <p:ph type="title"/>
          </p:nvPr>
        </p:nvSpPr>
        <p:spPr>
          <a:xfrm>
            <a:off x="501184" y="5805264"/>
            <a:ext cx="4821748" cy="64340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Теорема Пифагора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8" name="Поле 238"/>
          <p:cNvSpPr txBox="1"/>
          <p:nvPr/>
        </p:nvSpPr>
        <p:spPr>
          <a:xfrm>
            <a:off x="3153613" y="3429000"/>
            <a:ext cx="1202363" cy="30734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Р=6+8+10=24</a:t>
            </a:r>
          </a:p>
        </p:txBody>
      </p:sp>
      <p:sp>
        <p:nvSpPr>
          <p:cNvPr id="9" name="Поле 188"/>
          <p:cNvSpPr txBox="1"/>
          <p:nvPr/>
        </p:nvSpPr>
        <p:spPr>
          <a:xfrm>
            <a:off x="1691680" y="3915092"/>
            <a:ext cx="260350" cy="3295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8</a:t>
            </a:r>
          </a:p>
        </p:txBody>
      </p:sp>
      <p:sp>
        <p:nvSpPr>
          <p:cNvPr id="10" name="Поле 189"/>
          <p:cNvSpPr txBox="1"/>
          <p:nvPr/>
        </p:nvSpPr>
        <p:spPr>
          <a:xfrm>
            <a:off x="957026" y="4605496"/>
            <a:ext cx="265430" cy="3187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6</a:t>
            </a:r>
          </a:p>
        </p:txBody>
      </p:sp>
      <p:sp>
        <p:nvSpPr>
          <p:cNvPr id="11" name="Поле 190"/>
          <p:cNvSpPr txBox="1"/>
          <p:nvPr/>
        </p:nvSpPr>
        <p:spPr>
          <a:xfrm>
            <a:off x="1950913" y="4767183"/>
            <a:ext cx="331470" cy="3187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оле 239"/>
              <p:cNvSpPr txBox="1"/>
              <p:nvPr/>
            </p:nvSpPr>
            <p:spPr>
              <a:xfrm>
                <a:off x="6372200" y="3403600"/>
                <a:ext cx="1366520" cy="45720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АВ=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16+16</m:t>
                        </m:r>
                      </m:e>
                    </m:rad>
                    <m:r>
                      <a:rPr lang="ru-RU" sz="11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ru-RU" sz="1100" dirty="0">
                    <a:effectLst/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1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2" name="Поле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403600"/>
                <a:ext cx="1366520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оле 130"/>
              <p:cNvSpPr txBox="1"/>
              <p:nvPr/>
            </p:nvSpPr>
            <p:spPr>
              <a:xfrm>
                <a:off x="5148064" y="2047126"/>
                <a:ext cx="429260" cy="27622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ysClr val="windowText" lastClr="000000"/>
                    </a:solidFill>
                    <a:effectLst/>
                    <a:ea typeface="Calibri"/>
                    <a:cs typeface="Times New Roman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ysClr val="windowText" lastClr="000000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Поле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47126"/>
                <a:ext cx="429260" cy="276225"/>
              </a:xfrm>
              <a:prstGeom prst="rect">
                <a:avLst/>
              </a:prstGeom>
              <a:blipFill rotWithShape="1">
                <a:blip r:embed="rId9"/>
                <a:stretch>
                  <a:fillRect b="-1489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оле 130"/>
              <p:cNvSpPr txBox="1"/>
              <p:nvPr/>
            </p:nvSpPr>
            <p:spPr>
              <a:xfrm>
                <a:off x="6374988" y="2023313"/>
                <a:ext cx="429260" cy="27622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smtClean="0">
                    <a:solidFill>
                      <a:sysClr val="windowText" lastClr="000000"/>
                    </a:solidFill>
                    <a:effectLst/>
                    <a:ea typeface="Calibri"/>
                    <a:cs typeface="Times New Roman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ysClr val="windowText" lastClr="000000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Поле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88" y="2023313"/>
                <a:ext cx="429260" cy="276225"/>
              </a:xfrm>
              <a:prstGeom prst="rect">
                <a:avLst/>
              </a:prstGeom>
              <a:blipFill rotWithShape="1">
                <a:blip r:embed="rId10"/>
                <a:stretch>
                  <a:fillRect b="-1489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оле 130"/>
              <p:cNvSpPr txBox="1"/>
              <p:nvPr/>
            </p:nvSpPr>
            <p:spPr>
              <a:xfrm>
                <a:off x="4786630" y="4605496"/>
                <a:ext cx="429260" cy="27622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ysClr val="windowText" lastClr="000000"/>
                    </a:solidFill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ysClr val="windowText" lastClr="000000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5" name="Поле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30" y="4605496"/>
                <a:ext cx="429260" cy="276225"/>
              </a:xfrm>
              <a:prstGeom prst="rect">
                <a:avLst/>
              </a:prstGeom>
              <a:blipFill rotWithShape="1">
                <a:blip r:embed="rId11"/>
                <a:stretch>
                  <a:fillRect b="-1250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оле 130"/>
              <p:cNvSpPr txBox="1"/>
              <p:nvPr/>
            </p:nvSpPr>
            <p:spPr>
              <a:xfrm>
                <a:off x="7234778" y="4527470"/>
                <a:ext cx="429260" cy="27622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 smtClean="0">
                    <a:solidFill>
                      <a:sysClr val="windowText" lastClr="000000"/>
                    </a:solidFill>
                    <a:ea typeface="Calibri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100" i="1">
                            <a:solidFill>
                              <a:sysClr val="windowText" lastClr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endParaRPr lang="ru-RU" sz="1100" dirty="0">
                  <a:solidFill>
                    <a:sysClr val="windowText" lastClr="000000"/>
                  </a:solidFill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Поле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78" y="4527470"/>
                <a:ext cx="429260" cy="276225"/>
              </a:xfrm>
              <a:prstGeom prst="rect">
                <a:avLst/>
              </a:prstGeom>
              <a:blipFill rotWithShape="1">
                <a:blip r:embed="rId12"/>
                <a:stretch>
                  <a:fillRect b="-1489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ле 107"/>
          <p:cNvSpPr txBox="1"/>
          <p:nvPr/>
        </p:nvSpPr>
        <p:spPr>
          <a:xfrm>
            <a:off x="5215890" y="2554491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6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8" name="Поле 107"/>
          <p:cNvSpPr txBox="1"/>
          <p:nvPr/>
        </p:nvSpPr>
        <p:spPr>
          <a:xfrm>
            <a:off x="6244813" y="2554491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6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9" name="Поле 107"/>
          <p:cNvSpPr txBox="1"/>
          <p:nvPr/>
        </p:nvSpPr>
        <p:spPr>
          <a:xfrm>
            <a:off x="5577324" y="4699872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0" name="Поле 107"/>
          <p:cNvSpPr txBox="1"/>
          <p:nvPr/>
        </p:nvSpPr>
        <p:spPr>
          <a:xfrm>
            <a:off x="6615018" y="4665582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1" name="Поле 107"/>
          <p:cNvSpPr txBox="1"/>
          <p:nvPr/>
        </p:nvSpPr>
        <p:spPr>
          <a:xfrm>
            <a:off x="7141656" y="5359003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2" name="Поле 107"/>
          <p:cNvSpPr txBox="1"/>
          <p:nvPr/>
        </p:nvSpPr>
        <p:spPr>
          <a:xfrm>
            <a:off x="6111850" y="5411946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3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3" name="Поле 107"/>
          <p:cNvSpPr txBox="1"/>
          <p:nvPr/>
        </p:nvSpPr>
        <p:spPr>
          <a:xfrm>
            <a:off x="5113258" y="5411946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ysClr val="windowText" lastClr="000000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4" name="Поле 107"/>
          <p:cNvSpPr txBox="1"/>
          <p:nvPr/>
        </p:nvSpPr>
        <p:spPr>
          <a:xfrm>
            <a:off x="5851500" y="2299538"/>
            <a:ext cx="260350" cy="2971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sysClr val="windowText" lastClr="000000"/>
                </a:solidFill>
                <a:effectLst/>
                <a:ea typeface="Calibri"/>
                <a:cs typeface="Times New Roman"/>
              </a:rPr>
              <a:t>6</a:t>
            </a:r>
            <a:endParaRPr lang="ru-RU" sz="110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235" y="199673"/>
            <a:ext cx="49371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 задач       Вариант-1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204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2421</TotalTime>
  <Words>2211</Words>
  <Application>Microsoft Office PowerPoint</Application>
  <PresentationFormat>Экран (4:3)</PresentationFormat>
  <Paragraphs>307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Остин</vt:lpstr>
      <vt:lpstr>Документ</vt:lpstr>
      <vt:lpstr>Соотношения между сторонами и углами в прямоугольном треугольнике</vt:lpstr>
      <vt:lpstr>Решение прямоугольных треугольников  </vt:lpstr>
      <vt:lpstr>«Пусть сюда не входит тот, кто не знает геометрии» (Платон)</vt:lpstr>
      <vt:lpstr>. </vt:lpstr>
      <vt:lpstr>Реши устно</vt:lpstr>
      <vt:lpstr>Реши устно</vt:lpstr>
      <vt:lpstr>ПИФАГОР (ок. 580 г. до н. э. – ок. 500 г. до н. э.)</vt:lpstr>
      <vt:lpstr>Теорема Пифагора</vt:lpstr>
      <vt:lpstr>Теорема Пифагора</vt:lpstr>
      <vt:lpstr>Теорема Пифагора- решите самостоятельно</vt:lpstr>
      <vt:lpstr>Тригонометрические функции возникли в Древней Греции в связи с исследованиями в астрономии и географии  </vt:lpstr>
      <vt:lpstr>Косинус угла</vt:lpstr>
      <vt:lpstr>Косинус угла-решите самостоятельно</vt:lpstr>
      <vt:lpstr>Синус и тангенс угла</vt:lpstr>
      <vt:lpstr>Синус и тангенс угла-самостоятельно</vt:lpstr>
      <vt:lpstr>Решение прямоугольных треугольников</vt:lpstr>
      <vt:lpstr>Соотношения между сторонами и углами в прямоугольном треугольнике </vt:lpstr>
      <vt:lpstr>Соотношения между сторонами и углами в прямоугольном треугольнике- сам-но</vt:lpstr>
      <vt:lpstr>В науке нет царской дороги! (Евклид)</vt:lpstr>
      <vt:lpstr>Сейчас геометрия решает современные задачи естествознания, физики, техники, географии </vt:lpstr>
      <vt:lpstr>На протяжении всей истории античных времен до наших дней прослеживаются пути проникновения математики во все сферы общества</vt:lpstr>
      <vt:lpstr>Теорема Ферма</vt:lpstr>
      <vt:lpstr>Презентация PowerPoint</vt:lpstr>
      <vt:lpstr>Домашнее задание</vt:lpstr>
      <vt:lpstr>Домашнее задание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</dc:creator>
  <cp:lastModifiedBy>Vita</cp:lastModifiedBy>
  <cp:revision>335</cp:revision>
  <dcterms:created xsi:type="dcterms:W3CDTF">2014-08-17T07:46:38Z</dcterms:created>
  <dcterms:modified xsi:type="dcterms:W3CDTF">2014-08-25T11:50:34Z</dcterms:modified>
</cp:coreProperties>
</file>