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1" r:id="rId9"/>
    <p:sldId id="268" r:id="rId10"/>
    <p:sldId id="267" r:id="rId11"/>
    <p:sldId id="264" r:id="rId12"/>
    <p:sldId id="269" r:id="rId13"/>
    <p:sldId id="270" r:id="rId14"/>
    <p:sldId id="271" r:id="rId15"/>
    <p:sldId id="272" r:id="rId16"/>
    <p:sldId id="273" r:id="rId17"/>
    <p:sldId id="262" r:id="rId18"/>
    <p:sldId id="263" r:id="rId19"/>
    <p:sldId id="274" r:id="rId20"/>
    <p:sldId id="276" r:id="rId21"/>
    <p:sldId id="275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2BE0-F8F5-4F5D-9CDA-56BEE718F33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628F-628D-4C36-A8BF-46153FC7F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c29af947c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2786058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«Человек – существо духовное»  </a:t>
            </a:r>
            <a:endParaRPr kumimoji="0" lang="ru-RU" sz="48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-8796"/>
            <a:ext cx="60007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униципальное автономное дошкольное образовательное учреждение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ентр развития  ребенка детский сад № 16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Советска Калининградской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928802"/>
            <a:ext cx="4647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kumimoji="0" lang="ru-RU" sz="36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Экскурсия в храм 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357694"/>
            <a:ext cx="5214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Презентацию подготовили  воспитатели: </a:t>
            </a:r>
          </a:p>
          <a:p>
            <a:pPr algn="r"/>
            <a:r>
              <a:rPr lang="ru-RU" sz="1400" b="1" i="1" dirty="0" smtClean="0">
                <a:latin typeface="Georgia" pitchFamily="18" charset="0"/>
              </a:rPr>
              <a:t>Сапроненко Людмила Леонидовна</a:t>
            </a:r>
          </a:p>
          <a:p>
            <a:pPr algn="r"/>
            <a:r>
              <a:rPr lang="ru-RU" sz="1400" b="1" i="1" dirty="0" smtClean="0">
                <a:latin typeface="Georgia" pitchFamily="18" charset="0"/>
              </a:rPr>
              <a:t> Никшене Елена Борисовна </a:t>
            </a:r>
            <a:endParaRPr lang="ru-RU" sz="1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DSC02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71480"/>
            <a:ext cx="6858048" cy="4560869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5143512"/>
            <a:ext cx="83582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Самая  большая часть храма – место для прихожан, собравшихся на церковную  службу.  Немного  постоим  и  послушаем – в храме тишина. В             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храме говорят тихо, ведут себя скромно и вежливо.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всех стенах висят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иконы.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ними горят лампадки и свечи.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икона – греческое и по-русски означает «образ», «изображение». Икона – это священное изображение Господа, Матери Божией, ангелов, святых. Люди молятся перед иконами. Молитва обращена не к доске и не к рисунку. Христиане молятся тому, кого они видят на иконе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5792.JPG"/>
          <p:cNvPicPr>
            <a:picLocks noChangeAspect="1"/>
          </p:cNvPicPr>
          <p:nvPr/>
        </p:nvPicPr>
        <p:blipFill>
          <a:blip r:embed="rId3" cstate="print"/>
          <a:srcRect l="5555" r="6944" b="3125"/>
          <a:stretch>
            <a:fillRect/>
          </a:stretch>
        </p:blipFill>
        <p:spPr>
          <a:xfrm>
            <a:off x="285720" y="2214554"/>
            <a:ext cx="2806833" cy="4000528"/>
          </a:xfrm>
          <a:prstGeom prst="rect">
            <a:avLst/>
          </a:prstGeom>
        </p:spPr>
      </p:pic>
      <p:pic>
        <p:nvPicPr>
          <p:cNvPr id="6" name="Рисунок 5" descr="DSC05793.JPG"/>
          <p:cNvPicPr>
            <a:picLocks noChangeAspect="1"/>
          </p:cNvPicPr>
          <p:nvPr/>
        </p:nvPicPr>
        <p:blipFill>
          <a:blip r:embed="rId4" cstate="print"/>
          <a:srcRect l="2777" r="23611"/>
          <a:stretch>
            <a:fillRect/>
          </a:stretch>
        </p:blipFill>
        <p:spPr>
          <a:xfrm>
            <a:off x="3357554" y="2214554"/>
            <a:ext cx="2563587" cy="4000528"/>
          </a:xfrm>
          <a:prstGeom prst="rect">
            <a:avLst/>
          </a:prstGeom>
        </p:spPr>
      </p:pic>
      <p:pic>
        <p:nvPicPr>
          <p:cNvPr id="9" name="Рисунок 8" descr="DSC05799.JPG"/>
          <p:cNvPicPr>
            <a:picLocks noChangeAspect="1"/>
          </p:cNvPicPr>
          <p:nvPr/>
        </p:nvPicPr>
        <p:blipFill>
          <a:blip r:embed="rId5" cstate="print"/>
          <a:srcRect r="23611" b="11458"/>
          <a:stretch>
            <a:fillRect/>
          </a:stretch>
        </p:blipFill>
        <p:spPr>
          <a:xfrm>
            <a:off x="6143636" y="2071678"/>
            <a:ext cx="2714644" cy="3695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pic>
        <p:nvPicPr>
          <p:cNvPr id="4" name="Рисунок 3" descr="DSC05786.JPG"/>
          <p:cNvPicPr>
            <a:picLocks noChangeAspect="1"/>
          </p:cNvPicPr>
          <p:nvPr/>
        </p:nvPicPr>
        <p:blipFill>
          <a:blip r:embed="rId3" cstate="print"/>
          <a:srcRect b="2381"/>
          <a:stretch>
            <a:fillRect/>
          </a:stretch>
        </p:blipFill>
        <p:spPr>
          <a:xfrm>
            <a:off x="4500562" y="549935"/>
            <a:ext cx="4462244" cy="58080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214554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центре храма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полагается икона праздника (если в этот день есть какой-либо церковный праздник) или икона с изображением святого, память которого празднуется в этот день.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000240"/>
            <a:ext cx="4214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Иконостас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одна из важнейших принадлежностей православного храма.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Иконостас отделяет среднюю часть храма от священного пространства алтаря.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5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71480"/>
            <a:ext cx="4179108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1643050"/>
            <a:ext cx="421484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иконостасе находятся три двери, ведущие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алтарь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середине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Царские врата.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 них проходить имеют право только священнослужители. Через две другие двери, северную и южную в алтарь входят помощники священнослужителя.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Справа от Царских врат расположена икона Спасителя. Слева икона – Богоматери.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57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00042"/>
            <a:ext cx="450057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363687"/>
            <a:ext cx="87154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Священники совершают Богослужения в храмах. Священник носит на груди крест.  Их одежда особенная – длинное до пола одеяние. Особенная одежда священников подчеркивает их особенное служение – службу Богу.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2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7500990" cy="498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pic>
        <p:nvPicPr>
          <p:cNvPr id="3" name="Рисунок 2" descr="DSC05803.JPG"/>
          <p:cNvPicPr>
            <a:picLocks noChangeAspect="1"/>
          </p:cNvPicPr>
          <p:nvPr/>
        </p:nvPicPr>
        <p:blipFill>
          <a:blip r:embed="rId3" cstate="print"/>
          <a:srcRect l="5479" t="12329" r="23287" b="5479"/>
          <a:stretch>
            <a:fillRect/>
          </a:stretch>
        </p:blipFill>
        <p:spPr>
          <a:xfrm>
            <a:off x="110697" y="428604"/>
            <a:ext cx="3900515" cy="600079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14810" y="1466996"/>
            <a:ext cx="47149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храме всегда есть Распятие Господне, на нем изображен Иисус Христос в момент Его Крестных страданий. Рядом с Распятием расположена квадратная тумбочка для свечей, называемая канун. Сюда ставят свечи за упокой душ умерших людей. Поминают своих умерших родственников, молятся о них.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pic>
        <p:nvPicPr>
          <p:cNvPr id="3" name="Рисунок 2" descr="DSC05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14356"/>
            <a:ext cx="3804056" cy="507207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911154"/>
            <a:ext cx="42862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Паникадило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то есть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гигантский светильник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раньше вместо электрических лампочек (их просто не было) использовали восковые свечи.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517"/>
          </a:xfrm>
          <a:prstGeom prst="rect">
            <a:avLst/>
          </a:prstGeom>
          <a:noFill/>
        </p:spPr>
      </p:pic>
      <p:pic>
        <p:nvPicPr>
          <p:cNvPr id="3" name="Рисунок 2" descr="DSC05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0042"/>
            <a:ext cx="4429138" cy="5905517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1957321"/>
            <a:ext cx="4357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противоположной стороны алтаря наверху находятся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или, как теперь говорят,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клирос,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поют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певчие во время богослужения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pic>
        <p:nvPicPr>
          <p:cNvPr id="3" name="Рисунок 2" descr="DSC02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500174"/>
            <a:ext cx="6056954" cy="4724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57148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Дети и преподаватели </a:t>
            </a:r>
            <a:r>
              <a:rPr lang="ru-RU" b="1" dirty="0" smtClean="0"/>
              <a:t>воскресной школы  </a:t>
            </a:r>
            <a:r>
              <a:rPr lang="ru-RU" dirty="0" smtClean="0"/>
              <a:t>организовывают совместные выставки. В доступной и занимательной для детей форме  здесь говорят  о жизни, о вере, о добре, которое нужно приносить в этот мир.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592375"/>
            <a:ext cx="864399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«Пусть ребенок чувствует красоту и восторгается ею, пусть в его сердце и в памяти навсегда сохранятся образы,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которых воплощается Родина».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В.А.Сухомлинский.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2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643050"/>
            <a:ext cx="6143668" cy="460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51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43504" y="571480"/>
          <a:ext cx="3667108" cy="5654040"/>
        </p:xfrm>
        <a:graphic>
          <a:graphicData uri="http://schemas.openxmlformats.org/drawingml/2006/table">
            <a:tbl>
              <a:tblPr/>
              <a:tblGrid>
                <a:gridCol w="366710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Если есть детишки в храме -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Это хорошо.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Вот и ты за ручку с мамой 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Нынче в храм пришел.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Только храм - особый дом,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Здесь Господь живет.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Оттого так чинно в нем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Весь стоит народ.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Поклонись, перекрестись -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Всюду образа -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И тихонько помолись,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Здесь шуметь нельзя.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Может быть, еще понять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Ты не смог всего,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Но коснулась благодать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 Сердца твоего.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857356" y="361543"/>
            <a:ext cx="264320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  храме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6215082"/>
            <a:ext cx="226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Марьяна Муравлева </a:t>
            </a:r>
            <a:endParaRPr lang="ru-RU" dirty="0"/>
          </a:p>
        </p:txBody>
      </p:sp>
      <p:pic>
        <p:nvPicPr>
          <p:cNvPr id="7" name="Рисунок 6" descr="F:\Экскурсия в храм\IMG_3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8245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371426"/>
            <a:ext cx="8429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тем как покинуть храм прихожане вновь трижды крестятся и делают поклон. Прощаются.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Экскурсия в храм\100_51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4021797" cy="285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Экскурсия в храм\IMG_3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1124744"/>
            <a:ext cx="4248472" cy="30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pic>
        <p:nvPicPr>
          <p:cNvPr id="3" name="Рисунок 2" descr="DSC04725.JPG"/>
          <p:cNvPicPr>
            <a:picLocks noChangeAspect="1"/>
          </p:cNvPicPr>
          <p:nvPr/>
        </p:nvPicPr>
        <p:blipFill>
          <a:blip r:embed="rId3" cstate="print"/>
          <a:srcRect b="4598"/>
          <a:stretch>
            <a:fillRect/>
          </a:stretch>
        </p:blipFill>
        <p:spPr>
          <a:xfrm>
            <a:off x="5000628" y="1214422"/>
            <a:ext cx="3987403" cy="50720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55007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 наш, Иже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небесех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святится имя Твое,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приидет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Царствие Твое,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будет воля Твоя,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на земли.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 наш насущный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даждь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нам днесь;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нам долги наша,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мы оставляем должником нашим;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 введи нас во искушение,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избави нас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лукаваго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Ибо Твое есть Царство и сила и слава во веки.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Аминь.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Источник: http://www.pravmir.ru/otchenash/#ixzz30B5LPXLH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7148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Georgia" pitchFamily="18" charset="0"/>
              </a:rPr>
              <a:t>Молитва</a:t>
            </a:r>
            <a:endParaRPr lang="ru-RU" sz="32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818429"/>
            <a:ext cx="82809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Висит цветок, внутри его лепесток, кто к нему прикасается - музыка получается (колокол).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Невидимый, но не воздух, с крыльями, но не птица (Ангел).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Жил, Богу угодил, к Богу ушел, к людям пришел (святой).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горе стоит свеча, в ней молитва горяча (церковь).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выше колокольни? (крест).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Дверей много, а входят не все (алтарь).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руках Младенец чистый,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Взгляд Его такой лучистый,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Солнце за главой сияет,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Нас Он всех благословляет. (Иисус Христос).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Золотое поле, желтые колосья,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Огонек гуляет, колоски сжигает. (Подсвечник)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5052" y="476672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Загадки:</a:t>
            </a:r>
            <a:endParaRPr lang="ru-RU" sz="2400" i="1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1357298"/>
            <a:ext cx="42114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за </a:t>
            </a: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внимание!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143512"/>
            <a:ext cx="6085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подготовили  воспитатели высшей квалификационной категории </a:t>
            </a:r>
          </a:p>
          <a:p>
            <a:pPr algn="r"/>
            <a:r>
              <a:rPr lang="ru-RU" b="1" i="1" dirty="0" smtClean="0">
                <a:latin typeface="Georgia" pitchFamily="18" charset="0"/>
              </a:rPr>
              <a:t>Сапроненко Людмила </a:t>
            </a:r>
            <a:r>
              <a:rPr lang="ru-RU" b="1" i="1" dirty="0" smtClean="0">
                <a:latin typeface="Georgia" pitchFamily="18" charset="0"/>
              </a:rPr>
              <a:t>Леонидовна </a:t>
            </a:r>
            <a:r>
              <a:rPr lang="ru-RU" dirty="0" smtClean="0">
                <a:latin typeface="Georgia" pitchFamily="18" charset="0"/>
              </a:rPr>
              <a:t>237-646-912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Никшене Елена </a:t>
            </a:r>
            <a:r>
              <a:rPr lang="ru-RU" b="1" i="1" dirty="0" smtClean="0">
                <a:latin typeface="Georgia" pitchFamily="18" charset="0"/>
              </a:rPr>
              <a:t>Борисовна </a:t>
            </a:r>
            <a:r>
              <a:rPr lang="ru-RU" dirty="0" smtClean="0">
                <a:latin typeface="Georgia" pitchFamily="18" charset="0"/>
              </a:rPr>
              <a:t>284-596-082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368961"/>
            <a:ext cx="87154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Цели и задачи духовно-нравственного воспитания дошкольников: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42910" y="1500174"/>
            <a:ext cx="81439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духовно-нравственного воспитания является воспитание  личности ребенка, основанного на традициях русского Православия.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приобщение детей к традиционным для православной России духовно-нравственным ценностям,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 любви к Родине и русскому народу,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охрана и укрепление душевного, духовного и физического здоровья детей,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одухотворенного игрового и образовательного пространства жизнедеятельности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3" y="386814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Формы работы по духовно-нравственному воспитанию: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4282" y="1357298"/>
            <a:ext cx="87154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чтение народных и авторских сказок, сказки о материнской любви;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серия занятий под названием «Дорогою добра», по воспитанию нравственных ценностей.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знакомство с календарными православными и народными праздниками (Рождество Пресвятой Богородицы, Рождественские Святки, Масленица, Пасха, Благовещение, Троица)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тематические выставки детского творчества.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экскурсии в храм с целью ознакомления с особенностями архитектуры, внутренним устройством, иконографией;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экскурсии на природу (красота Божьего мира);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слушание колокольной и духовной музыки на тематических музыкальных занятиях с использованием соответствующих записей;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театрализованные представления на нравственные темы.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pic>
        <p:nvPicPr>
          <p:cNvPr id="3" name="Рисунок 2" descr="DSC02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571480"/>
            <a:ext cx="6144808" cy="450059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4952670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православным храмом, его архитектурной особенностью, его   назначением,   является   одной   из   форм  введения  детей  в  духовную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культуру,  которое  проходит в форме экскурсии в Храм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Трёх  Святителей, современным символом города Советска.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28794" y="353639"/>
            <a:ext cx="59293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Ход экскурсии.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Palatino Linotype" pitchFamily="18" charset="0"/>
            </a:endParaRPr>
          </a:p>
        </p:txBody>
      </p:sp>
      <p:pic>
        <p:nvPicPr>
          <p:cNvPr id="4" name="Рисунок 3" descr="IMG_7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142984"/>
            <a:ext cx="3661180" cy="5072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071546"/>
            <a:ext cx="5000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подходим к ограде храма.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 в храм, христиане останавливаются, осеняют себя крестом и кланяются.</a:t>
            </a:r>
            <a:endParaRPr lang="ru-RU" sz="20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2143116"/>
          <a:ext cx="3571900" cy="1753870"/>
        </p:xfrm>
        <a:graphic>
          <a:graphicData uri="http://schemas.openxmlformats.org/drawingml/2006/table">
            <a:tbl>
              <a:tblPr/>
              <a:tblGrid>
                <a:gridCol w="3571900"/>
              </a:tblGrid>
              <a:tr h="351790">
                <a:tc>
                  <a:txBody>
                    <a:bodyPr/>
                    <a:lstStyle/>
                    <a:p>
                      <a:pPr marL="194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Памятка мальчику: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      Прежде чем зайти в собор, 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      Головной сними убор, 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      Злые мысли отгони: 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      Не нужны тебе они...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14" y="4071942"/>
          <a:ext cx="3754760" cy="1903294"/>
        </p:xfrm>
        <a:graphic>
          <a:graphicData uri="http://schemas.openxmlformats.org/drawingml/2006/table">
            <a:tbl>
              <a:tblPr/>
              <a:tblGrid>
                <a:gridCol w="3754760"/>
              </a:tblGrid>
              <a:tr h="3905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Памятка девочке: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Скромную надень одежду,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В брюках в храм идёт невежда,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Голову платком покрой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И тихонько в храме стой.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pic>
        <p:nvPicPr>
          <p:cNvPr id="3" name="Рисунок 2" descr="DSC00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19173"/>
            <a:ext cx="3429024" cy="4572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571480"/>
            <a:ext cx="6500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мая 2000 года положено начало строительства Храма.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IMG_7795.jpg"/>
          <p:cNvPicPr>
            <a:picLocks noChangeAspect="1"/>
          </p:cNvPicPr>
          <p:nvPr/>
        </p:nvPicPr>
        <p:blipFill>
          <a:blip r:embed="rId4" cstate="print"/>
          <a:srcRect l="5648" t="4688" r="18109" b="8593"/>
          <a:stretch>
            <a:fillRect/>
          </a:stretch>
        </p:blipFill>
        <p:spPr>
          <a:xfrm>
            <a:off x="4714876" y="1071546"/>
            <a:ext cx="3357586" cy="4601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592933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 освящён 4 ноября 2007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pic>
        <p:nvPicPr>
          <p:cNvPr id="6" name="Рисунок 5" descr="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642918"/>
            <a:ext cx="7143800" cy="4762532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5429264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огослужение возглавил и провел митрополит Смоленский и Калининградский Кирилл.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060a92db3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17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19711"/>
            <a:ext cx="87154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 входим в православный храм, он разделяется на три части: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притвор, среднюю часть, алтарь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5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142984"/>
            <a:ext cx="6143668" cy="4622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578645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 оказались в притворе, здесь расположены свечные и иконные лавочки.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840</Words>
  <Application>Microsoft Office PowerPoint</Application>
  <PresentationFormat>Экран (4:3)</PresentationFormat>
  <Paragraphs>111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60</cp:revision>
  <dcterms:created xsi:type="dcterms:W3CDTF">2014-04-25T10:02:49Z</dcterms:created>
  <dcterms:modified xsi:type="dcterms:W3CDTF">2014-11-02T18:56:28Z</dcterms:modified>
</cp:coreProperties>
</file>