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  <a:srgbClr val="006600"/>
    <a:srgbClr val="8000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D258228-8F7C-43DC-8B40-C4432CA9ECD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89C65F7-BDAB-4DE3-BCF5-39A4CBB43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C7B6-5DF4-4408-B59B-E480A597A01A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E522-7936-44B7-8E80-B56BC149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53A-7871-4F5A-B107-279910EBFDAC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C9E9-8903-4FEA-86A6-82C1FD543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2163-C2C5-4C19-B32C-B39EC051E1CA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E941-0B24-44CD-9825-E09BE1F83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3988-4637-4E63-BAE1-E7BDAB25C8A2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F84-F895-43F4-B741-5B5F658E6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1E49-C787-49CC-955F-F9F78606D647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E19D-33FA-4EA1-9DBE-6B192C148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5CBB-340D-41EE-960C-BFE624C95681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9839-17E5-403F-BCD1-02C022E7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2D95B-2D90-4534-A8EE-5AEE6557301B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CE81-2A0D-427E-964C-2E560E658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AF22-3486-4E66-A111-3F6D3726661E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2DE8-AE15-4BD1-9B11-946FDE311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7561-C658-4A94-BCEB-A057F7A7E33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ACE-D382-465D-946E-83915165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4A41-40C7-48C0-9CE9-6A43EBBE5435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7648-1B23-4D8E-8185-0F0382BEF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5D4900FF-8711-4198-AB74-502B6FC3D9F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88B787E-CC7D-4EAC-8339-FE6F4B02D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97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4A6300"/>
                </a:solidFill>
                <a:latin typeface="Comic Sans MS" pitchFamily="66" charset="0"/>
              </a:rPr>
              <a:t>OUR FURRY FRIENDS</a:t>
            </a:r>
            <a:endParaRPr lang="ru-RU" b="1" smtClean="0">
              <a:solidFill>
                <a:srgbClr val="4A63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671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484A33"/>
                </a:solidFill>
              </a:rPr>
              <a:t>Учитель: Михайлова Е.В., МБОУ гимназия г. Советский, 2014 год.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484A33"/>
                </a:solidFill>
                <a:latin typeface="Arial" charset="0"/>
              </a:rPr>
              <a:t>№ 287-958-268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484A33"/>
                </a:solidFill>
              </a:rPr>
              <a:t>Учебник: «Английский в фокусе»  для 4 класса, авторы: Быкова Н., Дж. Дули и др.,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484A33"/>
                </a:solidFill>
              </a:rPr>
              <a:t>модуль 4.</a:t>
            </a:r>
          </a:p>
          <a:p>
            <a:pPr eaLnBrk="1" hangingPunct="1">
              <a:lnSpc>
                <a:spcPct val="80000"/>
              </a:lnSpc>
            </a:pPr>
            <a:endParaRPr lang="ru-RU" sz="1100" b="1" smtClean="0">
              <a:solidFill>
                <a:srgbClr val="484A33"/>
              </a:solidFill>
            </a:endParaRPr>
          </a:p>
        </p:txBody>
      </p:sp>
      <p:pic>
        <p:nvPicPr>
          <p:cNvPr id="13315" name="Picture 3" descr="C:\Documents and Settings\Учитель\Рабочий стол\картинки\животные\phoca_thumb_l_strizhka-y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31940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1305745399_foto-zamechatelnyh-zhivotnyh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00438"/>
            <a:ext cx="34798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00113" y="981075"/>
          <a:ext cx="7345362" cy="4824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Herbivores 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Carnivores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Omnivores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Giraffe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Seal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Lizard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Monkey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Dolphin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Elephant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Whale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Hippo 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Crocodile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Tiger 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60" name="Text Box 33"/>
          <p:cNvSpPr txBox="1">
            <a:spLocks noChangeArrowheads="1"/>
          </p:cNvSpPr>
          <p:nvPr/>
        </p:nvSpPr>
        <p:spPr bwMode="auto">
          <a:xfrm>
            <a:off x="519113" y="60150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Mango, banana, cheese, meat, carrot, chocolate, fish, chicken, sugar, apple, grass, onion.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16013" y="2420938"/>
          <a:ext cx="6911975" cy="34750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2304256"/>
                <a:gridCol w="2304256"/>
                <a:gridCol w="2304256"/>
              </a:tblGrid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Herbivores </a:t>
                      </a: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Carnivores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Extra</a:t>
                      </a: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584" name="Picture 2" descr="C:\Documents and Settings\Учитель\Рабочий стол\картинки\продукты\shutterstock_90314617-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484313"/>
            <a:ext cx="121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Picture 3" descr="C:\Documents and Settings\Учитель\Рабочий стол\картинки\продукты\saha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661025"/>
            <a:ext cx="8255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4" descr="C:\Documents and Settings\Учитель\Рабочий стол\картинки\продукты\ananasovaya-dieta-otzyv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653088"/>
            <a:ext cx="73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5" descr="C:\Documents and Settings\Учитель\Рабочий стол\картинки\продукты\briosh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138" y="3284538"/>
            <a:ext cx="817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8" name="Picture 6" descr="C:\Documents and Settings\Учитель\Рабочий стол\картинки\продукты\podarki-svetilnik-paket-moloka-beliy-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5805488"/>
            <a:ext cx="7731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7" descr="C:\Documents and Settings\Учитель\Рабочий стол\картинки\продукты\1229896852_red_fresh_cher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8" y="476250"/>
            <a:ext cx="5603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8" descr="C:\Documents and Settings\Учитель\Рабочий стол\картинки\продукты\3200f_on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59832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1" name="Text Box 40"/>
          <p:cNvSpPr txBox="1">
            <a:spLocks noChangeArrowheads="1"/>
          </p:cNvSpPr>
          <p:nvPr/>
        </p:nvSpPr>
        <p:spPr bwMode="auto">
          <a:xfrm>
            <a:off x="0" y="62372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088" y="981075"/>
          <a:ext cx="7632700" cy="51847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0280"/>
                <a:gridCol w="2616289"/>
                <a:gridCol w="2496278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</a:rPr>
                        <a:t>Herbivores 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</a:rPr>
                        <a:t>Carnivores</a:t>
                      </a:r>
                      <a:endParaRPr lang="ru-RU" sz="36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</a:rPr>
                        <a:t>Extra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Mango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meat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cheese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banana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fish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chocolate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carrot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chicken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sugar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apple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onion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grass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608" name="Text Box 33"/>
          <p:cNvSpPr txBox="1">
            <a:spLocks noChangeArrowheads="1"/>
          </p:cNvSpPr>
          <p:nvPr/>
        </p:nvSpPr>
        <p:spPr bwMode="auto">
          <a:xfrm>
            <a:off x="468313" y="60674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276600" y="1027113"/>
            <a:ext cx="1439863" cy="746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5.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2089150" y="2060575"/>
            <a:ext cx="5299075" cy="316865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A50021"/>
                </a:solidFill>
              </a:rPr>
              <a:t>1.  clap at lunchtime                                            2.  have lunch                                                      3.  have a bath                                                     4.  play with a ball                                               5.  catch a fish                                                     6.  climb trees</a:t>
            </a:r>
          </a:p>
          <a:p>
            <a:pPr eaLnBrk="1" hangingPunct="1"/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15843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871538"/>
            <a:ext cx="20161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724400"/>
            <a:ext cx="2444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390775"/>
            <a:ext cx="14906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510088"/>
            <a:ext cx="26638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2025" y="2581275"/>
            <a:ext cx="18288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0" y="6461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12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92138" y="1766888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A)</a:t>
            </a:r>
            <a:endParaRPr lang="ru-RU" sz="2000" b="1"/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5795963" y="981075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B)</a:t>
            </a:r>
            <a:endParaRPr lang="ru-RU" sz="2000" b="1"/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755650" y="58769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C)</a:t>
            </a:r>
            <a:endParaRPr lang="ru-RU" sz="2000" b="1"/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4840288" y="56562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E)</a:t>
            </a:r>
            <a:endParaRPr lang="ru-RU" sz="2000" b="1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468313" y="386080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D)</a:t>
            </a:r>
            <a:endParaRPr lang="ru-RU" sz="2000" b="1"/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5651500" y="39338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F)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647700" cy="792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6.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981075"/>
            <a:ext cx="6777037" cy="5184775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Who is the cleverest animal at the zoo?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dolphin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monkey 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penguin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Who is the biggest animal at the zoo?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giraffe  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elephant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hippo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Who is the tallest animal at the zoo?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crocodile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giraffe     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kangaroo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Who is the fattest animal at the zoo?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seal        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monkey   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hippo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Who is the funniest animal at the zoo?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monkey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dolphin            </a:t>
            </a:r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lizard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47675" y="60880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89000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4A6300"/>
                </a:solidFill>
              </a:rPr>
              <a:t>8.  </a:t>
            </a:r>
            <a:r>
              <a:rPr lang="en-US" sz="4400" b="1" smtClean="0">
                <a:solidFill>
                  <a:srgbClr val="4A6300"/>
                </a:solidFill>
              </a:rPr>
              <a:t>must/ mustn’t </a:t>
            </a:r>
            <a:endParaRPr lang="ru-RU" sz="4400" b="1" smtClean="0">
              <a:solidFill>
                <a:srgbClr val="4A6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A50021"/>
                </a:solidFill>
              </a:rPr>
              <a:t>Example:  </a:t>
            </a:r>
            <a:r>
              <a:rPr lang="en-US" b="1" dirty="0">
                <a:solidFill>
                  <a:srgbClr val="A50021"/>
                </a:solidFill>
              </a:rPr>
              <a:t>You mustn’t run in the zoo.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660066"/>
                </a:solidFill>
              </a:rPr>
              <a:t>1. Feed the animals.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660066"/>
                </a:solidFill>
              </a:rPr>
              <a:t>2. Play loud music.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660066"/>
                </a:solidFill>
              </a:rPr>
              <a:t>3. Ride a bike.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660066"/>
                </a:solidFill>
              </a:rPr>
              <a:t>4. Leave your pets at home.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660066"/>
                </a:solidFill>
              </a:rPr>
              <a:t>5. Put your rubbish in the bin.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660066"/>
                </a:solidFill>
              </a:rPr>
              <a:t>6. Cry and make a noise.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19113" y="60880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024687" cy="8175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4A6300"/>
                </a:solidFill>
              </a:rPr>
              <a:t>9.  </a:t>
            </a:r>
            <a:r>
              <a:rPr lang="en-US" b="1" smtClean="0">
                <a:solidFill>
                  <a:srgbClr val="4A6300"/>
                </a:solidFill>
              </a:rPr>
              <a:t>RIDDLES</a:t>
            </a:r>
            <a:endParaRPr lang="ru-RU" b="1" smtClean="0">
              <a:solidFill>
                <a:srgbClr val="4A6300"/>
              </a:solidFill>
            </a:endParaRPr>
          </a:p>
        </p:txBody>
      </p:sp>
      <p:pic>
        <p:nvPicPr>
          <p:cNvPr id="27650" name="Picture 2" descr="C:\Documents and Settings\Учитель\Рабочий стол\картинки\животные\0001-001-ZHivotnyj-m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35138"/>
            <a:ext cx="3240087" cy="2430462"/>
          </a:xfr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1916113"/>
            <a:ext cx="33035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7850" y="4340225"/>
            <a:ext cx="2908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8313" y="60674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r>
              <a:rPr lang="en-US" b="1" smtClean="0">
                <a:solidFill>
                  <a:srgbClr val="003300"/>
                </a:solidFill>
              </a:rPr>
              <a:t>10. Make riddles yourselves</a:t>
            </a:r>
            <a:r>
              <a:rPr lang="ru-RU" smtClean="0"/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042988" y="1916113"/>
            <a:ext cx="6777037" cy="3916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1. Укажите цвет.                                                           </a:t>
            </a:r>
            <a:r>
              <a:rPr lang="en-US" b="1" smtClean="0"/>
              <a:t>I am</a:t>
            </a:r>
            <a:r>
              <a:rPr lang="ru-RU" b="1" smtClean="0"/>
              <a:t> … 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2.  Укажите размер.                                                      </a:t>
            </a:r>
            <a:r>
              <a:rPr lang="en-US" b="1" smtClean="0"/>
              <a:t>I am …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3.  </a:t>
            </a:r>
            <a:r>
              <a:rPr lang="ru-RU" b="1" smtClean="0"/>
              <a:t>Напишите про части тела.                                      </a:t>
            </a:r>
            <a:r>
              <a:rPr lang="en-US" b="1" smtClean="0"/>
              <a:t>I have got</a:t>
            </a:r>
            <a:r>
              <a:rPr lang="ru-RU" b="1" smtClean="0"/>
              <a:t> …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4.  Напишите, что умеет делать.                                 </a:t>
            </a:r>
            <a:r>
              <a:rPr lang="en-US" b="1" smtClean="0"/>
              <a:t>I can</a:t>
            </a:r>
            <a:r>
              <a:rPr lang="ru-RU" b="1" smtClean="0"/>
              <a:t> …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5.  Напишите, что не умеет делать.                            </a:t>
            </a:r>
            <a:r>
              <a:rPr lang="en-US" b="1" smtClean="0"/>
              <a:t>I can</a:t>
            </a:r>
            <a:r>
              <a:rPr lang="ru-RU" b="1" smtClean="0"/>
              <a:t>’</a:t>
            </a:r>
            <a:r>
              <a:rPr lang="en-US" b="1" smtClean="0"/>
              <a:t>t</a:t>
            </a:r>
            <a:r>
              <a:rPr lang="ru-RU" b="1" smtClean="0"/>
              <a:t> … 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11188" y="573405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  <a:r>
              <a:rPr lang="ru-RU" sz="2000" b="1"/>
              <a:t>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720725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003300"/>
                </a:solidFill>
              </a:rPr>
              <a:t>11. S</a:t>
            </a:r>
            <a:r>
              <a:rPr lang="ru-RU" b="1" smtClean="0">
                <a:solidFill>
                  <a:srgbClr val="003300"/>
                </a:solidFill>
              </a:rPr>
              <a:t>ing the song</a:t>
            </a:r>
            <a:r>
              <a:rPr lang="ru-RU" smtClean="0"/>
              <a:t>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When I’m at the zoo, what do I see?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Lots of funny animals looking at me.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tall giraffe, eating from a tree.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silly monkey, laughing at me.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clever dolphin, swimming in the sea. 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little seal, clapping one, two, three.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lazy lizard, sitting in the sun.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big whale, having lots of fun.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see a baby hippo, learning how to run. </a:t>
            </a:r>
          </a:p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And one crocodile, crying on its own!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27063" y="5589588"/>
            <a:ext cx="84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  <a:r>
              <a:rPr lang="ru-RU" sz="2000" b="1"/>
              <a:t>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6777037" cy="4635500"/>
          </a:xfrm>
        </p:spPr>
        <p:txBody>
          <a:bodyPr/>
          <a:lstStyle/>
          <a:p>
            <a:r>
              <a:rPr lang="en-US" sz="2800" b="1" smtClean="0">
                <a:solidFill>
                  <a:srgbClr val="660033"/>
                </a:solidFill>
              </a:rPr>
              <a:t>You are really very clever and talented! </a:t>
            </a:r>
            <a:endParaRPr lang="ru-RU" sz="2800" b="1" smtClean="0">
              <a:solidFill>
                <a:srgbClr val="660033"/>
              </a:solidFill>
            </a:endParaRPr>
          </a:p>
          <a:p>
            <a:r>
              <a:rPr lang="en-US" sz="2800" b="1" smtClean="0">
                <a:solidFill>
                  <a:srgbClr val="660033"/>
                </a:solidFill>
              </a:rPr>
              <a:t>I hope you’ll improve your English knowledge. </a:t>
            </a:r>
            <a:endParaRPr lang="ru-RU" sz="2800" b="1" smtClean="0">
              <a:solidFill>
                <a:srgbClr val="660033"/>
              </a:solidFill>
            </a:endParaRPr>
          </a:p>
          <a:p>
            <a:r>
              <a:rPr lang="en-US" sz="2800" b="1" smtClean="0">
                <a:solidFill>
                  <a:srgbClr val="660033"/>
                </a:solidFill>
              </a:rPr>
              <a:t>Thank you!</a:t>
            </a:r>
            <a:endParaRPr lang="ru-RU" sz="2800" b="1" smtClean="0">
              <a:solidFill>
                <a:srgbClr val="660033"/>
              </a:solidFill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55625" y="5938838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18</a:t>
            </a:r>
          </a:p>
        </p:txBody>
      </p:sp>
      <p:pic>
        <p:nvPicPr>
          <p:cNvPr id="31748" name="Picture 5" descr="RNDFfA2-J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13100"/>
            <a:ext cx="30622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7848600" cy="1223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WELCOME TO  THE ZOO!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Учитель\Рабочий стол\картинки\животные\0_1abb6_e6afcd4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2060575"/>
            <a:ext cx="24479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Учитель\Рабочий стол\картинки\животные\0001-001-ZHivotnyj-mi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3725" y="2138363"/>
            <a:ext cx="2530475" cy="1897062"/>
          </a:xfrm>
        </p:spPr>
      </p:pic>
      <p:pic>
        <p:nvPicPr>
          <p:cNvPr id="14340" name="Picture 4" descr="C:\Documents and Settings\Учитель\Рабочий стол\картинки\животные\1317027575_smeshnye-zhivotnye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060575"/>
            <a:ext cx="2185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Учитель\Рабочий стол\картинки\животные\ab8cf9a326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365625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Учитель\Рабочий стол\картинки\животные\2a8da974e5f05fc94345d7aa2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7713" y="4333875"/>
            <a:ext cx="29083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47675" y="61849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52513"/>
            <a:ext cx="5257800" cy="4779962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>
                <a:solidFill>
                  <a:srgbClr val="800000"/>
                </a:solidFill>
              </a:rPr>
              <a:t>[ b ]  -bear, </a:t>
            </a:r>
            <a:r>
              <a:rPr lang="en-US" sz="3200" b="1" dirty="0" smtClean="0">
                <a:solidFill>
                  <a:srgbClr val="800000"/>
                </a:solidFill>
              </a:rPr>
              <a:t>bird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rgbClr val="800000"/>
              </a:solidFill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800000"/>
                </a:solidFill>
              </a:rPr>
              <a:t>     </a:t>
            </a:r>
            <a:r>
              <a:rPr lang="en-US" sz="3200" b="1" dirty="0">
                <a:solidFill>
                  <a:srgbClr val="800000"/>
                </a:solidFill>
              </a:rPr>
              <a:t>[ k ] </a:t>
            </a:r>
            <a:r>
              <a:rPr lang="en-US" sz="3200" b="1" dirty="0" smtClean="0">
                <a:solidFill>
                  <a:srgbClr val="800000"/>
                </a:solidFill>
              </a:rPr>
              <a:t>–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   [ </a:t>
            </a:r>
            <a:r>
              <a:rPr lang="en-US" sz="3200" b="1" dirty="0">
                <a:solidFill>
                  <a:srgbClr val="800000"/>
                </a:solidFill>
              </a:rPr>
              <a:t>l ]  -  </a:t>
            </a:r>
            <a:r>
              <a:rPr lang="en-US" sz="3200" b="1" dirty="0" smtClean="0">
                <a:solidFill>
                  <a:srgbClr val="800000"/>
                </a:solidFill>
              </a:rPr>
              <a:t>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   </a:t>
            </a:r>
            <a:r>
              <a:rPr lang="en-US" sz="3200" b="1" dirty="0">
                <a:solidFill>
                  <a:srgbClr val="800000"/>
                </a:solidFill>
              </a:rPr>
              <a:t>[ </a:t>
            </a:r>
            <a:r>
              <a:rPr lang="en-US" sz="3200" b="1" dirty="0" smtClean="0">
                <a:solidFill>
                  <a:srgbClr val="800000"/>
                </a:solidFill>
              </a:rPr>
              <a:t>ʤ </a:t>
            </a:r>
            <a:r>
              <a:rPr lang="en-US" sz="3200" b="1" dirty="0">
                <a:solidFill>
                  <a:srgbClr val="800000"/>
                </a:solidFill>
              </a:rPr>
              <a:t>] – </a:t>
            </a:r>
            <a:r>
              <a:rPr lang="en-US" sz="3200" b="1" dirty="0" smtClean="0">
                <a:solidFill>
                  <a:srgbClr val="800000"/>
                </a:solidFill>
              </a:rPr>
              <a:t> 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    [ </a:t>
            </a:r>
            <a:r>
              <a:rPr lang="en-US" sz="3200" b="1" dirty="0">
                <a:solidFill>
                  <a:srgbClr val="800000"/>
                </a:solidFill>
              </a:rPr>
              <a:t>h ]  - 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    [ </a:t>
            </a:r>
            <a:r>
              <a:rPr lang="en-US" sz="3200" b="1" dirty="0">
                <a:solidFill>
                  <a:srgbClr val="800000"/>
                </a:solidFill>
              </a:rPr>
              <a:t>d ]  - 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    [ </a:t>
            </a:r>
            <a:r>
              <a:rPr lang="en-US" sz="3200" b="1" dirty="0">
                <a:solidFill>
                  <a:srgbClr val="800000"/>
                </a:solidFill>
              </a:rPr>
              <a:t>t ] –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>
                <a:solidFill>
                  <a:srgbClr val="800000"/>
                </a:solidFill>
              </a:rPr>
              <a:t>   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[ w ]  </a:t>
            </a:r>
            <a:r>
              <a:rPr lang="en-US" sz="3200" b="1" dirty="0" smtClean="0">
                <a:solidFill>
                  <a:srgbClr val="800000"/>
                </a:solidFill>
              </a:rPr>
              <a:t>-</a:t>
            </a:r>
            <a:endParaRPr lang="en-US" sz="3200" b="1" dirty="0">
              <a:solidFill>
                <a:srgbClr val="800000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4188" y="1989138"/>
            <a:ext cx="546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cat, kangaroo, crocodile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6725" y="2474913"/>
            <a:ext cx="309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lion, lizard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13075" y="3011488"/>
            <a:ext cx="3384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3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giraffe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24188" y="3584575"/>
            <a:ext cx="4637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hippo, horse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24188" y="4062413"/>
            <a:ext cx="41132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dog, dolphin</a:t>
            </a: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24188" y="4632325"/>
            <a:ext cx="546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tortoise, elephant, tiger</a:t>
            </a:r>
            <a:endParaRPr lang="ru-RU" sz="3200" b="1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6725" y="5157788"/>
            <a:ext cx="18732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entury Gothic" pitchFamily="34" charset="0"/>
              </a:rPr>
              <a:t>whale</a:t>
            </a: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39750" y="59959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4A6300"/>
                </a:solidFill>
              </a:rPr>
              <a:t>1.  </a:t>
            </a:r>
            <a:r>
              <a:rPr lang="en-US" b="1" smtClean="0">
                <a:solidFill>
                  <a:srgbClr val="4A6300"/>
                </a:solidFill>
              </a:rPr>
              <a:t>WARMING - UP</a:t>
            </a:r>
            <a:endParaRPr lang="ru-RU" b="1" smtClean="0">
              <a:solidFill>
                <a:srgbClr val="4A63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042988" y="1844675"/>
            <a:ext cx="6777037" cy="3987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   What animal has got a long nose? </a:t>
            </a:r>
            <a:endParaRPr lang="ru-RU" sz="2800" b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   What animal has got a big mouth? </a:t>
            </a:r>
          </a:p>
          <a:p>
            <a:pPr eaLnBrk="1" hangingPunct="1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   What animal has got a fat body?  </a:t>
            </a:r>
          </a:p>
          <a:p>
            <a:pPr eaLnBrk="1" hangingPunct="1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   What animal has got a long neck?  </a:t>
            </a:r>
          </a:p>
          <a:p>
            <a:pPr eaLnBrk="1" hangingPunct="1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   What animal has got big ears? </a:t>
            </a:r>
          </a:p>
          <a:p>
            <a:pPr eaLnBrk="1" hangingPunct="1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   What animal has got a long body?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39750" y="6067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михайлова\картинки\животные\01_some_animals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869950"/>
            <a:ext cx="27257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3" descr="F:\михайлова\картинки\животные\1266453865_ab1733ec15c2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1975" y="2952750"/>
            <a:ext cx="2497138" cy="1871663"/>
          </a:xfrm>
        </p:spPr>
      </p:pic>
      <p:pic>
        <p:nvPicPr>
          <p:cNvPr id="17412" name="Picture 4" descr="F:\михайлова\картинки\животные\0001-001-ZHivotnyj-m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890588"/>
            <a:ext cx="246856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:\михайлова\картинки\животные\2a8da974e5f05fc94345d7aa2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141663"/>
            <a:ext cx="27654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:\михайлова\картинки\животные\2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963" y="4852988"/>
            <a:ext cx="18557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148013" y="2444750"/>
            <a:ext cx="647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latin typeface="Century Gothic" pitchFamily="34" charset="0"/>
              </a:rPr>
              <a:t>1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68638" y="3660775"/>
            <a:ext cx="658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latin typeface="Century Gothic" pitchFamily="34" charset="0"/>
              </a:rPr>
              <a:t>2</a:t>
            </a:r>
            <a:endParaRPr lang="ru-RU" sz="6600" b="1">
              <a:latin typeface="Century Gothic" pitchFamily="34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4257675" y="2444750"/>
            <a:ext cx="66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latin typeface="Century Gothic" pitchFamily="34" charset="0"/>
              </a:rPr>
              <a:t>3</a:t>
            </a:r>
            <a:endParaRPr lang="ru-RU" sz="6600" b="1">
              <a:latin typeface="Century Gothic" pitchFamily="34" charset="0"/>
            </a:endParaRP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4981575" y="3141663"/>
            <a:ext cx="658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latin typeface="Century Gothic" pitchFamily="34" charset="0"/>
              </a:rPr>
              <a:t>4</a:t>
            </a:r>
            <a:endParaRPr lang="ru-RU" sz="6600" b="1">
              <a:latin typeface="Century Gothic" pitchFamily="34" charset="0"/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4108450" y="3730625"/>
            <a:ext cx="66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latin typeface="Century Gothic" pitchFamily="34" charset="0"/>
              </a:rPr>
              <a:t>5</a:t>
            </a:r>
            <a:endParaRPr lang="ru-RU" sz="6600" b="1">
              <a:latin typeface="Century Gothic" pitchFamily="34" charset="0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68313" y="59959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5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4A6300"/>
                </a:solidFill>
              </a:rPr>
              <a:t>2.  </a:t>
            </a:r>
            <a:r>
              <a:rPr lang="en-US" b="1" smtClean="0">
                <a:solidFill>
                  <a:srgbClr val="4A6300"/>
                </a:solidFill>
              </a:rPr>
              <a:t>A MAGIC SQUARE</a:t>
            </a:r>
            <a:endParaRPr lang="ru-RU" b="1" smtClean="0">
              <a:solidFill>
                <a:srgbClr val="4A63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971550" y="1989138"/>
          <a:ext cx="7345363" cy="4176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7331"/>
                <a:gridCol w="738621"/>
                <a:gridCol w="739562"/>
                <a:gridCol w="728271"/>
                <a:gridCol w="736740"/>
                <a:gridCol w="729212"/>
                <a:gridCol w="737681"/>
                <a:gridCol w="729212"/>
                <a:gridCol w="737681"/>
                <a:gridCol w="740504"/>
              </a:tblGrid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*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*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Q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U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J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K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*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Z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Z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*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K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*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Q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U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557" name="Text Box 126"/>
          <p:cNvSpPr txBox="1">
            <a:spLocks noChangeArrowheads="1"/>
          </p:cNvSpPr>
          <p:nvPr/>
        </p:nvSpPr>
        <p:spPr bwMode="auto">
          <a:xfrm>
            <a:off x="447675" y="60880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89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MAGIC SQUARE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</a:rPr>
              <a:t>Whale                                    Seal</a:t>
            </a:r>
            <a:endParaRPr lang="en-US" sz="3500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3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</a:rPr>
              <a:t>Giraffe                                   Monkey</a:t>
            </a:r>
            <a:endParaRPr lang="en-US" sz="3500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3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</a:rPr>
              <a:t>Elephant                                Hippo </a:t>
            </a:r>
            <a:endParaRPr lang="en-US" sz="3500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3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</a:rPr>
              <a:t>Dolphin                                  Tiger </a:t>
            </a:r>
            <a:endParaRPr lang="en-US" sz="3500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3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</a:rPr>
              <a:t>Crocodile                              Lizard</a:t>
            </a:r>
            <a:endParaRPr lang="ru-RU" sz="3500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750" y="60213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1117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52513"/>
            <a:ext cx="6777037" cy="4779962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Herbivores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eat only plants.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Carnivores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 eat meat from animals.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Omnivores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eat meat and plants – usually fruits and vegetables.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Picture 2" descr="C:\Documents and Settings\Учитель\Рабочий стол\картинки\животные\1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437063"/>
            <a:ext cx="2251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Учитель\Рабочий стол\картинки\животные\1305745399_foto-zamechatelnyh-zhivotnyh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613" y="4613275"/>
            <a:ext cx="21796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Учитель\Рабочий стол\картинки\животные\116215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8488" y="4437063"/>
            <a:ext cx="23114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14400" y="682625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68313" y="59959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2801" name="Group 33"/>
          <p:cNvGraphicFramePr>
            <a:graphicFrameLocks noGrp="1"/>
          </p:cNvGraphicFramePr>
          <p:nvPr>
            <p:ph idx="4294967295"/>
          </p:nvPr>
        </p:nvGraphicFramePr>
        <p:xfrm>
          <a:off x="900113" y="981075"/>
          <a:ext cx="7343775" cy="4829175"/>
        </p:xfrm>
        <a:graphic>
          <a:graphicData uri="http://schemas.openxmlformats.org/drawingml/2006/table">
            <a:tbl>
              <a:tblPr/>
              <a:tblGrid>
                <a:gridCol w="2447925"/>
                <a:gridCol w="2447925"/>
                <a:gridCol w="2447925"/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entury Gothic" pitchFamily="34" charset="0"/>
                        </a:rPr>
                        <a:t>Herbivores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entury Gothic" pitchFamily="34" charset="0"/>
                        </a:rPr>
                        <a:t>Carnivores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entury Gothic" pitchFamily="34" charset="0"/>
                        </a:rPr>
                        <a:t>Omnivores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592138" y="59436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423</TotalTime>
  <Words>603</Words>
  <Application>Microsoft Office PowerPoint</Application>
  <PresentationFormat>Экран (4:3)</PresentationFormat>
  <Paragraphs>265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Century Gothic</vt:lpstr>
      <vt:lpstr>Wingdings 2</vt:lpstr>
      <vt:lpstr>Calibri</vt:lpstr>
      <vt:lpstr>Comic Sans MS</vt:lpstr>
      <vt:lpstr>Times New Roman</vt:lpstr>
      <vt:lpstr>Остин</vt:lpstr>
      <vt:lpstr>Остин</vt:lpstr>
      <vt:lpstr>Остин</vt:lpstr>
      <vt:lpstr>Остин</vt:lpstr>
      <vt:lpstr>OUR FURRY FRIENDS</vt:lpstr>
      <vt:lpstr>WELCOME TO  THE ZOO! </vt:lpstr>
      <vt:lpstr>Слайд 3</vt:lpstr>
      <vt:lpstr>1.  WARMING - UP</vt:lpstr>
      <vt:lpstr>Слайд 5</vt:lpstr>
      <vt:lpstr>2.  A MAGIC SQUARE</vt:lpstr>
      <vt:lpstr>A MAGIC SQUARE</vt:lpstr>
      <vt:lpstr>Слайд 8</vt:lpstr>
      <vt:lpstr>Слайд 9</vt:lpstr>
      <vt:lpstr>Слайд 10</vt:lpstr>
      <vt:lpstr>Mango, banana, cheese, meat, carrot, chocolate, fish, chicken, sugar, apple, grass, onion.</vt:lpstr>
      <vt:lpstr>Слайд 12</vt:lpstr>
      <vt:lpstr>5.</vt:lpstr>
      <vt:lpstr>6.</vt:lpstr>
      <vt:lpstr>8.  must/ mustn’t </vt:lpstr>
      <vt:lpstr>9.  RIDDLES</vt:lpstr>
      <vt:lpstr>10. Make riddles yourselves </vt:lpstr>
      <vt:lpstr>11. Sing the song 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FURRY FRIENDS</dc:title>
  <dc:creator>1</dc:creator>
  <cp:lastModifiedBy>1</cp:lastModifiedBy>
  <cp:revision>27</cp:revision>
  <dcterms:created xsi:type="dcterms:W3CDTF">2014-02-13T14:59:23Z</dcterms:created>
  <dcterms:modified xsi:type="dcterms:W3CDTF">2014-11-13T08:06:18Z</dcterms:modified>
</cp:coreProperties>
</file>