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56" r:id="rId2"/>
    <p:sldId id="263" r:id="rId3"/>
    <p:sldId id="260" r:id="rId4"/>
    <p:sldId id="261" r:id="rId5"/>
    <p:sldId id="290" r:id="rId6"/>
    <p:sldId id="264" r:id="rId7"/>
    <p:sldId id="266" r:id="rId8"/>
    <p:sldId id="289" r:id="rId9"/>
    <p:sldId id="267" r:id="rId10"/>
    <p:sldId id="268" r:id="rId11"/>
    <p:sldId id="270" r:id="rId12"/>
    <p:sldId id="272" r:id="rId13"/>
    <p:sldId id="271" r:id="rId14"/>
    <p:sldId id="273" r:id="rId15"/>
    <p:sldId id="275" r:id="rId16"/>
    <p:sldId id="277" r:id="rId17"/>
    <p:sldId id="278" r:id="rId18"/>
    <p:sldId id="279" r:id="rId19"/>
    <p:sldId id="280" r:id="rId20"/>
    <p:sldId id="282" r:id="rId21"/>
    <p:sldId id="286" r:id="rId22"/>
    <p:sldId id="288" r:id="rId23"/>
    <p:sldId id="283" r:id="rId24"/>
    <p:sldId id="284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8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2ACF6A-ABCD-439A-840B-B0B95C416DBA}" type="datetimeFigureOut">
              <a:rPr lang="ru-RU" smtClean="0"/>
              <a:pPr/>
              <a:t>23.11.2014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771FDB-938B-4EA9-B764-859A23D786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pull dir="rd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2ACF6A-ABCD-439A-840B-B0B95C416DBA}" type="datetimeFigureOut">
              <a:rPr lang="ru-RU" smtClean="0"/>
              <a:pPr/>
              <a:t>23.11.2014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771FDB-938B-4EA9-B764-859A23D786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2ACF6A-ABCD-439A-840B-B0B95C416DBA}" type="datetimeFigureOut">
              <a:rPr lang="ru-RU" smtClean="0"/>
              <a:pPr/>
              <a:t>23.11.2014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771FDB-938B-4EA9-B764-859A23D786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2ACF6A-ABCD-439A-840B-B0B95C416DBA}" type="datetimeFigureOut">
              <a:rPr lang="ru-RU" smtClean="0"/>
              <a:pPr/>
              <a:t>23.11.2014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771FDB-938B-4EA9-B764-859A23D786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2ACF6A-ABCD-439A-840B-B0B95C416DBA}" type="datetimeFigureOut">
              <a:rPr lang="ru-RU" smtClean="0"/>
              <a:pPr/>
              <a:t>23.11.2014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771FDB-938B-4EA9-B764-859A23D786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pull dir="rd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2ACF6A-ABCD-439A-840B-B0B95C416DBA}" type="datetimeFigureOut">
              <a:rPr lang="ru-RU" smtClean="0"/>
              <a:pPr/>
              <a:t>23.11.2014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771FDB-938B-4EA9-B764-859A23D786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2ACF6A-ABCD-439A-840B-B0B95C416DBA}" type="datetimeFigureOut">
              <a:rPr lang="ru-RU" smtClean="0"/>
              <a:pPr/>
              <a:t>23.11.2014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771FDB-938B-4EA9-B764-859A23D786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2ACF6A-ABCD-439A-840B-B0B95C416DBA}" type="datetimeFigureOut">
              <a:rPr lang="ru-RU" smtClean="0"/>
              <a:pPr/>
              <a:t>23.11.2014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771FDB-938B-4EA9-B764-859A23D786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2ACF6A-ABCD-439A-840B-B0B95C416DBA}" type="datetimeFigureOut">
              <a:rPr lang="ru-RU" smtClean="0"/>
              <a:pPr/>
              <a:t>23.11.2014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771FDB-938B-4EA9-B764-859A23D786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2ACF6A-ABCD-439A-840B-B0B95C416DBA}" type="datetimeFigureOut">
              <a:rPr lang="ru-RU" smtClean="0"/>
              <a:pPr/>
              <a:t>23.11.2014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771FDB-938B-4EA9-B764-859A23D786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2ACF6A-ABCD-439A-840B-B0B95C416DBA}" type="datetimeFigureOut">
              <a:rPr lang="ru-RU" smtClean="0"/>
              <a:pPr/>
              <a:t>23.11.2014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9F771FDB-938B-4EA9-B764-859A23D7869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EB2ACF6A-ABCD-439A-840B-B0B95C416DBA}" type="datetimeFigureOut">
              <a:rPr lang="ru-RU" smtClean="0"/>
              <a:pPr/>
              <a:t>23.11.2014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9F771FDB-938B-4EA9-B764-859A23D78692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ransition>
    <p:pull dir="rd"/>
  </p:transition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H:\&#1055;&#1088;&#1072;&#1074;&#1086;&#1087;&#1080;&#1089;&#1072;&#1085;&#1080;&#1077;%20&#1073;&#1077;&#1079;&#1091;&#1076;&#1072;&#1088;&#1085;&#1099;&#1093;%20&#1075;&#1083;&#1072;&#1089;&#1085;&#1099;&#1093;%20&#1074;%20&#1082;&#1086;&#1088;&#1085;&#1077;%203%20&#1082;&#1083;&#1072;&#1089;&#1089;\&#1054;&#1089;&#1077;&#1085;&#1100;%20&#1079;&#1086;&#1083;&#1086;&#1090;&#1072;&#1103;%20&#1052;&#1080;&#1085;&#1091;&#1089;&#1086;&#1074;&#1082;&#1072;.mp3" TargetMode="External"/><Relationship Id="rId4" Type="http://schemas.openxmlformats.org/officeDocument/2006/relationships/image" Target="../media/image1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Documents%20and%20Settings\User\&#1056;&#1072;&#1073;&#1086;&#1095;&#1080;&#1081;%20&#1089;&#1090;&#1086;&#1083;\&#1041;&#1072;&#1088;&#1073;&#1072;&#1088;&#1080;&#1082;&#1080;%20&#1055;&#1077;&#1089;&#1085;&#1103;%20&#1087;&#1088;&#1086;%20&#1076;&#1088;&#1091;&#1078;&#1073;&#1091;%20&#1084;&#1080;&#1085;&#1091;&#1089;&#1086;&#1074;&#1082;&#1072;.mp3" TargetMode="External"/><Relationship Id="rId4" Type="http://schemas.openxmlformats.org/officeDocument/2006/relationships/image" Target="../media/image1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928671"/>
            <a:ext cx="7772400" cy="3214709"/>
          </a:xfrm>
        </p:spPr>
        <p:txBody>
          <a:bodyPr>
            <a:normAutofit/>
          </a:bodyPr>
          <a:lstStyle/>
          <a:p>
            <a:r>
              <a:rPr lang="ru-RU" sz="3200" dirty="0" smtClean="0"/>
              <a:t>«Правописание слов с безударными гласными в корне»</a:t>
            </a:r>
            <a:br>
              <a:rPr lang="ru-RU" sz="3200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2000" dirty="0" smtClean="0"/>
              <a:t>Урок русского языка </a:t>
            </a:r>
            <a:br>
              <a:rPr lang="ru-RU" sz="2000" dirty="0" smtClean="0"/>
            </a:br>
            <a:r>
              <a:rPr lang="ru-RU" sz="2000" dirty="0" smtClean="0"/>
              <a:t>3 класс</a:t>
            </a:r>
            <a:br>
              <a:rPr lang="ru-RU" sz="2000" dirty="0" smtClean="0"/>
            </a:br>
            <a:r>
              <a:rPr lang="ru-RU" sz="2000" dirty="0" smtClean="0"/>
              <a:t>УМК «Школа России»</a:t>
            </a:r>
            <a:endParaRPr lang="ru-RU" sz="2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57818" y="4786322"/>
            <a:ext cx="3286148" cy="1428760"/>
          </a:xfrm>
        </p:spPr>
        <p:txBody>
          <a:bodyPr>
            <a:normAutofit/>
          </a:bodyPr>
          <a:lstStyle/>
          <a:p>
            <a:pPr algn="l"/>
            <a:r>
              <a:rPr lang="ru-RU" sz="1800" dirty="0" err="1" smtClean="0">
                <a:solidFill>
                  <a:schemeClr val="tx1"/>
                </a:solidFill>
                <a:latin typeface="+mj-lt"/>
              </a:rPr>
              <a:t>Боровлёва</a:t>
            </a:r>
            <a:r>
              <a:rPr lang="ru-RU" sz="1800" dirty="0" smtClean="0">
                <a:solidFill>
                  <a:schemeClr val="tx1"/>
                </a:solidFill>
                <a:latin typeface="+mj-lt"/>
              </a:rPr>
              <a:t> В.В.</a:t>
            </a:r>
          </a:p>
          <a:p>
            <a:pPr algn="l"/>
            <a:r>
              <a:rPr lang="ru-RU" sz="1800" dirty="0" smtClean="0">
                <a:solidFill>
                  <a:schemeClr val="tx1"/>
                </a:solidFill>
                <a:latin typeface="+mj-lt"/>
              </a:rPr>
              <a:t>Учитель начальных классов </a:t>
            </a:r>
          </a:p>
          <a:p>
            <a:pPr algn="l"/>
            <a:r>
              <a:rPr lang="ru-RU" sz="1800" dirty="0" smtClean="0">
                <a:solidFill>
                  <a:schemeClr val="tx1"/>
                </a:solidFill>
                <a:latin typeface="+mj-lt"/>
              </a:rPr>
              <a:t>МБОУ СОШ №10</a:t>
            </a:r>
          </a:p>
          <a:p>
            <a:pPr algn="l"/>
            <a:r>
              <a:rPr lang="ru-RU" sz="1800" dirty="0">
                <a:solidFill>
                  <a:schemeClr val="tx1"/>
                </a:solidFill>
                <a:latin typeface="+mj-lt"/>
              </a:rPr>
              <a:t>г</a:t>
            </a:r>
            <a:r>
              <a:rPr lang="ru-RU" sz="1800" dirty="0" smtClean="0">
                <a:solidFill>
                  <a:schemeClr val="tx1"/>
                </a:solidFill>
                <a:latin typeface="+mj-lt"/>
              </a:rPr>
              <a:t>. Воронеж</a:t>
            </a:r>
            <a:endParaRPr lang="ru-RU" sz="1800" dirty="0">
              <a:solidFill>
                <a:schemeClr val="tx1"/>
              </a:solidFill>
              <a:latin typeface="+mj-lt"/>
            </a:endParaRPr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Игра «Секрет – ответ»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ru-RU" b="1" dirty="0" smtClean="0"/>
              <a:t>      * </a:t>
            </a:r>
            <a:r>
              <a:rPr lang="ru-RU" sz="2900" b="1" dirty="0" smtClean="0"/>
              <a:t>3</a:t>
            </a:r>
            <a:r>
              <a:rPr lang="ru-RU" sz="2900" b="1" dirty="0"/>
              <a:t>. Под какой цифрой проверочное слово для слова «кленовый»</a:t>
            </a:r>
            <a:br>
              <a:rPr lang="ru-RU" sz="2900" b="1" dirty="0"/>
            </a:br>
            <a:r>
              <a:rPr lang="ru-RU" sz="2900" b="1" dirty="0"/>
              <a:t/>
            </a:r>
            <a:br>
              <a:rPr lang="ru-RU" sz="2900" b="1" dirty="0"/>
            </a:br>
            <a:r>
              <a:rPr lang="ru-RU" sz="2900" dirty="0"/>
              <a:t>1) кленовая</a:t>
            </a:r>
            <a:br>
              <a:rPr lang="ru-RU" sz="2900" dirty="0"/>
            </a:br>
            <a:r>
              <a:rPr lang="ru-RU" sz="2900" dirty="0"/>
              <a:t>2) клиника</a:t>
            </a:r>
            <a:br>
              <a:rPr lang="ru-RU" sz="2900" dirty="0"/>
            </a:br>
            <a:r>
              <a:rPr lang="ru-RU" sz="2900" dirty="0"/>
              <a:t>3) клёны</a:t>
            </a:r>
            <a:r>
              <a:rPr lang="ru-RU" sz="2900" b="1" dirty="0"/>
              <a:t/>
            </a:r>
            <a:br>
              <a:rPr lang="ru-RU" sz="2900" b="1" dirty="0"/>
            </a:br>
            <a:r>
              <a:rPr lang="ru-RU" sz="2900" b="1" dirty="0"/>
              <a:t/>
            </a:r>
            <a:br>
              <a:rPr lang="ru-RU" sz="2900" b="1" dirty="0"/>
            </a:br>
            <a:r>
              <a:rPr lang="ru-RU" sz="2900" b="1" dirty="0" smtClean="0"/>
              <a:t>*4</a:t>
            </a:r>
            <a:r>
              <a:rPr lang="ru-RU" sz="2900" b="1" dirty="0"/>
              <a:t>. В какой строчке во всех словах пропущена буква «О»:</a:t>
            </a:r>
            <a:br>
              <a:rPr lang="ru-RU" sz="2900" b="1" dirty="0"/>
            </a:br>
            <a:r>
              <a:rPr lang="ru-RU" sz="2900" b="1" dirty="0"/>
              <a:t/>
            </a:r>
            <a:br>
              <a:rPr lang="ru-RU" sz="2900" b="1" dirty="0"/>
            </a:br>
            <a:r>
              <a:rPr lang="ru-RU" sz="2900" dirty="0" smtClean="0"/>
              <a:t>1)В</a:t>
            </a:r>
            <a:r>
              <a:rPr lang="ru-RU" sz="2900" dirty="0"/>
              <a:t>. </a:t>
            </a:r>
            <a:r>
              <a:rPr lang="ru-RU" sz="2900" dirty="0" err="1"/>
              <a:t>лчата</a:t>
            </a:r>
            <a:r>
              <a:rPr lang="ru-RU" sz="2900" dirty="0"/>
              <a:t>, г. </a:t>
            </a:r>
            <a:r>
              <a:rPr lang="ru-RU" sz="2900" dirty="0" err="1"/>
              <a:t>лчата</a:t>
            </a:r>
            <a:r>
              <a:rPr lang="ru-RU" sz="2900" dirty="0"/>
              <a:t>, </a:t>
            </a:r>
            <a:r>
              <a:rPr lang="ru-RU" sz="2900" dirty="0" err="1"/>
              <a:t>з</a:t>
            </a:r>
            <a:r>
              <a:rPr lang="ru-RU" sz="2900" dirty="0"/>
              <a:t>. </a:t>
            </a:r>
            <a:r>
              <a:rPr lang="ru-RU" sz="2900" dirty="0" err="1"/>
              <a:t>йчата</a:t>
            </a:r>
            <a:r>
              <a:rPr lang="ru-RU" sz="2900" dirty="0"/>
              <a:t>, к. </a:t>
            </a:r>
            <a:r>
              <a:rPr lang="ru-RU" sz="2900" dirty="0" err="1"/>
              <a:t>злята</a:t>
            </a:r>
            <a:r>
              <a:rPr lang="ru-RU" sz="2900" dirty="0"/>
              <a:t>.</a:t>
            </a:r>
            <a:br>
              <a:rPr lang="ru-RU" sz="2900" dirty="0"/>
            </a:br>
            <a:r>
              <a:rPr lang="ru-RU" sz="2900" dirty="0" smtClean="0"/>
              <a:t>2) </a:t>
            </a:r>
            <a:r>
              <a:rPr lang="ru-RU" sz="2900" dirty="0"/>
              <a:t>Р. </a:t>
            </a:r>
            <a:r>
              <a:rPr lang="ru-RU" sz="2900" dirty="0" err="1"/>
              <a:t>дник</a:t>
            </a:r>
            <a:r>
              <a:rPr lang="ru-RU" sz="2900" dirty="0"/>
              <a:t>, п. </a:t>
            </a:r>
            <a:r>
              <a:rPr lang="ru-RU" sz="2900" dirty="0" err="1"/>
              <a:t>рник</a:t>
            </a:r>
            <a:r>
              <a:rPr lang="ru-RU" sz="2900" dirty="0"/>
              <a:t>, н. </a:t>
            </a:r>
            <a:r>
              <a:rPr lang="ru-RU" sz="2900" dirty="0" err="1"/>
              <a:t>чник</a:t>
            </a:r>
            <a:r>
              <a:rPr lang="ru-RU" sz="2900" dirty="0"/>
              <a:t>, т. </a:t>
            </a:r>
            <a:r>
              <a:rPr lang="ru-RU" sz="2900" dirty="0" err="1"/>
              <a:t>йник</a:t>
            </a:r>
            <a:r>
              <a:rPr lang="ru-RU" sz="2900" dirty="0"/>
              <a:t>.</a:t>
            </a:r>
            <a:br>
              <a:rPr lang="ru-RU" sz="2900" dirty="0"/>
            </a:br>
            <a:r>
              <a:rPr lang="ru-RU" sz="2900" dirty="0" smtClean="0"/>
              <a:t>3) </a:t>
            </a:r>
            <a:r>
              <a:rPr lang="ru-RU" sz="2900" dirty="0"/>
              <a:t>С. </a:t>
            </a:r>
            <a:r>
              <a:rPr lang="ru-RU" sz="2900" dirty="0" err="1"/>
              <a:t>сновый</a:t>
            </a:r>
            <a:r>
              <a:rPr lang="ru-RU" sz="2900" dirty="0"/>
              <a:t>, с. </a:t>
            </a:r>
            <a:r>
              <a:rPr lang="ru-RU" sz="2900" dirty="0" err="1"/>
              <a:t>лёный</a:t>
            </a:r>
            <a:r>
              <a:rPr lang="ru-RU" sz="2900" dirty="0"/>
              <a:t>, б. </a:t>
            </a:r>
            <a:r>
              <a:rPr lang="ru-RU" sz="2900" dirty="0" err="1"/>
              <a:t>льной</a:t>
            </a:r>
            <a:r>
              <a:rPr lang="ru-RU" sz="2900" b="1" dirty="0"/>
              <a:t/>
            </a:r>
            <a:br>
              <a:rPr lang="ru-RU" sz="2900" b="1" dirty="0"/>
            </a:br>
            <a:r>
              <a:rPr lang="ru-RU" sz="2900" b="1" dirty="0"/>
              <a:t/>
            </a:r>
            <a:br>
              <a:rPr lang="ru-RU" sz="2900" b="1" dirty="0"/>
            </a:br>
            <a:r>
              <a:rPr lang="ru-RU" sz="2900" b="1" dirty="0" smtClean="0"/>
              <a:t>* </a:t>
            </a:r>
            <a:r>
              <a:rPr lang="ru-RU" sz="2900" b="1" dirty="0"/>
              <a:t>5. Под какой цифрой указаны слова с непроверяемой безударной гласной?</a:t>
            </a:r>
            <a:br>
              <a:rPr lang="ru-RU" sz="2900" b="1" dirty="0"/>
            </a:br>
            <a:r>
              <a:rPr lang="ru-RU" sz="2900" b="1" dirty="0"/>
              <a:t/>
            </a:r>
            <a:br>
              <a:rPr lang="ru-RU" sz="2900" b="1" dirty="0"/>
            </a:br>
            <a:r>
              <a:rPr lang="ru-RU" sz="2900" dirty="0"/>
              <a:t>1) ветер, сапог, одежда</a:t>
            </a:r>
            <a:br>
              <a:rPr lang="ru-RU" sz="2900" dirty="0"/>
            </a:br>
            <a:r>
              <a:rPr lang="ru-RU" sz="2900" dirty="0"/>
              <a:t>2) осенние, дождливый, холодные;</a:t>
            </a:r>
            <a:br>
              <a:rPr lang="ru-RU" sz="2900" dirty="0"/>
            </a:br>
            <a:r>
              <a:rPr lang="ru-RU" sz="2900" dirty="0"/>
              <a:t>3) покраснели, смастерили, слетелись</a:t>
            </a:r>
            <a:r>
              <a:rPr lang="ru-RU" b="1" dirty="0"/>
              <a:t/>
            </a:r>
            <a:br>
              <a:rPr lang="ru-RU" b="1" dirty="0"/>
            </a:br>
            <a:endParaRPr lang="ru-RU" dirty="0"/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71480"/>
            <a:ext cx="8229600" cy="1643074"/>
          </a:xfrm>
        </p:spPr>
        <p:txBody>
          <a:bodyPr>
            <a:noAutofit/>
          </a:bodyPr>
          <a:lstStyle/>
          <a:p>
            <a:pPr algn="ctr"/>
            <a:r>
              <a:rPr lang="ru-RU" sz="2000" dirty="0" smtClean="0"/>
              <a:t>Урок наш продолжается</a:t>
            </a:r>
            <a:br>
              <a:rPr lang="ru-RU" sz="2000" dirty="0" smtClean="0"/>
            </a:br>
            <a:r>
              <a:rPr lang="ru-RU" sz="2000" dirty="0" smtClean="0"/>
              <a:t>Трудиться не кончаем</a:t>
            </a:r>
            <a:br>
              <a:rPr lang="ru-RU" sz="2000" dirty="0" smtClean="0"/>
            </a:br>
            <a:r>
              <a:rPr lang="ru-RU" sz="2000" dirty="0" smtClean="0"/>
              <a:t>Гласный будем проверять</a:t>
            </a:r>
            <a:br>
              <a:rPr lang="ru-RU" sz="2000" dirty="0" smtClean="0"/>
            </a:br>
            <a:r>
              <a:rPr lang="ru-RU" sz="2000" dirty="0" smtClean="0"/>
              <a:t>Работу в паре выполнять.</a:t>
            </a:r>
            <a:br>
              <a:rPr lang="ru-RU" sz="2000" dirty="0" smtClean="0"/>
            </a:br>
            <a:endParaRPr lang="ru-RU" sz="2000" dirty="0"/>
          </a:p>
        </p:txBody>
      </p:sp>
      <p:pic>
        <p:nvPicPr>
          <p:cNvPr id="7170" name="Picture 2" descr="C:\Documents and Settings\User\Рабочий стол\Картинки у уроку\Работа в паре.pn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 bwMode="auto">
          <a:xfrm>
            <a:off x="1599259" y="1935163"/>
            <a:ext cx="5945481" cy="4389437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85794"/>
            <a:ext cx="8229600" cy="1061294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Самостоятельная работа </a:t>
            </a:r>
            <a:br>
              <a:rPr lang="ru-RU" dirty="0" smtClean="0"/>
            </a:br>
            <a:r>
              <a:rPr lang="ru-RU" dirty="0" smtClean="0"/>
              <a:t>с. 56 №140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    </a:t>
            </a:r>
            <a:r>
              <a:rPr lang="ru-RU" dirty="0"/>
              <a:t>В </a:t>
            </a:r>
            <a:r>
              <a:rPr lang="ru-RU" dirty="0" err="1" smtClean="0"/>
              <a:t>л_су</a:t>
            </a:r>
            <a:r>
              <a:rPr lang="ru-RU" dirty="0" smtClean="0"/>
              <a:t> </a:t>
            </a:r>
            <a:r>
              <a:rPr lang="ru-RU" dirty="0"/>
              <a:t>тихо. Безветренно. А с </a:t>
            </a:r>
            <a:r>
              <a:rPr lang="ru-RU" dirty="0" err="1" smtClean="0"/>
              <a:t>бл_жайшего</a:t>
            </a:r>
            <a:r>
              <a:rPr lang="ru-RU" dirty="0" smtClean="0"/>
              <a:t> </a:t>
            </a:r>
            <a:r>
              <a:rPr lang="ru-RU" dirty="0"/>
              <a:t>ко мне клёна так и сыплются </a:t>
            </a:r>
            <a:r>
              <a:rPr lang="ru-RU" dirty="0" err="1" smtClean="0"/>
              <a:t>ж_лтые</a:t>
            </a:r>
            <a:r>
              <a:rPr lang="ru-RU" dirty="0" smtClean="0"/>
              <a:t> </a:t>
            </a:r>
            <a:r>
              <a:rPr lang="ru-RU" dirty="0" err="1" smtClean="0"/>
              <a:t>лист_я</a:t>
            </a:r>
            <a:r>
              <a:rPr lang="ru-RU" dirty="0"/>
              <a:t>. Что за </a:t>
            </a:r>
            <a:r>
              <a:rPr lang="ru-RU" dirty="0" err="1" smtClean="0"/>
              <a:t>ч_деса</a:t>
            </a:r>
            <a:r>
              <a:rPr lang="ru-RU" dirty="0"/>
              <a:t>? </a:t>
            </a:r>
            <a:r>
              <a:rPr lang="ru-RU" dirty="0" err="1" smtClean="0"/>
              <a:t>Подх_жу</a:t>
            </a:r>
            <a:r>
              <a:rPr lang="ru-RU" dirty="0" smtClean="0"/>
              <a:t> </a:t>
            </a:r>
            <a:r>
              <a:rPr lang="ru-RU" dirty="0"/>
              <a:t>ближе. По веткам </a:t>
            </a:r>
            <a:r>
              <a:rPr lang="ru-RU" dirty="0" err="1" smtClean="0"/>
              <a:t>дер_ва</a:t>
            </a:r>
            <a:r>
              <a:rPr lang="ru-RU" dirty="0" smtClean="0"/>
              <a:t> </a:t>
            </a:r>
            <a:r>
              <a:rPr lang="ru-RU" dirty="0"/>
              <a:t>бежит </a:t>
            </a:r>
            <a:r>
              <a:rPr lang="ru-RU" dirty="0" err="1" smtClean="0"/>
              <a:t>б_лка</a:t>
            </a:r>
            <a:r>
              <a:rPr lang="ru-RU" dirty="0"/>
              <a:t>. Это она устроила </a:t>
            </a:r>
            <a:r>
              <a:rPr lang="ru-RU" dirty="0" err="1" smtClean="0"/>
              <a:t>л_стопад</a:t>
            </a:r>
            <a:r>
              <a:rPr lang="ru-RU" dirty="0"/>
              <a:t>.</a:t>
            </a:r>
          </a:p>
        </p:txBody>
      </p:sp>
      <p:pic>
        <p:nvPicPr>
          <p:cNvPr id="25602" name="Picture 2" descr="C:\Documents and Settings\User\Рабочий стол\картинки к уроку р.я\лист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 bwMode="auto">
          <a:xfrm>
            <a:off x="4648200" y="2621837"/>
            <a:ext cx="4038600" cy="3031964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 smtClean="0"/>
              <a:t>Взаимопроверка. Упр. 56.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      </a:t>
            </a:r>
            <a:r>
              <a:rPr lang="ru-RU" sz="4000" dirty="0"/>
              <a:t>В л</a:t>
            </a:r>
            <a:r>
              <a:rPr lang="ru-RU" sz="4000" b="1" i="1" dirty="0">
                <a:solidFill>
                  <a:srgbClr val="FF0000"/>
                </a:solidFill>
              </a:rPr>
              <a:t>е</a:t>
            </a:r>
            <a:r>
              <a:rPr lang="ru-RU" sz="4000" dirty="0"/>
              <a:t>су тихо. Безветренно. А с бл</a:t>
            </a:r>
            <a:r>
              <a:rPr lang="ru-RU" sz="4000" dirty="0">
                <a:solidFill>
                  <a:srgbClr val="FF0000"/>
                </a:solidFill>
              </a:rPr>
              <a:t>и</a:t>
            </a:r>
            <a:r>
              <a:rPr lang="ru-RU" sz="4000" dirty="0"/>
              <a:t>жайшего ко мне клёна так и сыплются ж</a:t>
            </a:r>
            <a:r>
              <a:rPr lang="ru-RU" sz="4000" dirty="0">
                <a:solidFill>
                  <a:srgbClr val="FF0000"/>
                </a:solidFill>
              </a:rPr>
              <a:t>ё</a:t>
            </a:r>
            <a:r>
              <a:rPr lang="ru-RU" sz="4000" dirty="0"/>
              <a:t>лтые лист</a:t>
            </a:r>
            <a:r>
              <a:rPr lang="ru-RU" sz="4000" dirty="0">
                <a:solidFill>
                  <a:srgbClr val="00B050"/>
                </a:solidFill>
              </a:rPr>
              <a:t>ь</a:t>
            </a:r>
            <a:r>
              <a:rPr lang="ru-RU" sz="4000" dirty="0"/>
              <a:t>я. Что за ч</a:t>
            </a:r>
            <a:r>
              <a:rPr lang="ru-RU" sz="4000" dirty="0">
                <a:solidFill>
                  <a:srgbClr val="FF0000"/>
                </a:solidFill>
              </a:rPr>
              <a:t>у</a:t>
            </a:r>
            <a:r>
              <a:rPr lang="ru-RU" sz="4000" dirty="0"/>
              <a:t>деса? Подх</a:t>
            </a:r>
            <a:r>
              <a:rPr lang="ru-RU" sz="4000" dirty="0">
                <a:solidFill>
                  <a:srgbClr val="FF0000"/>
                </a:solidFill>
              </a:rPr>
              <a:t>о</a:t>
            </a:r>
            <a:r>
              <a:rPr lang="ru-RU" sz="4000" dirty="0"/>
              <a:t>жу ближе. По веткам дер</a:t>
            </a:r>
            <a:r>
              <a:rPr lang="ru-RU" sz="4000" dirty="0">
                <a:solidFill>
                  <a:srgbClr val="FF0000"/>
                </a:solidFill>
              </a:rPr>
              <a:t>е</a:t>
            </a:r>
            <a:r>
              <a:rPr lang="ru-RU" sz="4000" dirty="0"/>
              <a:t>ва б</a:t>
            </a:r>
            <a:r>
              <a:rPr lang="ru-RU" sz="4000" dirty="0">
                <a:solidFill>
                  <a:srgbClr val="FF0000"/>
                </a:solidFill>
              </a:rPr>
              <a:t>е</a:t>
            </a:r>
            <a:r>
              <a:rPr lang="ru-RU" sz="4000" dirty="0"/>
              <a:t>жит белка. Это она устроила л</a:t>
            </a:r>
            <a:r>
              <a:rPr lang="ru-RU" sz="4000" dirty="0">
                <a:solidFill>
                  <a:srgbClr val="FF0000"/>
                </a:solidFill>
              </a:rPr>
              <a:t>и</a:t>
            </a:r>
            <a:r>
              <a:rPr lang="ru-RU" sz="4000" dirty="0"/>
              <a:t>стопад.</a:t>
            </a:r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357166"/>
            <a:ext cx="8229600" cy="1143000"/>
          </a:xfrm>
        </p:spPr>
        <p:txBody>
          <a:bodyPr>
            <a:normAutofit/>
          </a:bodyPr>
          <a:lstStyle/>
          <a:p>
            <a:r>
              <a:rPr lang="ru-RU" sz="3200" b="1" dirty="0" smtClean="0"/>
              <a:t>Листопад</a:t>
            </a:r>
            <a:r>
              <a:rPr lang="ru-RU" sz="3200" dirty="0" smtClean="0"/>
              <a:t> –опадание листьев у деревьев</a:t>
            </a:r>
            <a:r>
              <a:rPr lang="ru-RU" sz="3200" smtClean="0"/>
              <a:t>, кустарников.</a:t>
            </a:r>
            <a:endParaRPr lang="ru-RU" sz="3200" dirty="0"/>
          </a:p>
        </p:txBody>
      </p:sp>
      <p:pic>
        <p:nvPicPr>
          <p:cNvPr id="26626" name="Picture 2" descr="C:\Documents and Settings\User\Рабочий стол\картинки к уроку р.я\лист 1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 bwMode="auto">
          <a:xfrm>
            <a:off x="1639402" y="1935163"/>
            <a:ext cx="5865196" cy="4389437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Поработали мы дружно,</a:t>
            </a:r>
            <a:br>
              <a:rPr lang="ru-RU" dirty="0" smtClean="0"/>
            </a:br>
            <a:r>
              <a:rPr lang="ru-RU" dirty="0" smtClean="0"/>
              <a:t>Отдохнуть сейчас нам нужно.</a:t>
            </a:r>
            <a:endParaRPr lang="ru-RU" dirty="0"/>
          </a:p>
        </p:txBody>
      </p:sp>
      <p:pic>
        <p:nvPicPr>
          <p:cNvPr id="8194" name="Picture 2" descr="C:\Documents and Settings\User\Рабочий стол\Картинки у уроку\физ 1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 bwMode="auto">
          <a:xfrm>
            <a:off x="1285852" y="2428868"/>
            <a:ext cx="6357982" cy="3786214"/>
          </a:xfrm>
          <a:prstGeom prst="rect">
            <a:avLst/>
          </a:prstGeom>
          <a:noFill/>
        </p:spPr>
      </p:pic>
      <p:pic>
        <p:nvPicPr>
          <p:cNvPr id="4" name="Осень золотая Минусовк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5143504" y="5643578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839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 smtClean="0"/>
              <a:t>Работа в группах</a:t>
            </a:r>
            <a:endParaRPr lang="ru-RU" dirty="0"/>
          </a:p>
        </p:txBody>
      </p:sp>
      <p:pic>
        <p:nvPicPr>
          <p:cNvPr id="10242" name="Picture 2" descr="C:\Documents and Settings\User\Рабочий стол\Картинки у уроку\работа в группе.pn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 bwMode="auto">
          <a:xfrm>
            <a:off x="2371526" y="2139703"/>
            <a:ext cx="4400948" cy="3575314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071538" y="6000768"/>
            <a:ext cx="75009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Вместе: думаем, выбираем, обсуждаем, решаем.</a:t>
            </a:r>
            <a:endParaRPr lang="ru-RU" sz="2400" b="1" dirty="0"/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Тест по вариантам (с. 18-19 КИМ)</a:t>
            </a:r>
            <a:endParaRPr lang="ru-RU" dirty="0"/>
          </a:p>
        </p:txBody>
      </p:sp>
      <p:pic>
        <p:nvPicPr>
          <p:cNvPr id="27650" name="Picture 2" descr="C:\Documents and Settings\User\Рабочий стол\картинки к уроку р.я\буратино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2643174" y="2428868"/>
            <a:ext cx="3929090" cy="3929090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Самопроверка. Вариант 1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/>
              <a:t>А1</a:t>
            </a:r>
            <a:r>
              <a:rPr lang="ru-RU" dirty="0"/>
              <a:t>    4)изменить проверяемое слово или подобрать однокоренное слово так, чтобы безударный гласный стал ударным</a:t>
            </a:r>
          </a:p>
          <a:p>
            <a:r>
              <a:rPr lang="ru-RU" b="1" dirty="0"/>
              <a:t>А2  </a:t>
            </a:r>
            <a:r>
              <a:rPr lang="ru-RU" dirty="0"/>
              <a:t>  3)столовая – </a:t>
            </a:r>
            <a:r>
              <a:rPr lang="ru-RU" dirty="0" err="1"/>
              <a:t>стОлы</a:t>
            </a:r>
            <a:endParaRPr lang="ru-RU" dirty="0"/>
          </a:p>
          <a:p>
            <a:r>
              <a:rPr lang="ru-RU" b="1" dirty="0"/>
              <a:t>А3</a:t>
            </a:r>
            <a:r>
              <a:rPr lang="ru-RU" dirty="0"/>
              <a:t>   </a:t>
            </a:r>
            <a:r>
              <a:rPr lang="ru-RU" dirty="0" smtClean="0"/>
              <a:t> 2)темнеть</a:t>
            </a:r>
            <a:endParaRPr lang="ru-RU" dirty="0"/>
          </a:p>
          <a:p>
            <a:r>
              <a:rPr lang="ru-RU" b="1" dirty="0"/>
              <a:t>А4 </a:t>
            </a:r>
            <a:r>
              <a:rPr lang="ru-RU" dirty="0"/>
              <a:t>  </a:t>
            </a:r>
            <a:r>
              <a:rPr lang="ru-RU" dirty="0" smtClean="0"/>
              <a:t> 4)кричит</a:t>
            </a:r>
            <a:endParaRPr lang="ru-RU" dirty="0"/>
          </a:p>
          <a:p>
            <a:r>
              <a:rPr lang="ru-RU" b="1" dirty="0"/>
              <a:t>В1</a:t>
            </a:r>
            <a:r>
              <a:rPr lang="ru-RU" dirty="0"/>
              <a:t>  </a:t>
            </a:r>
            <a:r>
              <a:rPr lang="ru-RU" dirty="0" smtClean="0"/>
              <a:t>  </a:t>
            </a:r>
            <a:r>
              <a:rPr lang="ru-RU" dirty="0"/>
              <a:t>1)морской</a:t>
            </a:r>
          </a:p>
          <a:p>
            <a:r>
              <a:rPr lang="ru-RU" b="1" dirty="0"/>
              <a:t>С1</a:t>
            </a:r>
            <a:r>
              <a:rPr lang="ru-RU" dirty="0"/>
              <a:t>    2)косит</a:t>
            </a:r>
          </a:p>
          <a:p>
            <a:endParaRPr lang="ru-RU" dirty="0"/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Самопроверка. Вариант 2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b="1" dirty="0"/>
              <a:t>А1</a:t>
            </a:r>
            <a:r>
              <a:rPr lang="ru-RU" dirty="0"/>
              <a:t>    3) изменить проверяемое слово или подобрать однокоренное слово так, чтобы безударный гласный стал ударным</a:t>
            </a:r>
          </a:p>
          <a:p>
            <a:r>
              <a:rPr lang="ru-RU" b="1" dirty="0"/>
              <a:t>А2</a:t>
            </a:r>
            <a:r>
              <a:rPr lang="ru-RU" dirty="0"/>
              <a:t>   2) </a:t>
            </a:r>
            <a:r>
              <a:rPr lang="ru-RU" dirty="0" err="1"/>
              <a:t>хвАлить</a:t>
            </a:r>
            <a:endParaRPr lang="ru-RU" dirty="0"/>
          </a:p>
          <a:p>
            <a:r>
              <a:rPr lang="ru-RU" b="1" dirty="0"/>
              <a:t>А3 </a:t>
            </a:r>
            <a:r>
              <a:rPr lang="ru-RU" dirty="0"/>
              <a:t>  2)весёлый</a:t>
            </a:r>
          </a:p>
          <a:p>
            <a:r>
              <a:rPr lang="ru-RU" b="1" dirty="0"/>
              <a:t>А4</a:t>
            </a:r>
            <a:r>
              <a:rPr lang="ru-RU" dirty="0"/>
              <a:t>   4)</a:t>
            </a:r>
            <a:r>
              <a:rPr lang="ru-RU" dirty="0" err="1"/>
              <a:t>лЕтит</a:t>
            </a:r>
            <a:endParaRPr lang="ru-RU" dirty="0"/>
          </a:p>
          <a:p>
            <a:r>
              <a:rPr lang="ru-RU" b="1" dirty="0"/>
              <a:t>В1</a:t>
            </a:r>
            <a:r>
              <a:rPr lang="ru-RU" dirty="0"/>
              <a:t>   4) страна</a:t>
            </a:r>
          </a:p>
          <a:p>
            <a:r>
              <a:rPr lang="ru-RU" b="1" dirty="0"/>
              <a:t>С1</a:t>
            </a:r>
            <a:r>
              <a:rPr lang="ru-RU" dirty="0"/>
              <a:t>   3)стрелки</a:t>
            </a:r>
          </a:p>
          <a:p>
            <a:pPr>
              <a:buNone/>
            </a:pPr>
            <a:r>
              <a:rPr lang="ru-RU" dirty="0"/>
              <a:t> </a:t>
            </a:r>
          </a:p>
          <a:p>
            <a:endParaRPr lang="ru-RU" dirty="0"/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User\Рабочий стол\Картинки у уроку\солнышко 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500042"/>
            <a:ext cx="7500990" cy="5857916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214414" y="785794"/>
            <a:ext cx="421484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Хорошего настроения </a:t>
            </a:r>
          </a:p>
          <a:p>
            <a:r>
              <a:rPr lang="ru-RU" sz="3200" dirty="0" smtClean="0"/>
              <a:t>на весь день</a:t>
            </a:r>
            <a:endParaRPr lang="ru-RU" sz="3200" dirty="0"/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 algn="ctr"/>
            <a:r>
              <a:rPr lang="ru-RU" dirty="0"/>
              <a:t>Рефлексия 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dirty="0"/>
              <a:t>На сегодняшнем уроке я повторил…</a:t>
            </a:r>
          </a:p>
          <a:p>
            <a:pPr lvl="0"/>
            <a:r>
              <a:rPr lang="ru-RU" dirty="0"/>
              <a:t>На этом уроке я похвалил бы себя за…</a:t>
            </a:r>
          </a:p>
          <a:p>
            <a:pPr lvl="0"/>
            <a:r>
              <a:rPr lang="ru-RU" dirty="0"/>
              <a:t>На этом уроке самым интересным для меня было</a:t>
            </a:r>
            <a:r>
              <a:rPr lang="ru-RU" dirty="0" smtClean="0"/>
              <a:t>…</a:t>
            </a:r>
          </a:p>
          <a:p>
            <a:pPr lvl="0"/>
            <a:r>
              <a:rPr lang="ru-RU" dirty="0" smtClean="0"/>
              <a:t>Какие цели мы с вами ставили на урок?</a:t>
            </a:r>
          </a:p>
          <a:p>
            <a:pPr lvl="0"/>
            <a:r>
              <a:rPr lang="ru-RU" dirty="0" smtClean="0"/>
              <a:t>Выполнили ли мы намеченные цели?</a:t>
            </a:r>
            <a:endParaRPr lang="ru-RU" dirty="0"/>
          </a:p>
          <a:p>
            <a:endParaRPr lang="ru-RU" dirty="0"/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928662" y="857232"/>
            <a:ext cx="7500990" cy="5500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Documents and Settings\User\Рабочий стол\Картинки у уроку\оценки за урок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785918" y="642918"/>
            <a:ext cx="5857916" cy="5286412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000108"/>
            <a:ext cx="8229600" cy="1285884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Домашнее задание по выбору.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500306"/>
            <a:ext cx="8229600" cy="3824294"/>
          </a:xfrm>
        </p:spPr>
        <p:txBody>
          <a:bodyPr/>
          <a:lstStyle/>
          <a:p>
            <a:r>
              <a:rPr lang="ru-RU" dirty="0"/>
              <a:t>1. Написать по 10 слов с безударными гласными в корне слова.</a:t>
            </a:r>
          </a:p>
          <a:p>
            <a:r>
              <a:rPr lang="ru-RU" dirty="0"/>
              <a:t>2. Найти 2 загадки со словами на изученную орфограмму.</a:t>
            </a:r>
          </a:p>
          <a:p>
            <a:r>
              <a:rPr lang="ru-RU" dirty="0"/>
              <a:t>3. Составить 3 предложения, в которых есть слова с безударными гласными  в корне слова.</a:t>
            </a:r>
          </a:p>
          <a:p>
            <a:endParaRPr lang="ru-RU" dirty="0"/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Documents and Settings\User\Рабочий стол\Картинки у уроку\Спасибо за урок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000100" y="642918"/>
            <a:ext cx="7286675" cy="5483245"/>
          </a:xfrm>
          <a:prstGeom prst="rect">
            <a:avLst/>
          </a:prstGeom>
          <a:noFill/>
        </p:spPr>
      </p:pic>
      <p:pic>
        <p:nvPicPr>
          <p:cNvPr id="3" name="Барбарики Песня про дружбу минусовк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4500562" y="5143512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995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Игра «Путаница»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4800" dirty="0" err="1"/>
              <a:t>ч</a:t>
            </a:r>
            <a:r>
              <a:rPr lang="ru-RU" sz="4800" dirty="0" err="1" smtClean="0"/>
              <a:t>лепа</a:t>
            </a:r>
            <a:endParaRPr lang="ru-RU" sz="4800" dirty="0" smtClean="0"/>
          </a:p>
          <a:p>
            <a:r>
              <a:rPr lang="ru-RU" sz="4800" dirty="0" err="1" smtClean="0"/>
              <a:t>цетвок</a:t>
            </a:r>
            <a:r>
              <a:rPr lang="ru-RU" sz="4800" dirty="0"/>
              <a:t>  </a:t>
            </a:r>
            <a:endParaRPr lang="ru-RU" sz="4800" dirty="0" smtClean="0"/>
          </a:p>
          <a:p>
            <a:r>
              <a:rPr lang="ru-RU" sz="4800" dirty="0" err="1" smtClean="0"/>
              <a:t>арос</a:t>
            </a:r>
            <a:endParaRPr lang="ru-RU" sz="4800" dirty="0" smtClean="0"/>
          </a:p>
          <a:p>
            <a:r>
              <a:rPr lang="ru-RU" sz="4800" dirty="0" err="1" smtClean="0"/>
              <a:t>седыл</a:t>
            </a:r>
            <a:r>
              <a:rPr lang="ru-RU" sz="4800" dirty="0"/>
              <a:t>  </a:t>
            </a:r>
            <a:endParaRPr lang="ru-RU" sz="4800" dirty="0" smtClean="0"/>
          </a:p>
          <a:p>
            <a:r>
              <a:rPr lang="ru-RU" sz="4800" dirty="0" err="1" smtClean="0"/>
              <a:t>азок</a:t>
            </a:r>
            <a:endParaRPr lang="ru-RU" sz="4800" dirty="0"/>
          </a:p>
          <a:p>
            <a:endParaRPr lang="ru-RU" dirty="0"/>
          </a:p>
        </p:txBody>
      </p:sp>
      <p:pic>
        <p:nvPicPr>
          <p:cNvPr id="1026" name="Picture 2" descr="C:\Documents and Settings\User\Рабочий стол\буквы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71934" y="2000240"/>
            <a:ext cx="4564066" cy="3929090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Игра «Путаница»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400" dirty="0"/>
              <a:t>п</a:t>
            </a:r>
            <a:r>
              <a:rPr lang="ru-RU" sz="4400" dirty="0" smtClean="0"/>
              <a:t>чела</a:t>
            </a:r>
          </a:p>
          <a:p>
            <a:r>
              <a:rPr lang="ru-RU" sz="4400" dirty="0" smtClean="0"/>
              <a:t>цветок</a:t>
            </a:r>
          </a:p>
          <a:p>
            <a:r>
              <a:rPr lang="ru-RU" sz="4400" dirty="0" smtClean="0"/>
              <a:t>роса</a:t>
            </a:r>
          </a:p>
          <a:p>
            <a:r>
              <a:rPr lang="ru-RU" sz="4400" dirty="0" smtClean="0"/>
              <a:t> следы</a:t>
            </a:r>
          </a:p>
          <a:p>
            <a:r>
              <a:rPr lang="ru-RU" sz="4400" dirty="0" smtClean="0"/>
              <a:t> коза</a:t>
            </a:r>
            <a:endParaRPr lang="ru-RU" sz="4400" dirty="0"/>
          </a:p>
          <a:p>
            <a:endParaRPr lang="ru-RU" sz="4400" dirty="0"/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Правописание слов с безударными гласными в корне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14348" y="6000768"/>
            <a:ext cx="7901014" cy="285752"/>
          </a:xfrm>
        </p:spPr>
        <p:txBody>
          <a:bodyPr>
            <a:normAutofit fontScale="25000" lnSpcReduction="20000"/>
          </a:bodyPr>
          <a:lstStyle/>
          <a:p>
            <a:pPr>
              <a:buFont typeface="Arial" pitchFamily="34" charset="0"/>
              <a:buChar char="•"/>
            </a:pPr>
            <a:endParaRPr lang="ru-RU" sz="2800" b="1" dirty="0" smtClean="0"/>
          </a:p>
          <a:p>
            <a:pPr>
              <a:buFont typeface="Arial" pitchFamily="34" charset="0"/>
              <a:buChar char="•"/>
            </a:pPr>
            <a:endParaRPr lang="ru-RU" sz="2800" b="1" dirty="0" smtClean="0"/>
          </a:p>
          <a:p>
            <a:pPr>
              <a:buFont typeface="Arial" pitchFamily="34" charset="0"/>
              <a:buChar char="•"/>
            </a:pPr>
            <a:r>
              <a:rPr lang="ru-RU" sz="2800" dirty="0" smtClean="0"/>
              <a:t>   </a:t>
            </a:r>
            <a:endParaRPr lang="ru-RU" sz="96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endParaRPr lang="ru-RU" dirty="0" smtClean="0"/>
          </a:p>
          <a:p>
            <a:pPr>
              <a:buFont typeface="Arial" pitchFamily="34" charset="0"/>
              <a:buChar char="•"/>
            </a:pP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642910" y="2071678"/>
            <a:ext cx="77867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Знаем: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14348" y="2500306"/>
            <a:ext cx="778674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безударные гласные буквы;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14348" y="2857496"/>
            <a:ext cx="82153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правило проверки слов с безударными гласными  в корне.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14348" y="3429000"/>
            <a:ext cx="72866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Будем учиться: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14348" y="4000504"/>
            <a:ext cx="82153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находить слова с безударными гласными  в корне слова; 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14348" y="5143512"/>
            <a:ext cx="67866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правильно подбирать проверочные слова.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14348" y="4572008"/>
            <a:ext cx="77153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различать проверочное и проверяемое слово;</a:t>
            </a:r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9" grpId="0"/>
      <p:bldP spid="10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i="1" dirty="0" smtClean="0"/>
              <a:t>Двадцать пятое ноября.</a:t>
            </a:r>
            <a:br>
              <a:rPr lang="ru-RU" i="1" dirty="0" smtClean="0"/>
            </a:br>
            <a:r>
              <a:rPr lang="ru-RU" i="1" dirty="0" smtClean="0"/>
              <a:t>Классная работа.</a:t>
            </a:r>
            <a:endParaRPr lang="ru-RU" i="1" dirty="0"/>
          </a:p>
        </p:txBody>
      </p:sp>
      <p:pic>
        <p:nvPicPr>
          <p:cNvPr id="20482" name="Picture 2" descr="C:\Documents and Settings\User\Рабочий стол\картинки к уроку р.я\чистописание.pn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714500" y="2357430"/>
            <a:ext cx="5715000" cy="2696376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2530" name="Picture 2" descr="C:\Documents and Settings\User\Рабочий стол\картинки к уроку р.я\правило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57158" y="285728"/>
            <a:ext cx="8429683" cy="6143668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Правило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Чтобы найти проверочное слово для обозначения буквой безударного гласного звука в корне  слова,  надо:</a:t>
            </a:r>
          </a:p>
          <a:p>
            <a:r>
              <a:rPr lang="ru-RU" dirty="0" smtClean="0"/>
              <a:t>а)или изменить слово: дв</a:t>
            </a:r>
            <a:r>
              <a:rPr lang="ru-RU" b="1" u="sng" dirty="0" smtClean="0"/>
              <a:t>о</a:t>
            </a:r>
            <a:r>
              <a:rPr lang="ru-RU" dirty="0" smtClean="0"/>
              <a:t>ры – дв</a:t>
            </a:r>
            <a:r>
              <a:rPr lang="ru-RU" b="1" u="sng" dirty="0" smtClean="0"/>
              <a:t>о</a:t>
            </a:r>
            <a:r>
              <a:rPr lang="ru-RU" dirty="0" smtClean="0"/>
              <a:t>р;</a:t>
            </a:r>
          </a:p>
          <a:p>
            <a:pPr fontAlgn="base"/>
            <a:r>
              <a:rPr lang="ru-RU" dirty="0" smtClean="0"/>
              <a:t>б) или подобрать однокоренное слово так, чтобы безударный гласный звук стал ударным: дв</a:t>
            </a:r>
            <a:r>
              <a:rPr lang="ru-RU" b="1" u="sng" dirty="0" smtClean="0"/>
              <a:t>о</a:t>
            </a:r>
            <a:r>
              <a:rPr lang="ru-RU" dirty="0" smtClean="0"/>
              <a:t>ры - дв</a:t>
            </a:r>
            <a:r>
              <a:rPr lang="ru-RU" b="1" u="sng" dirty="0" smtClean="0"/>
              <a:t>о</a:t>
            </a:r>
            <a:r>
              <a:rPr lang="ru-RU" dirty="0" smtClean="0"/>
              <a:t>рник.</a:t>
            </a:r>
            <a:r>
              <a:rPr lang="ru-RU" b="1" dirty="0" smtClean="0"/>
              <a:t> 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Игра «Секрет – ответ»</a:t>
            </a:r>
            <a:endParaRPr lang="ru-RU" b="1" dirty="0"/>
          </a:p>
        </p:txBody>
      </p:sp>
      <p:pic>
        <p:nvPicPr>
          <p:cNvPr id="2050" name="Picture 2" descr="C:\Documents and Settings\User\Рабочий стол\цифры 123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 bwMode="auto">
          <a:xfrm>
            <a:off x="5143504" y="3714752"/>
            <a:ext cx="3766355" cy="2714644"/>
          </a:xfrm>
          <a:prstGeom prst="rect">
            <a:avLst/>
          </a:prstGeom>
          <a:noFill/>
        </p:spPr>
      </p:pic>
      <p:sp>
        <p:nvSpPr>
          <p:cNvPr id="2051" name="Rectangle 3"/>
          <p:cNvSpPr>
            <a:spLocks noChangeArrowheads="1"/>
          </p:cNvSpPr>
          <p:nvPr/>
        </p:nvSpPr>
        <p:spPr bwMode="auto">
          <a:xfrm rot="10800000" flipV="1">
            <a:off x="357158" y="2224290"/>
            <a:ext cx="8786842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*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Times New Roman" pitchFamily="18" charset="0"/>
              </a:rPr>
              <a:t>1. В каком слове есть безударная гласная в корне?</a:t>
            </a:r>
            <a:b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Times New Roman" pitchFamily="18" charset="0"/>
              </a:rPr>
            </a:b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Times New Roman" pitchFamily="18" charset="0"/>
              </a:rPr>
              <a:t/>
            </a:r>
            <a:b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Times New Roman" pitchFamily="18" charset="0"/>
              </a:rPr>
            </a:br>
            <a:r>
              <a:rPr kumimoji="0" lang="ru-RU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Times New Roman" pitchFamily="18" charset="0"/>
              </a:rPr>
              <a:t>1) стёклышко</a:t>
            </a:r>
            <a:br>
              <a:rPr kumimoji="0" lang="ru-RU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Times New Roman" pitchFamily="18" charset="0"/>
              </a:rPr>
            </a:br>
            <a:r>
              <a:rPr kumimoji="0" lang="ru-RU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Times New Roman" pitchFamily="18" charset="0"/>
              </a:rPr>
              <a:t>2) кормушка</a:t>
            </a:r>
            <a:br>
              <a:rPr kumimoji="0" lang="ru-RU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Times New Roman" pitchFamily="18" charset="0"/>
              </a:rPr>
            </a:br>
            <a:r>
              <a:rPr kumimoji="0" lang="ru-RU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Times New Roman" pitchFamily="18" charset="0"/>
              </a:rPr>
              <a:t>3) сладкий</a:t>
            </a:r>
            <a:endParaRPr kumimoji="0" lang="ru-RU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 rot="10800000" flipV="1">
            <a:off x="285720" y="4302708"/>
            <a:ext cx="8858280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Times New Roman" pitchFamily="18" charset="0"/>
              </a:rPr>
              <a:t>*2.В каком слове 2 безударные гласные</a:t>
            </a:r>
            <a:b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Times New Roman" pitchFamily="18" charset="0"/>
              </a:rPr>
            </a:b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Times New Roman" pitchFamily="18" charset="0"/>
              </a:rPr>
              <a:t/>
            </a:r>
            <a:b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Times New Roman" pitchFamily="18" charset="0"/>
              </a:rPr>
            </a:br>
            <a:r>
              <a:rPr kumimoji="0" lang="ru-RU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Times New Roman" pitchFamily="18" charset="0"/>
              </a:rPr>
              <a:t>1) зеленеть</a:t>
            </a:r>
            <a:br>
              <a:rPr kumimoji="0" lang="ru-RU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Times New Roman" pitchFamily="18" charset="0"/>
              </a:rPr>
            </a:br>
            <a:r>
              <a:rPr kumimoji="0" lang="ru-RU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Times New Roman" pitchFamily="18" charset="0"/>
              </a:rPr>
              <a:t>2) осень</a:t>
            </a:r>
            <a:br>
              <a:rPr kumimoji="0" lang="ru-RU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Times New Roman" pitchFamily="18" charset="0"/>
              </a:rPr>
            </a:br>
            <a:r>
              <a:rPr kumimoji="0" lang="ru-RU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Times New Roman" pitchFamily="18" charset="0"/>
              </a:rPr>
              <a:t>3) травинка</a:t>
            </a:r>
            <a:endParaRPr kumimoji="0" lang="ru-RU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465</TotalTime>
  <Words>456</Words>
  <Application>Microsoft Office PowerPoint</Application>
  <PresentationFormat>Экран (4:3)</PresentationFormat>
  <Paragraphs>75</Paragraphs>
  <Slides>24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Поток</vt:lpstr>
      <vt:lpstr>«Правописание слов с безударными гласными в корне»  Урок русского языка  3 класс УМК «Школа России»</vt:lpstr>
      <vt:lpstr>Слайд 2</vt:lpstr>
      <vt:lpstr>Игра «Путаница»</vt:lpstr>
      <vt:lpstr>Игра «Путаница»</vt:lpstr>
      <vt:lpstr>Правописание слов с безударными гласными в корне </vt:lpstr>
      <vt:lpstr>Двадцать пятое ноября. Классная работа.</vt:lpstr>
      <vt:lpstr>Слайд 7</vt:lpstr>
      <vt:lpstr>Правило</vt:lpstr>
      <vt:lpstr>Игра «Секрет – ответ»</vt:lpstr>
      <vt:lpstr>Игра «Секрет – ответ»</vt:lpstr>
      <vt:lpstr>Урок наш продолжается Трудиться не кончаем Гласный будем проверять Работу в паре выполнять. </vt:lpstr>
      <vt:lpstr>Самостоятельная работа  с. 56 №140</vt:lpstr>
      <vt:lpstr>Взаимопроверка. Упр. 56.</vt:lpstr>
      <vt:lpstr>Листопад –опадание листьев у деревьев, кустарников.</vt:lpstr>
      <vt:lpstr>Поработали мы дружно, Отдохнуть сейчас нам нужно.</vt:lpstr>
      <vt:lpstr>Работа в группах</vt:lpstr>
      <vt:lpstr>Тест по вариантам (с. 18-19 КИМ)</vt:lpstr>
      <vt:lpstr>Самопроверка. Вариант 1</vt:lpstr>
      <vt:lpstr>Самопроверка. Вариант 2 </vt:lpstr>
      <vt:lpstr>Рефлексия </vt:lpstr>
      <vt:lpstr>Слайд 21</vt:lpstr>
      <vt:lpstr>Слайд 22</vt:lpstr>
      <vt:lpstr>Домашнее задание по выбору. </vt:lpstr>
      <vt:lpstr>Слайд 24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 русского языка 3 класс УМК «Школа России»</dc:title>
  <dc:creator>User</dc:creator>
  <cp:lastModifiedBy>User</cp:lastModifiedBy>
  <cp:revision>74</cp:revision>
  <dcterms:created xsi:type="dcterms:W3CDTF">2014-11-14T13:37:13Z</dcterms:created>
  <dcterms:modified xsi:type="dcterms:W3CDTF">2014-11-23T17:51:56Z</dcterms:modified>
</cp:coreProperties>
</file>