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sldIdLst>
    <p:sldId id="256" r:id="rId3"/>
    <p:sldId id="276" r:id="rId4"/>
    <p:sldId id="277" r:id="rId5"/>
    <p:sldId id="278" r:id="rId6"/>
    <p:sldId id="280" r:id="rId7"/>
    <p:sldId id="279" r:id="rId8"/>
    <p:sldId id="293" r:id="rId9"/>
    <p:sldId id="282" r:id="rId10"/>
    <p:sldId id="283" r:id="rId11"/>
    <p:sldId id="289" r:id="rId12"/>
    <p:sldId id="285" r:id="rId13"/>
    <p:sldId id="286" r:id="rId14"/>
    <p:sldId id="287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D1639-DA66-410C-BF91-303D363DFFB6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375CD-34C0-4F51-ABDD-D94342163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0FAF-FAE0-4E85-8607-B2F25F8A27CE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1C52-8600-4A25-91EE-1BF2B41A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A5FB-AA37-4DB5-8AE9-ECB27861AEB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1B21-F401-444D-9DFA-7E5DADBB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44B6-CF1E-46CE-A48F-57202184B99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E9A1-11D4-49E6-9A06-FEEE1B01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3FD8-948B-41AC-9871-39F4151BAA22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0016-C5EF-47A5-9DE2-20C34578E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50A7-0D1E-42AA-B702-4B406FCE3B65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F449-352F-4E54-8C11-42175A355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1CCE-4A9E-4B80-A58F-2A2811CEE68E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0BA0-6563-451D-9242-DF2D6EBFC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C465-F19F-486F-8132-9E6F92C7695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9C05-0DF7-4ABF-AD2D-58A40A16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9808-12E4-4905-9443-EB36D87822E1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258B-1794-4C7F-8ED7-908B131C4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907E-39E9-4F6E-9057-E95F82FB9C9C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AAD3-57DE-4673-A549-6C69D12A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0C17-1FF5-45A5-89DF-4304A82B1CB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753D-FACD-4A6F-B4F1-B63C4BA7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21E5-AB44-4FD1-A967-79527B1E7FD8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EF1F-719D-4920-AFB5-C8DF3AE1C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38DA77C-295C-4C49-8CD7-5773ECB45EC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6C54344-1366-4701-8D3A-C42DBF6B5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28352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Поверхностное натяжение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437063"/>
            <a:ext cx="7561263" cy="143986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bg1"/>
                </a:solidFill>
                <a:latin typeface="LC Chalk"/>
              </a:rPr>
              <a:t>Методическая   разработка </a:t>
            </a:r>
          </a:p>
          <a:p>
            <a:pPr eaLnBrk="1" hangingPunct="1"/>
            <a:r>
              <a:rPr lang="ru-RU" sz="1800" dirty="0" smtClean="0">
                <a:solidFill>
                  <a:schemeClr val="bg1"/>
                </a:solidFill>
                <a:latin typeface="LC Chalk"/>
              </a:rPr>
              <a:t>Васенина Н. Д. учителя  физики</a:t>
            </a:r>
          </a:p>
          <a:p>
            <a:pPr eaLnBrk="1" hangingPunct="1"/>
            <a:r>
              <a:rPr lang="ru-RU" sz="1800" dirty="0" smtClean="0">
                <a:solidFill>
                  <a:schemeClr val="bg1"/>
                </a:solidFill>
                <a:latin typeface="LC Chalk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LC Chalk"/>
              </a:rPr>
              <a:t>Белохолуницкого</a:t>
            </a:r>
            <a:r>
              <a:rPr lang="ru-RU" sz="1800" dirty="0" smtClean="0">
                <a:solidFill>
                  <a:schemeClr val="bg1"/>
                </a:solidFill>
                <a:latin typeface="LC Chalk"/>
              </a:rPr>
              <a:t>  района  Кировской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403648" y="764704"/>
            <a:ext cx="2000250" cy="914400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2214563" cy="785813"/>
          </a:xfrm>
        </p:spPr>
        <p:txBody>
          <a:bodyPr lIns="90000" tIns="45000" rIns="90000" bIns="45000" anchor="t"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i="0" dirty="0" smtClean="0">
                <a:solidFill>
                  <a:schemeClr val="bg1"/>
                </a:solidFill>
              </a:rPr>
              <a:t>  </a:t>
            </a:r>
            <a:r>
              <a:rPr lang="ru-RU" sz="4400" i="0" dirty="0" smtClean="0">
                <a:solidFill>
                  <a:srgbClr val="00B0F0"/>
                </a:solidFill>
              </a:rPr>
              <a:t>F =</a:t>
            </a:r>
            <a:r>
              <a:rPr lang="ru-RU" sz="4400" i="0" dirty="0" err="1" smtClean="0">
                <a:solidFill>
                  <a:srgbClr val="00B0F0"/>
                </a:solidFill>
              </a:rPr>
              <a:t>σL</a:t>
            </a:r>
            <a:endParaRPr lang="ru-RU" sz="4400" i="0" dirty="0" smtClean="0">
              <a:solidFill>
                <a:srgbClr val="00B0F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0075" y="2357438"/>
            <a:ext cx="8043863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39725">
              <a:lnSpc>
                <a:spcPct val="8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39725">
              <a:lnSpc>
                <a:spcPct val="80000"/>
              </a:lnSpc>
              <a:spcBef>
                <a:spcPts val="638"/>
              </a:spcBef>
              <a:buSzPct val="45000"/>
              <a:buFont typeface="Wingdings 2" pitchFamily="18" charset="2"/>
              <a:buChar char="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 dirty="0">
                <a:solidFill>
                  <a:schemeClr val="bg1"/>
                </a:solidFill>
              </a:rPr>
              <a:t>Опыт показывает, что чем больше длина проволоки, тем больше </a:t>
            </a:r>
            <a:r>
              <a:rPr lang="ru-RU" sz="2400" b="1" u="sng" dirty="0">
                <a:solidFill>
                  <a:schemeClr val="bg1"/>
                </a:solidFill>
              </a:rPr>
              <a:t>сила поверхностного натяжения</a:t>
            </a:r>
          </a:p>
          <a:p>
            <a:pPr marL="342900" indent="-339725">
              <a:lnSpc>
                <a:spcPct val="80000"/>
              </a:lnSpc>
              <a:spcBef>
                <a:spcPts val="638"/>
              </a:spcBef>
              <a:buSzPct val="45000"/>
              <a:buFont typeface="Wingdings 2" pitchFamily="18" charset="2"/>
              <a:buChar char="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39725">
              <a:lnSpc>
                <a:spcPct val="80000"/>
              </a:lnSpc>
              <a:spcBef>
                <a:spcPts val="638"/>
              </a:spcBef>
              <a:buSzPct val="45000"/>
              <a:buFont typeface="Wingdings 2" pitchFamily="18" charset="2"/>
              <a:buChar char="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Физическую </a:t>
            </a:r>
            <a:r>
              <a:rPr lang="ru-RU" sz="2400" b="1" dirty="0">
                <a:solidFill>
                  <a:schemeClr val="bg1"/>
                </a:solidFill>
              </a:rPr>
              <a:t>величину, равную отношению силы поверхностного натяжения к длине линии, ограничивающей поверхность жидкости, называют      </a:t>
            </a:r>
            <a:r>
              <a:rPr lang="ru-RU" sz="2400" b="1" u="sng" dirty="0">
                <a:solidFill>
                  <a:schemeClr val="bg1"/>
                </a:solidFill>
              </a:rPr>
              <a:t>коэффициентом поверхностного натяжения</a:t>
            </a:r>
          </a:p>
          <a:p>
            <a:pPr marL="342900" indent="-339725">
              <a:lnSpc>
                <a:spcPct val="80000"/>
              </a:lnSpc>
              <a:spcBef>
                <a:spcPts val="63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2808288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8572500" y="6445250"/>
            <a:ext cx="500063" cy="341313"/>
          </a:xfrm>
          <a:prstGeom prst="homePlate">
            <a:avLst>
              <a:gd name="adj" fmla="val 36628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 rot="10800000">
            <a:off x="146050" y="6380163"/>
            <a:ext cx="500063" cy="341312"/>
          </a:xfrm>
          <a:prstGeom prst="homePlate">
            <a:avLst>
              <a:gd name="adj" fmla="val 36628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Сечение сферической капли жидкости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348880"/>
            <a:ext cx="2957702" cy="3096344"/>
          </a:xfrm>
          <a:prstGeom prst="rect">
            <a:avLst/>
          </a:prstGeom>
          <a:noFill/>
          <a:ln/>
        </p:spPr>
      </p:pic>
      <p:sp>
        <p:nvSpPr>
          <p:cNvPr id="13" name="Прямоугольник 12"/>
          <p:cNvSpPr/>
          <p:nvPr/>
        </p:nvSpPr>
        <p:spPr>
          <a:xfrm>
            <a:off x="4283968" y="5949280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</a:t>
            </a: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</a:t>
            </a:r>
            <a:r>
              <a:rPr lang="en-US" sz="2400" b="1" dirty="0" smtClean="0">
                <a:solidFill>
                  <a:schemeClr val="bg1"/>
                </a:solidFill>
                <a:latin typeface="Arial Unicode MS" pitchFamily="34" charset="-128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Arial Unicode MS" pitchFamily="34" charset="-128"/>
              </a:rPr>
              <a:t> = </a:t>
            </a:r>
            <a:r>
              <a:rPr lang="en-US" sz="2400" b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</a:t>
            </a:r>
            <a:r>
              <a:rPr lang="ru-RU" sz="2400" b="1" dirty="0" err="1" smtClean="0">
                <a:solidFill>
                  <a:schemeClr val="bg1"/>
                </a:solidFill>
                <a:latin typeface="Arial Unicode MS" pitchFamily="34" charset="-128"/>
              </a:rPr>
              <a:t>р</a:t>
            </a:r>
            <a:r>
              <a:rPr lang="en-US" sz="2400" b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</a:t>
            </a:r>
            <a:r>
              <a:rPr lang="en-US" sz="2400" b="1" dirty="0" smtClean="0">
                <a:solidFill>
                  <a:schemeClr val="bg1"/>
                </a:solidFill>
                <a:latin typeface="Arial Unicode MS" pitchFamily="34" charset="-128"/>
              </a:rPr>
              <a:t>R</a:t>
            </a:r>
            <a:r>
              <a:rPr lang="ru-RU" sz="2400" b="1" baseline="30000" dirty="0" smtClean="0">
                <a:solidFill>
                  <a:schemeClr val="bg1"/>
                </a:solidFill>
                <a:latin typeface="Arial Unicode MS" pitchFamily="34" charset="-128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1916832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мысленно разрезать сферическую каплю радиуса R на две половинки, то каждая из них должна находиться в равновесии под действием сил поверхностного натяжения, приложенных к границе 2πR разреза, и сил избыточного давления, действующих на площадь πR2 сечения. Условие равновесия записывается в виде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Формула Лапласа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132856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Избыточное давление, вызванное одной искривленной поверхностью (внутри капли жидкости)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Избыточное давление внутри мыльного пузыря (он имеет две искривленные поверхности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</a:t>
            </a:r>
            <a:r>
              <a:rPr lang="ru-RU" sz="2400" b="1" i="1" dirty="0" err="1" smtClean="0">
                <a:solidFill>
                  <a:schemeClr val="bg1"/>
                </a:solidFill>
                <a:latin typeface="Arial Unicode MS" pitchFamily="34" charset="-128"/>
              </a:rPr>
              <a:t>р</a:t>
            </a:r>
            <a:r>
              <a:rPr lang="ru-RU" sz="2400" b="1" i="1" dirty="0" smtClean="0">
                <a:solidFill>
                  <a:schemeClr val="bg1"/>
                </a:solidFill>
                <a:latin typeface="Arial Unicode MS" pitchFamily="34" charset="-128"/>
              </a:rPr>
              <a:t> = 4</a:t>
            </a:r>
            <a:r>
              <a:rPr lang="ru-RU" sz="2400" b="1" i="1" dirty="0" smtClean="0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</a:t>
            </a:r>
            <a:r>
              <a:rPr lang="ru-RU" sz="2400" b="1" i="1" dirty="0" smtClean="0">
                <a:solidFill>
                  <a:schemeClr val="bg1"/>
                </a:solidFill>
                <a:latin typeface="Arial Unicode MS" pitchFamily="34" charset="-128"/>
              </a:rPr>
              <a:t>/</a:t>
            </a:r>
            <a:r>
              <a:rPr lang="en-US" sz="2400" b="1" i="1" dirty="0" smtClean="0">
                <a:solidFill>
                  <a:schemeClr val="bg1"/>
                </a:solidFill>
                <a:latin typeface="Arial Unicode MS" pitchFamily="34" charset="-128"/>
              </a:rPr>
              <a:t>R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u="sng" dirty="0" smtClean="0">
                <a:solidFill>
                  <a:schemeClr val="bg1"/>
                </a:solidFill>
                <a:latin typeface="Arial Unicode MS" pitchFamily="34" charset="-128"/>
              </a:rPr>
              <a:t>Мыльный пузырь</a:t>
            </a: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 – тонкая многослойная пленка мыльной воды, наполненная воздухом, обычно в виде сферы с переливчатой поверхностью.</a:t>
            </a:r>
            <a:endParaRPr lang="ru-RU" sz="2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5602" name="Picture 2" descr="http://stat18.privet.ru/lr/0a294a13430df85a3cdb5e07d14d71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Поверхностное натяжение в природе и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420888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Водомерки легко скользят по поверхности воды. Лапка водомерки, покрытая воскообразным налётом, не смачивается водой, поверхностный слой воды прогибается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 давлением лапки, образуя небольшое углубление.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Свойства веществ вода - Свойства воды - Картинки по хим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Вода - это красиво (32 фотографии) &quot; Невседома - жизнь полн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96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149080"/>
            <a:ext cx="65527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Мыльный пузырь – самое красивое 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самое совершенное, что существует в природе.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Марк Твен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3096344" cy="2893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 -7 -3.7037 -7 L 0.46059 -0.50162">
                                      <p:cBhvr additive="repl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3563888" y="476672"/>
            <a:ext cx="4978896" cy="3489251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endParaRPr lang="ru-RU" sz="2000" dirty="0">
              <a:latin typeface="Arial Unicode MS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«Выдуйте </a:t>
            </a:r>
            <a:r>
              <a:rPr lang="ru-RU" sz="2400" dirty="0">
                <a:solidFill>
                  <a:schemeClr val="bg1"/>
                </a:solidFill>
                <a:latin typeface="Arial Unicode MS" pitchFamily="34" charset="-128"/>
              </a:rPr>
              <a:t>мыльный пузырь и смотрите на него: вы можете заниматься всю жизнь его изучением, не переставая извлекать из него уроки </a:t>
            </a: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</a:rPr>
              <a:t>физики»</a:t>
            </a:r>
            <a:endParaRPr lang="ru-RU" sz="2400" dirty="0">
              <a:solidFill>
                <a:schemeClr val="bg1"/>
              </a:solidFill>
              <a:latin typeface="Arial Unicode MS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</a:rPr>
              <a:t>Томсон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Arial Unicode MS" pitchFamily="34" charset="-128"/>
              </a:rPr>
              <a:t>Кельвин</a:t>
            </a:r>
            <a:endParaRPr lang="ru-RU" sz="2000" dirty="0">
              <a:solidFill>
                <a:schemeClr val="bg1"/>
              </a:solidFill>
              <a:latin typeface="Arial Unicode MS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>
              <a:latin typeface="Arial Unicode MS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>
              <a:latin typeface="Arial Unicode MS" pitchFamily="34" charset="-128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/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pic>
        <p:nvPicPr>
          <p:cNvPr id="8" name="Picture 6" descr="10005778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75328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жидкости есть свободная поверхность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2348880"/>
            <a:ext cx="3962400" cy="342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Формы минимальных поверхностей жидкостей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age0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2204864"/>
            <a:ext cx="669210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Формы минимальных поверхностей жидкостей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image0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24827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Формы минимальных поверхностей жидкостей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14.sh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2717793" cy="3528392"/>
          </a:xfrm>
          <a:prstGeom prst="rect">
            <a:avLst/>
          </a:prstGeom>
        </p:spPr>
      </p:pic>
      <p:pic>
        <p:nvPicPr>
          <p:cNvPr id="10" name="Рисунок 9" descr="7b6e1bc7c54aef2dc5f42b2b9d3691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790" y="2348880"/>
            <a:ext cx="3531610" cy="351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Примеры минимальных поверхностей в природе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85293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Барабанная перепонка в нашем ухе;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Мембраны, служащие границами живых клеток;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Скелеты радиолярий, микроскопических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морских животных.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Механизм возникновения поверхностного натяжения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Мыльные пузыри. Веселый физический опыт д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2204864"/>
            <a:ext cx="3810000" cy="36417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662473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 равновесия подвижной стороны      рамки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внеш</a:t>
            </a:r>
            <a:r>
              <a:rPr lang="ru-RU" sz="2400" b="1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пов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силы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при  перемещении рамочки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будет  равна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внеш</a:t>
            </a:r>
            <a:r>
              <a:rPr lang="ru-RU" sz="2400" b="1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внеш</a:t>
            </a:r>
            <a:r>
              <a:rPr lang="ru-RU" sz="2400" b="1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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</a:t>
            </a:r>
            <a:r>
              <a:rPr lang="ru-RU" sz="2400" b="1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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=ΔX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–приращение  площади поверхности  обеих сторон  мыльной  пленки, где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длина  периметра, ограничивающего поверхность жидкости.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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, тогда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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ru-RU" sz="2400" b="1" baseline="-300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пов</a:t>
            </a:r>
            <a:r>
              <a:rPr lang="ru-RU" sz="2400" b="1" baseline="-300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</a:t>
            </a:r>
            <a:endParaRPr lang="ru-RU" sz="2400" b="1" u="sng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D547AB-3EFF-4C80-B08D-970DF2BF2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651</TotalTime>
  <Words>380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CSC</vt:lpstr>
      <vt:lpstr>Поверхностное натяжение</vt:lpstr>
      <vt:lpstr>Слайд 2</vt:lpstr>
      <vt:lpstr>У жидкости есть свободная поверхность</vt:lpstr>
      <vt:lpstr>Формы минимальных поверхностей жидкостей</vt:lpstr>
      <vt:lpstr>Формы минимальных поверхностей жидкостей</vt:lpstr>
      <vt:lpstr>Формы минимальных поверхностей жидкостей</vt:lpstr>
      <vt:lpstr>Примеры минимальных поверхностей в природе</vt:lpstr>
      <vt:lpstr>Механизм возникновения поверхностного натяжения</vt:lpstr>
      <vt:lpstr>Слайд 9</vt:lpstr>
      <vt:lpstr>  F =σL</vt:lpstr>
      <vt:lpstr>Сечение сферической капли жидкости</vt:lpstr>
      <vt:lpstr>Формула Лапласа</vt:lpstr>
      <vt:lpstr>Мыльный пузырь – тонкая многослойная пленка мыльной воды, наполненная воздухом, обычно в виде сферы с переливчатой поверхностью.</vt:lpstr>
      <vt:lpstr>Поверхностное натяжение в природе и жизни</vt:lpstr>
      <vt:lpstr>Слайд 15</vt:lpstr>
      <vt:lpstr>Слайд 16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Давление. Единицы давления. Способы уменьшения и увеличения давления</dc:title>
  <dc:creator>www.PHILka.RU</dc:creator>
  <cp:lastModifiedBy>111</cp:lastModifiedBy>
  <cp:revision>99</cp:revision>
  <dcterms:created xsi:type="dcterms:W3CDTF">2011-12-18T18:10:17Z</dcterms:created>
  <dcterms:modified xsi:type="dcterms:W3CDTF">2014-12-02T17:43:23Z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TC300061419990</vt:lpwstr>
  </property>
</Properties>
</file>