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2"/>
  </p:notesMasterIdLst>
  <p:sldIdLst>
    <p:sldId id="325" r:id="rId6"/>
    <p:sldId id="327" r:id="rId7"/>
    <p:sldId id="326" r:id="rId8"/>
    <p:sldId id="352" r:id="rId9"/>
    <p:sldId id="328" r:id="rId10"/>
    <p:sldId id="361" r:id="rId11"/>
    <p:sldId id="329" r:id="rId12"/>
    <p:sldId id="359" r:id="rId13"/>
    <p:sldId id="316" r:id="rId14"/>
    <p:sldId id="317" r:id="rId15"/>
    <p:sldId id="354" r:id="rId16"/>
    <p:sldId id="315" r:id="rId17"/>
    <p:sldId id="356" r:id="rId18"/>
    <p:sldId id="256" r:id="rId19"/>
    <p:sldId id="323" r:id="rId20"/>
    <p:sldId id="357" r:id="rId21"/>
    <p:sldId id="358" r:id="rId22"/>
    <p:sldId id="322" r:id="rId23"/>
    <p:sldId id="314" r:id="rId24"/>
    <p:sldId id="369" r:id="rId25"/>
    <p:sldId id="338" r:id="rId26"/>
    <p:sldId id="370" r:id="rId27"/>
    <p:sldId id="339" r:id="rId28"/>
    <p:sldId id="342" r:id="rId29"/>
    <p:sldId id="343" r:id="rId30"/>
    <p:sldId id="344" r:id="rId31"/>
    <p:sldId id="375" r:id="rId32"/>
    <p:sldId id="368" r:id="rId33"/>
    <p:sldId id="371" r:id="rId34"/>
    <p:sldId id="374" r:id="rId35"/>
    <p:sldId id="376" r:id="rId36"/>
    <p:sldId id="348" r:id="rId37"/>
    <p:sldId id="350" r:id="rId38"/>
    <p:sldId id="353" r:id="rId39"/>
    <p:sldId id="372" r:id="rId40"/>
    <p:sldId id="373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D82"/>
    <a:srgbClr val="FFFA12"/>
    <a:srgbClr val="341902"/>
    <a:srgbClr val="2E1AA6"/>
    <a:srgbClr val="0000FF"/>
    <a:srgbClr val="0A9B03"/>
    <a:srgbClr val="3E0000"/>
    <a:srgbClr val="B70B24"/>
    <a:srgbClr val="F51137"/>
    <a:srgbClr val="07D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820" autoAdjust="0"/>
  </p:normalViewPr>
  <p:slideViewPr>
    <p:cSldViewPr>
      <p:cViewPr>
        <p:scale>
          <a:sx n="60" d="100"/>
          <a:sy n="60" d="100"/>
        </p:scale>
        <p:origin x="-1330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63745E-BC0F-4CE6-8D8B-E3AE7F52B35F}" type="datetimeFigureOut">
              <a:rPr lang="ru-RU"/>
              <a:pPr>
                <a:defRPr/>
              </a:pPr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178229-B79F-4AE2-997E-CA6BB788F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226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78229-B79F-4AE2-997E-CA6BB788FA1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0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78229-B79F-4AE2-997E-CA6BB788FA1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9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78229-B79F-4AE2-997E-CA6BB788FA1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9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78229-B79F-4AE2-997E-CA6BB788FA1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9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9C21-FFB8-4130-A1A3-C09599CA5B6B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235B-6714-4898-B168-3A26594A8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7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C8D0-31DC-4F87-AB85-10F62F707BB9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066D-D1C5-4A62-9555-5CB59AC5D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3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5A06-BAF7-4359-8F3B-5F8A4596C23F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270C-1F9C-40FB-912E-BE521D57E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84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9C21-FFB8-4130-A1A3-C09599CA5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235B-6714-4898-B168-3A26594A8A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6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47F51-D29F-4E30-B699-995280CCE4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9DA3-D3F3-4CA2-96E2-5EE3E3DD7E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08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A580-FE83-4E1F-9F8D-AE908728C4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7474-A1F0-4DBE-8F3A-60DAC9398E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2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4FB4-99B0-47E5-BDFF-DFBD3E5AB0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7C-1467-48A3-BB01-71B5BDCDF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5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86E5-378E-4FA1-85B4-191696B00C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A715-5FCB-44FD-AF9C-C4A6D36A56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41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F51A-6E9B-4609-B3EB-7D2157C836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AD8D-A43A-48E7-B888-7748BF6878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60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7823-9A60-4120-B423-9FA50DAE5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A146-EADA-413A-9218-DF5B15DB76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98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2324-9C5D-4842-AFBE-DD0EDA6947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3E5D-E971-4E64-A09E-8713EE0F24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2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47F51-D29F-4E30-B699-995280CCE477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9DA3-D3F3-4CA2-96E2-5EE3E3DD7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94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CB24-0A5C-458F-9E4D-9D3E0CC9DF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8F88-B37F-4924-B4B8-19A8847BA5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27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C8D0-31DC-4F87-AB85-10F62F707B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066D-D1C5-4A62-9555-5CB59AC5D3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7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5A06-BAF7-4359-8F3B-5F8A4596C2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270C-1F9C-40FB-912E-BE521D57EF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0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9C21-FFB8-4130-A1A3-C09599CA5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235B-6714-4898-B168-3A26594A8A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64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47F51-D29F-4E30-B699-995280CCE4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9DA3-D3F3-4CA2-96E2-5EE3E3DD7E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13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A580-FE83-4E1F-9F8D-AE908728C4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7474-A1F0-4DBE-8F3A-60DAC9398E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2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4FB4-99B0-47E5-BDFF-DFBD3E5AB0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7C-1467-48A3-BB01-71B5BDCDF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59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86E5-378E-4FA1-85B4-191696B00C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A715-5FCB-44FD-AF9C-C4A6D36A56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28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F51A-6E9B-4609-B3EB-7D2157C836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AD8D-A43A-48E7-B888-7748BF6878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92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7823-9A60-4120-B423-9FA50DAE5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A146-EADA-413A-9218-DF5B15DB76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A580-FE83-4E1F-9F8D-AE908728C4D2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7474-A1F0-4DBE-8F3A-60DAC9398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0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2324-9C5D-4842-AFBE-DD0EDA6947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3E5D-E971-4E64-A09E-8713EE0F24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4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CB24-0A5C-458F-9E4D-9D3E0CC9DF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8F88-B37F-4924-B4B8-19A8847BA5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80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C8D0-31DC-4F87-AB85-10F62F707B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066D-D1C5-4A62-9555-5CB59AC5D3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99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5A06-BAF7-4359-8F3B-5F8A4596C2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270C-1F9C-40FB-912E-BE521D57EF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02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9C21-FFB8-4130-A1A3-C09599CA5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235B-6714-4898-B168-3A26594A8A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05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47F51-D29F-4E30-B699-995280CCE4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9DA3-D3F3-4CA2-96E2-5EE3E3DD7E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80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A580-FE83-4E1F-9F8D-AE908728C4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7474-A1F0-4DBE-8F3A-60DAC9398E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22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4FB4-99B0-47E5-BDFF-DFBD3E5AB0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7C-1467-48A3-BB01-71B5BDCDF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26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86E5-378E-4FA1-85B4-191696B00C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A715-5FCB-44FD-AF9C-C4A6D36A56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22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F51A-6E9B-4609-B3EB-7D2157C836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AD8D-A43A-48E7-B888-7748BF6878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7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4FB4-99B0-47E5-BDFF-DFBD3E5AB0FF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7C-1467-48A3-BB01-71B5BDCDF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95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7823-9A60-4120-B423-9FA50DAE5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A146-EADA-413A-9218-DF5B15DB76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31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2324-9C5D-4842-AFBE-DD0EDA6947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3E5D-E971-4E64-A09E-8713EE0F24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64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CB24-0A5C-458F-9E4D-9D3E0CC9DF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8F88-B37F-4924-B4B8-19A8847BA5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66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C8D0-31DC-4F87-AB85-10F62F707B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066D-D1C5-4A62-9555-5CB59AC5D3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79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5A06-BAF7-4359-8F3B-5F8A4596C2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270C-1F9C-40FB-912E-BE521D57EF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2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9C21-FFB8-4130-A1A3-C09599CA5B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235B-6714-4898-B168-3A26594A8A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1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47F51-D29F-4E30-B699-995280CCE4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9DA3-D3F3-4CA2-96E2-5EE3E3DD7E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0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A580-FE83-4E1F-9F8D-AE908728C4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7474-A1F0-4DBE-8F3A-60DAC9398E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52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4FB4-99B0-47E5-BDFF-DFBD3E5AB0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7C-1467-48A3-BB01-71B5BDCDF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283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86E5-378E-4FA1-85B4-191696B00C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A715-5FCB-44FD-AF9C-C4A6D36A56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86E5-378E-4FA1-85B4-191696B00C96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A715-5FCB-44FD-AF9C-C4A6D36A56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015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F51A-6E9B-4609-B3EB-7D2157C836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AD8D-A43A-48E7-B888-7748BF6878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328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7823-9A60-4120-B423-9FA50DAE50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A146-EADA-413A-9218-DF5B15DB76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0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2324-9C5D-4842-AFBE-DD0EDA6947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3E5D-E971-4E64-A09E-8713EE0F24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83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CB24-0A5C-458F-9E4D-9D3E0CC9DF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8F88-B37F-4924-B4B8-19A8847BA5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76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4C8D0-31DC-4F87-AB85-10F62F707B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8066D-D1C5-4A62-9555-5CB59AC5D3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663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5A06-BAF7-4359-8F3B-5F8A4596C2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3270C-1F9C-40FB-912E-BE521D57EF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4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F51A-6E9B-4609-B3EB-7D2157C83684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AD8D-A43A-48E7-B888-7748BF6878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3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F7823-9A60-4120-B423-9FA50DAE508D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5A146-EADA-413A-9218-DF5B15DB7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E2324-9C5D-4842-AFBE-DD0EDA6947B0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3E5D-E971-4E64-A09E-8713EE0F2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CB24-0A5C-458F-9E4D-9D3E0CC9DF73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8F88-B37F-4924-B4B8-19A8847BA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5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AC7D11-A3CE-4BBA-9064-157FCB1B02FF}" type="datetimeFigureOut">
              <a:rPr lang="en-US"/>
              <a:pPr>
                <a:defRPr/>
              </a:pPr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EFDFEB-FBE0-469A-B78D-5CDE8320DD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AC7D11-A3CE-4BBA-9064-157FCB1B02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EFDFEB-FBE0-469A-B78D-5CDE8320DD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AC7D11-A3CE-4BBA-9064-157FCB1B02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EFDFEB-FBE0-469A-B78D-5CDE8320DD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9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AC7D11-A3CE-4BBA-9064-157FCB1B02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EFDFEB-FBE0-469A-B78D-5CDE8320DD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AC7D11-A3CE-4BBA-9064-157FCB1B02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EFDFEB-FBE0-469A-B78D-5CDE8320DD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8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11.png"/><Relationship Id="rId7" Type="http://schemas.openxmlformats.org/officeDocument/2006/relationships/image" Target="../media/image23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ru-RU" sz="6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Методы решения 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показательных уравнений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4495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преподаватель математики КСВУ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Борзова И. Б.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92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aspit.ru/wp-content/uploads/2011/11/DSCN0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76200"/>
            <a:ext cx="70846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29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10600" cy="6095999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Вашей группе необходимо провести воображаемого «коня» от линии старта к линии финиша. Ход можно начинать с любого места на старте. «Конь» двигается так как на шахматной доске. 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81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Правило буквы &quot;Г&quot;. Как ходит шахматный ко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1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76200" y="533400"/>
                <a:ext cx="9144000" cy="6095999"/>
              </a:xfrm>
            </p:spPr>
            <p:txBody>
              <a:bodyPr/>
              <a:lstStyle/>
              <a:p>
                <a:pPr/>
                <a:r>
                  <a:rPr lang="ru-RU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Некоторые клетки могут оказаться «фальстартом».</a:t>
                </a:r>
                <a: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Всего в игре существует два возможных пути.</a:t>
                </a:r>
                <a:br>
                  <a:rPr lang="ru-RU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вы найдете путь, запишите его следующим образом:</a:t>
                </a:r>
                <a:br>
                  <a:rPr lang="ru-RU" sz="4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FFFA12"/>
                          </a:solidFill>
                          <a:latin typeface="Cambria Math"/>
                          <a:ea typeface="Cambria Math"/>
                        </a:rPr>
                        <m:t>𝐀𝟏</m:t>
                      </m:r>
                      <m:r>
                        <a:rPr lang="ru-RU" sz="4800" b="1" i="1" smtClean="0">
                          <a:solidFill>
                            <a:srgbClr val="FFFA12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4800" b="1" i="1" smtClean="0">
                          <a:solidFill>
                            <a:srgbClr val="FFFA12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4800" b="1" i="1" smtClean="0">
                          <a:solidFill>
                            <a:srgbClr val="FFFA12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ru-RU" sz="4800" b="1" i="1" smtClean="0">
                          <a:solidFill>
                            <a:srgbClr val="FFFA12"/>
                          </a:solidFill>
                          <a:latin typeface="Cambria Math"/>
                          <a:ea typeface="Cambria Math"/>
                        </a:rPr>
                        <m:t>→…</m:t>
                      </m:r>
                    </m:oMath>
                  </m:oMathPara>
                </a14:m>
                <a:endParaRPr lang="ru-RU" sz="4800" b="1" dirty="0">
                  <a:solidFill>
                    <a:srgbClr val="FFFA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6200" y="533400"/>
                <a:ext cx="9144000" cy="6095999"/>
              </a:xfrm>
              <a:blipFill rotWithShape="1">
                <a:blip r:embed="rId2"/>
                <a:stretch>
                  <a:fillRect t="-10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7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392663"/>
                  </p:ext>
                </p:extLst>
              </p:nvPr>
            </p:nvGraphicFramePr>
            <p:xfrm>
              <a:off x="35560" y="228600"/>
              <a:ext cx="8956040" cy="65793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1"/>
                    <a:gridCol w="1752600"/>
                    <a:gridCol w="2286000"/>
                    <a:gridCol w="1564639"/>
                    <a:gridCol w="2057400"/>
                    <a:gridCol w="91440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chemeClr val="tx1"/>
                              </a:solidFill>
                              <a:latin typeface="+mn-lt"/>
                              <a:cs typeface="Estrangelo Edessa" pitchFamily="66" charset="0"/>
                            </a:rPr>
                            <a:t>F</a:t>
                          </a:r>
                          <a:endParaRPr lang="ru-RU" sz="4000" dirty="0">
                            <a:solidFill>
                              <a:schemeClr val="tx1"/>
                            </a:solidFill>
                            <a:latin typeface="+mn-lt"/>
                            <a:cs typeface="Estrangelo Edessa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𝟑𝟔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rgbClr val="C00000"/>
                              </a:solidFill>
                            </a:rPr>
                            <a:t>финиш</a:t>
                          </a:r>
                          <a:endParaRPr lang="ru-RU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88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E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1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100" b="0" i="1" smtClean="0">
                                            <a:solidFill>
                                              <a:schemeClr val="accent6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210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100" b="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100" b="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100" b="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sz="2100" b="0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100" b="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100" b="0" i="1" smtClean="0">
                                            <a:solidFill>
                                              <a:schemeClr val="accent6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100" b="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100" b="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100" b="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100" b="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1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7346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D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90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C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chemeClr val="accent6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1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𝟗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2400" b="1" dirty="0"/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479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B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𝟗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46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A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𝟑𝟐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𝟕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𝟕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 smtClean="0">
                              <a:solidFill>
                                <a:srgbClr val="FF0000"/>
                              </a:solidFill>
                            </a:rPr>
                            <a:t>старт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624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1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2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3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4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492672"/>
                  </p:ext>
                </p:extLst>
              </p:nvPr>
            </p:nvGraphicFramePr>
            <p:xfrm>
              <a:off x="35560" y="228600"/>
              <a:ext cx="8956040" cy="65793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1"/>
                    <a:gridCol w="1752600"/>
                    <a:gridCol w="2286000"/>
                    <a:gridCol w="1564639"/>
                    <a:gridCol w="2057400"/>
                    <a:gridCol w="91440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chemeClr val="tx1"/>
                              </a:solidFill>
                              <a:latin typeface="+mn-lt"/>
                              <a:cs typeface="Estrangelo Edessa" pitchFamily="66" charset="0"/>
                            </a:rPr>
                            <a:t>F</a:t>
                          </a:r>
                          <a:endParaRPr lang="ru-RU" sz="4000" dirty="0">
                            <a:solidFill>
                              <a:schemeClr val="tx1"/>
                            </a:solidFill>
                            <a:latin typeface="+mn-lt"/>
                            <a:cs typeface="Estrangelo Edessa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875" t="-12000" r="-388542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3600" t="-12000" r="-198400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2490" t="-12000" r="-189494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91691" t="-12000" r="-44510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rgbClr val="C00000"/>
                              </a:solidFill>
                            </a:rPr>
                            <a:t>финиш</a:t>
                          </a:r>
                          <a:endParaRPr lang="ru-RU" sz="1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88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E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875" t="-116667" r="-388542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3600" t="-116667" r="-198400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2490" t="-116667" r="-189494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91691" t="-116667" r="-44510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D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875" t="-208000" r="-388542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3600" t="-208000" r="-198400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2490" t="-208000" r="-189494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91691" t="-208000" r="-44510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90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C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875" t="-283436" r="-388542" b="-304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3600" t="-283436" r="-198400" b="-304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2490" t="-283436" r="-189494" b="-304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91691" t="-283436" r="-44510" b="-304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2011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B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875" t="-317259" r="-388542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3600" t="-317259" r="-198400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2490" t="-317259" r="-189494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91691" t="-317259" r="-44510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053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A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1875" t="-475145" r="-388542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3600" t="-475145" r="-198400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2490" t="-475145" r="-189494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91691" t="-475145" r="-44510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 smtClean="0">
                              <a:solidFill>
                                <a:srgbClr val="FF0000"/>
                              </a:solidFill>
                            </a:rPr>
                            <a:t>старт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624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1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2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3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4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533400"/>
                <a:ext cx="9067800" cy="609599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sz="6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6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𝑭</m:t>
                      </m:r>
                      <m:r>
                        <a:rPr lang="en-US" sz="66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sz="6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533400"/>
                <a:ext cx="9067800" cy="609599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03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350921"/>
                  </p:ext>
                </p:extLst>
              </p:nvPr>
            </p:nvGraphicFramePr>
            <p:xfrm>
              <a:off x="35560" y="228600"/>
              <a:ext cx="8956040" cy="65793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1"/>
                    <a:gridCol w="1752600"/>
                    <a:gridCol w="2286000"/>
                    <a:gridCol w="1564639"/>
                    <a:gridCol w="2057400"/>
                    <a:gridCol w="91440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rgbClr val="341902"/>
                              </a:solidFill>
                              <a:latin typeface="+mn-lt"/>
                              <a:cs typeface="Estrangelo Edessa" pitchFamily="66" charset="0"/>
                            </a:rPr>
                            <a:t>F</a:t>
                          </a:r>
                          <a:endParaRPr lang="ru-RU" sz="4000" dirty="0">
                            <a:solidFill>
                              <a:srgbClr val="341902"/>
                            </a:solidFill>
                            <a:latin typeface="+mn-lt"/>
                            <a:cs typeface="Estrangelo Edessa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𝟑𝟔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финиш</a:t>
                          </a:r>
                          <a:endParaRPr lang="ru-RU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88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341902"/>
                              </a:solidFill>
                            </a:rPr>
                            <a:t>E</a:t>
                          </a:r>
                          <a:endParaRPr lang="ru-RU" sz="4000" b="1" dirty="0">
                            <a:solidFill>
                              <a:srgbClr val="34190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1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100" b="0" i="1" smtClean="0">
                                            <a:solidFill>
                                              <a:schemeClr val="accent6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210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100" b="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100" b="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100" b="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en-US" sz="2100" b="0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100" b="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100" b="0" i="1" smtClean="0">
                                            <a:solidFill>
                                              <a:schemeClr val="accent6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100" b="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100" b="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100" b="0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100" b="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1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7346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D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90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C</a:t>
                          </a:r>
                          <a:endParaRPr lang="ru-RU" sz="40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chemeClr val="accent6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1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𝟗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2400" b="1" dirty="0"/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174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B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𝟗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46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4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𝟕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𝟕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 smtClean="0">
                              <a:solidFill>
                                <a:srgbClr val="FF0000"/>
                              </a:solidFill>
                            </a:rPr>
                            <a:t>старт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624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341902"/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rgbClr val="34190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4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088050"/>
                  </p:ext>
                </p:extLst>
              </p:nvPr>
            </p:nvGraphicFramePr>
            <p:xfrm>
              <a:off x="35560" y="228600"/>
              <a:ext cx="8956040" cy="65793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1"/>
                    <a:gridCol w="1752600"/>
                    <a:gridCol w="2286000"/>
                    <a:gridCol w="1564639"/>
                    <a:gridCol w="2057400"/>
                    <a:gridCol w="91440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rgbClr val="341902"/>
                              </a:solidFill>
                              <a:latin typeface="+mn-lt"/>
                              <a:cs typeface="Estrangelo Edessa" pitchFamily="66" charset="0"/>
                            </a:rPr>
                            <a:t>F</a:t>
                          </a:r>
                          <a:endParaRPr lang="ru-RU" sz="4000" dirty="0">
                            <a:solidFill>
                              <a:srgbClr val="341902"/>
                            </a:solidFill>
                            <a:latin typeface="+mn-lt"/>
                            <a:cs typeface="Estrangelo Edessa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875" t="-12000" r="-388542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12000" r="-198400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12000" r="-189494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12000" r="-44510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финиш</a:t>
                          </a:r>
                          <a:endParaRPr lang="ru-RU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88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341902"/>
                              </a:solidFill>
                            </a:rPr>
                            <a:t>E</a:t>
                          </a:r>
                          <a:endParaRPr lang="ru-RU" sz="4000" b="1" dirty="0">
                            <a:solidFill>
                              <a:srgbClr val="34190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875" t="-116667" r="-388542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116667" r="-198400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116667" r="-189494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116667" r="-44510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D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875" t="-208000" r="-388542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208000" r="-198400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208000" r="-189494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208000" r="-44510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90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C</a:t>
                          </a:r>
                          <a:endParaRPr lang="ru-RU" sz="40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283436" r="-189494" b="-304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283436" r="-44510" b="-304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2011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B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875" t="-317259" r="-388542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317259" r="-198400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317259" r="-189494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317259" r="-44510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053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4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475145" r="-198400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475145" r="-189494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475145" r="-44510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 smtClean="0">
                              <a:solidFill>
                                <a:srgbClr val="FF0000"/>
                              </a:solidFill>
                            </a:rPr>
                            <a:t>старт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624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341902"/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rgbClr val="34190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4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" name="Прямая со стрелкой 2"/>
          <p:cNvCxnSpPr/>
          <p:nvPr/>
        </p:nvCxnSpPr>
        <p:spPr>
          <a:xfrm flipV="1">
            <a:off x="1295400" y="3581400"/>
            <a:ext cx="0" cy="1752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295400" y="3581400"/>
            <a:ext cx="1981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6080" y="5318204"/>
                <a:ext cx="182880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𝟑𝟐</m:t>
                      </m:r>
                      <m:r>
                        <a:rPr lang="en-US" sz="2200" b="1" i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solidFill>
                    <a:srgbClr val="F79646">
                      <a:lumMod val="40000"/>
                      <a:lumOff val="6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80" y="5318204"/>
                <a:ext cx="1828800" cy="6001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3146112"/>
                <a:ext cx="2057400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300" b="1" i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sz="2300" b="1" dirty="0" smtClean="0">
                  <a:solidFill>
                    <a:srgbClr val="F79646">
                      <a:lumMod val="40000"/>
                      <a:lumOff val="6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146112"/>
                <a:ext cx="2057400" cy="6232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3203308"/>
                <a:ext cx="2209799" cy="45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en-US" sz="23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US" sz="23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203308"/>
                <a:ext cx="2209799" cy="4542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" y="5105400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1" i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rgbClr val="F79646">
                      <a:lumMod val="40000"/>
                      <a:lumOff val="6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05400"/>
                <a:ext cx="1828800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" y="2962870"/>
                <a:ext cx="2057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rgbClr val="F79646">
                      <a:lumMod val="40000"/>
                      <a:lumOff val="6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62870"/>
                <a:ext cx="2057400" cy="9233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71700" y="3087469"/>
                <a:ext cx="2209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3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3087469"/>
                <a:ext cx="2209799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38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8942398"/>
                  </p:ext>
                </p:extLst>
              </p:nvPr>
            </p:nvGraphicFramePr>
            <p:xfrm>
              <a:off x="35560" y="228600"/>
              <a:ext cx="8956040" cy="65793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1"/>
                    <a:gridCol w="1752600"/>
                    <a:gridCol w="2286000"/>
                    <a:gridCol w="1564639"/>
                    <a:gridCol w="2057400"/>
                    <a:gridCol w="91440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rgbClr val="2E1AA6"/>
                              </a:solidFill>
                              <a:latin typeface="+mn-lt"/>
                              <a:cs typeface="Estrangelo Edessa" pitchFamily="66" charset="0"/>
                            </a:rPr>
                            <a:t>F</a:t>
                          </a:r>
                          <a:endParaRPr lang="ru-RU" sz="4000" dirty="0">
                            <a:solidFill>
                              <a:srgbClr val="2E1AA6"/>
                            </a:solidFill>
                            <a:latin typeface="+mn-lt"/>
                            <a:cs typeface="Estrangelo Edessa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𝟑𝟔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финиш</a:t>
                          </a:r>
                          <a:endParaRPr lang="ru-RU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88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07DF07"/>
                              </a:solidFill>
                            </a:rPr>
                            <a:t>E</a:t>
                          </a:r>
                          <a:endParaRPr lang="ru-RU" sz="4000" b="1" dirty="0">
                            <a:solidFill>
                              <a:srgbClr val="07DF07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7346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D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90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C</a:t>
                          </a:r>
                          <a:endParaRPr lang="ru-RU" sz="40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chemeClr val="accent6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1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accent6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/>
                                              </a:rPr>
                                              <m:t>𝟗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2400" b="1" dirty="0"/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174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B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𝟗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46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4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𝟕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𝟕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 smtClean="0">
                              <a:solidFill>
                                <a:srgbClr val="FF0000"/>
                              </a:solidFill>
                            </a:rPr>
                            <a:t>старт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624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2E1AA6"/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rgbClr val="2E1AA6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4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5008525"/>
                  </p:ext>
                </p:extLst>
              </p:nvPr>
            </p:nvGraphicFramePr>
            <p:xfrm>
              <a:off x="35560" y="228600"/>
              <a:ext cx="8956040" cy="65793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1"/>
                    <a:gridCol w="1752600"/>
                    <a:gridCol w="2286000"/>
                    <a:gridCol w="1564639"/>
                    <a:gridCol w="2057400"/>
                    <a:gridCol w="91440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rgbClr val="2E1AA6"/>
                              </a:solidFill>
                              <a:latin typeface="+mn-lt"/>
                              <a:cs typeface="Estrangelo Edessa" pitchFamily="66" charset="0"/>
                            </a:rPr>
                            <a:t>F</a:t>
                          </a:r>
                          <a:endParaRPr lang="ru-RU" sz="4000" dirty="0">
                            <a:solidFill>
                              <a:srgbClr val="2E1AA6"/>
                            </a:solidFill>
                            <a:latin typeface="+mn-lt"/>
                            <a:cs typeface="Estrangelo Edessa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875" t="-12000" r="-388542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12000" r="-198400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12000" r="-44510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финиш</a:t>
                          </a:r>
                          <a:endParaRPr lang="ru-RU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88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07DF07"/>
                              </a:solidFill>
                            </a:rPr>
                            <a:t>E</a:t>
                          </a:r>
                          <a:endParaRPr lang="ru-RU" sz="4000" b="1" dirty="0">
                            <a:solidFill>
                              <a:srgbClr val="07DF07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116667" r="-198400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116667" r="-44510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D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875" t="-208000" r="-388542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208000" r="-198400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208000" r="-189494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208000" r="-44510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90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C</a:t>
                          </a:r>
                          <a:endParaRPr lang="ru-RU" sz="40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283436" r="-189494" b="-304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283436" r="-44510" b="-304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2011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B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875" t="-317259" r="-388542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317259" r="-198400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317259" r="-189494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317259" r="-44510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053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4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475145" r="-198400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475145" r="-189494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475145" r="-44510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 smtClean="0">
                              <a:solidFill>
                                <a:srgbClr val="FF0000"/>
                              </a:solidFill>
                            </a:rPr>
                            <a:t>старт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624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2E1AA6"/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rgbClr val="2E1AA6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/>
                            <a:t>4</a:t>
                          </a:r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8" name="Прямая со стрелкой 7"/>
          <p:cNvCxnSpPr/>
          <p:nvPr/>
        </p:nvCxnSpPr>
        <p:spPr>
          <a:xfrm flipH="1">
            <a:off x="1295400" y="3124200"/>
            <a:ext cx="18288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295400" y="1676400"/>
            <a:ext cx="0" cy="1447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95400" y="1371600"/>
            <a:ext cx="3505200" cy="0"/>
          </a:xfrm>
          <a:prstGeom prst="line">
            <a:avLst/>
          </a:prstGeom>
          <a:ln w="50800">
            <a:solidFill>
              <a:srgbClr val="07DF07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800600" y="685800"/>
            <a:ext cx="0" cy="685800"/>
          </a:xfrm>
          <a:prstGeom prst="straightConnector1">
            <a:avLst/>
          </a:prstGeom>
          <a:ln w="50800">
            <a:solidFill>
              <a:srgbClr val="07DF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5029200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1" i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029200"/>
                <a:ext cx="1828800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971800"/>
                <a:ext cx="2057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971800"/>
                <a:ext cx="2057400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3124200"/>
                <a:ext cx="2209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124200"/>
                <a:ext cx="220979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9100" y="1143000"/>
                <a:ext cx="1752600" cy="89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b="1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b="1" i="1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100" b="1" i="1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b="1" i="1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100" b="1" i="1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100" b="1" i="1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𝟗</m:t>
                          </m:r>
                        </m:sup>
                      </m:sSup>
                      <m:r>
                        <a:rPr lang="en-US" sz="2100" b="1" i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b="1" i="1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b="1" i="1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100" b="1" i="1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b="1" i="1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100" b="1" i="1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100" b="1" i="1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ru-RU" sz="21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143000"/>
                <a:ext cx="1752600" cy="8905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552" y="1258669"/>
                <a:ext cx="14558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52" y="1258669"/>
                <a:ext cx="1455848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58912" y="1143000"/>
                <a:ext cx="1471685" cy="62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300" b="1" i="1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300" b="1" i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𝟖𝟏</m:t>
                      </m:r>
                    </m:oMath>
                  </m:oMathPara>
                </a14:m>
                <a:endParaRPr lang="ru-RU" sz="23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912" y="1143000"/>
                <a:ext cx="1471685" cy="6232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99279" y="1143000"/>
                <a:ext cx="1752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2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32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79" y="1143000"/>
                <a:ext cx="1752600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5800" y="381000"/>
                <a:ext cx="1535228" cy="454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300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3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3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>
                              <a:latin typeface="Cambria Math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81000"/>
                <a:ext cx="1535228" cy="45429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70854" y="253425"/>
                <a:ext cx="144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r>
                        <a:rPr lang="en-US" sz="32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854" y="253425"/>
                <a:ext cx="1447800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V="1">
            <a:off x="1295400" y="3581400"/>
            <a:ext cx="0" cy="1752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295400" y="3581400"/>
            <a:ext cx="1981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2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  <p:bldP spid="5" grpId="0"/>
      <p:bldP spid="9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533400"/>
                <a:ext cx="9067800" cy="60959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ru-RU" sz="6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6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𝑪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ru-RU" sz="6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6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𝑬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6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6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𝑭</m:t>
                    </m:r>
                  </m:oMath>
                </a14:m>
                <a:r>
                  <a:rPr lang="en-US" sz="6600" b="1" dirty="0" smtClean="0">
                    <a:solidFill>
                      <a:schemeClr val="bg1"/>
                    </a:solidFill>
                  </a:rPr>
                  <a:t>1</a:t>
                </a:r>
                <a:endParaRPr lang="ru-RU" sz="6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533400"/>
                <a:ext cx="9067800" cy="609599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03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6562743"/>
                  </p:ext>
                </p:extLst>
              </p:nvPr>
            </p:nvGraphicFramePr>
            <p:xfrm>
              <a:off x="35560" y="228600"/>
              <a:ext cx="8956040" cy="65793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1"/>
                    <a:gridCol w="1752600"/>
                    <a:gridCol w="2286000"/>
                    <a:gridCol w="1564639"/>
                    <a:gridCol w="2057400"/>
                    <a:gridCol w="91440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rgbClr val="2E1AA6"/>
                              </a:solidFill>
                              <a:latin typeface="+mn-lt"/>
                              <a:cs typeface="Estrangelo Edessa" pitchFamily="66" charset="0"/>
                            </a:rPr>
                            <a:t>F</a:t>
                          </a:r>
                          <a:endParaRPr lang="ru-RU" sz="4000" dirty="0">
                            <a:solidFill>
                              <a:srgbClr val="2E1AA6"/>
                            </a:solidFill>
                            <a:latin typeface="+mn-lt"/>
                            <a:cs typeface="Estrangelo Edessa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𝟑𝟔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финиш</a:t>
                          </a:r>
                          <a:endParaRPr lang="ru-RU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88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07DF07"/>
                              </a:solidFill>
                            </a:rPr>
                            <a:t>E</a:t>
                          </a:r>
                          <a:endParaRPr lang="ru-RU" sz="4000" b="1" dirty="0">
                            <a:solidFill>
                              <a:srgbClr val="07DF07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7346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D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𝟒𝟗</m:t>
                                </m:r>
                              </m:oMath>
                            </m:oMathPara>
                          </a14:m>
                          <a:endParaRPr lang="ru-RU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90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C</a:t>
                          </a:r>
                          <a:endParaRPr lang="ru-RU" sz="40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174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B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𝟗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𝟖𝟏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46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4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𝟑𝟐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accent6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accent6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𝟕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𝟕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  <m:r>
                                  <a:rPr lang="ru-RU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 smtClean="0">
                              <a:solidFill>
                                <a:srgbClr val="FF0000"/>
                              </a:solidFill>
                            </a:rPr>
                            <a:t>старт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624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2E1AA6"/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rgbClr val="2E1AA6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1374919"/>
                  </p:ext>
                </p:extLst>
              </p:nvPr>
            </p:nvGraphicFramePr>
            <p:xfrm>
              <a:off x="35560" y="228600"/>
              <a:ext cx="8956040" cy="65793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1001"/>
                    <a:gridCol w="1752600"/>
                    <a:gridCol w="2286000"/>
                    <a:gridCol w="1564639"/>
                    <a:gridCol w="2057400"/>
                    <a:gridCol w="914400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>
                              <a:solidFill>
                                <a:srgbClr val="2E1AA6"/>
                              </a:solidFill>
                              <a:latin typeface="+mn-lt"/>
                              <a:cs typeface="Estrangelo Edessa" pitchFamily="66" charset="0"/>
                            </a:rPr>
                            <a:t>F</a:t>
                          </a:r>
                          <a:endParaRPr lang="ru-RU" sz="4000" dirty="0">
                            <a:solidFill>
                              <a:srgbClr val="2E1AA6"/>
                            </a:solidFill>
                            <a:latin typeface="+mn-lt"/>
                            <a:cs typeface="Estrangelo Edessa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12000" r="-198400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12000" r="-189494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12000" r="-44510" b="-6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rgbClr val="FF0000"/>
                              </a:solidFill>
                            </a:rPr>
                            <a:t>финиш</a:t>
                          </a:r>
                          <a:endParaRPr lang="ru-RU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8813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07DF07"/>
                              </a:solidFill>
                            </a:rPr>
                            <a:t>E</a:t>
                          </a:r>
                          <a:endParaRPr lang="ru-RU" sz="4000" b="1" dirty="0">
                            <a:solidFill>
                              <a:srgbClr val="07DF07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116667" r="-198400" b="-5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</a:pPr>
                          <a:endParaRPr lang="ru-RU" sz="2400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ru-RU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D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875" t="-208000" r="-388542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208000" r="-198400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208000" r="-189494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208000" r="-44510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990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C</a:t>
                          </a:r>
                          <a:endParaRPr lang="ru-RU" sz="40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875" t="-283436" r="-388542" b="-304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283436" r="-198400" b="-3049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2011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/>
                            <a:t>B</a:t>
                          </a:r>
                          <a:endParaRPr lang="ru-RU" sz="4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875" t="-317259" r="-388542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317259" r="-198400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2490" t="-317259" r="-189494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317259" r="-44510" b="-152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1053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endParaRPr lang="ru-RU" sz="4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875" t="-475145" r="-388542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600" t="-475145" r="-198400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400" b="1" dirty="0"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91691" t="-475145" r="-44510" b="-73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 smtClean="0">
                              <a:solidFill>
                                <a:srgbClr val="FF0000"/>
                              </a:solidFill>
                            </a:rPr>
                            <a:t>старт</a:t>
                          </a:r>
                          <a:endParaRPr lang="ru-RU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624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2E1AA6"/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rgbClr val="2E1AA6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" name="Прямая со стрелкой 2"/>
          <p:cNvCxnSpPr/>
          <p:nvPr/>
        </p:nvCxnSpPr>
        <p:spPr>
          <a:xfrm flipV="1">
            <a:off x="5181600" y="3352800"/>
            <a:ext cx="0" cy="2057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181600" y="3596640"/>
            <a:ext cx="1981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854200" y="1752600"/>
            <a:ext cx="3175000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828800" y="533400"/>
            <a:ext cx="25400" cy="1219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7101840" y="1600200"/>
            <a:ext cx="0" cy="1976120"/>
          </a:xfrm>
          <a:prstGeom prst="line">
            <a:avLst/>
          </a:prstGeom>
          <a:ln w="50800">
            <a:solidFill>
              <a:srgbClr val="07DF07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295900" y="1676400"/>
            <a:ext cx="1752600" cy="0"/>
          </a:xfrm>
          <a:prstGeom prst="straightConnector1">
            <a:avLst/>
          </a:prstGeom>
          <a:ln w="50800">
            <a:solidFill>
              <a:srgbClr val="07DF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99976" y="5220325"/>
                <a:ext cx="1191224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300" b="1" i="1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300" b="1" i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3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976" y="5220325"/>
                <a:ext cx="1191224" cy="7232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67976" y="5210165"/>
                <a:ext cx="14558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976" y="5210165"/>
                <a:ext cx="145584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88296" y="2997199"/>
                <a:ext cx="1476686" cy="120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300" b="1" i="1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300" b="1" i="1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300" b="1" i="1">
                                      <a:solidFill>
                                        <a:schemeClr val="accent6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300" b="1" i="1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300" b="1" i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3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296" y="2997199"/>
                <a:ext cx="1476686" cy="12043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23740" y="3124200"/>
                <a:ext cx="14558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740" y="3124200"/>
                <a:ext cx="1455848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46285" y="3083196"/>
                <a:ext cx="1711109" cy="62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300" b="1" i="1">
                              <a:latin typeface="Cambria Math"/>
                            </a:rPr>
                            <m:t>,</m:t>
                          </m:r>
                          <m:r>
                            <a:rPr lang="en-US" sz="2300" b="1" i="1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300" b="1" i="1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300" b="1" i="1"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latin typeface="Cambria Math"/>
                        </a:rPr>
                        <m:t>𝟐</m:t>
                      </m:r>
                      <m:r>
                        <a:rPr lang="en-US" sz="2300" b="1" i="1">
                          <a:latin typeface="Cambria Math"/>
                        </a:rPr>
                        <m:t>,</m:t>
                      </m:r>
                      <m:r>
                        <a:rPr lang="en-US" sz="2300" b="1" i="1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3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285" y="3083196"/>
                <a:ext cx="1711109" cy="6232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73915" y="3083196"/>
                <a:ext cx="14558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915" y="3083196"/>
                <a:ext cx="1455848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03618" y="1219200"/>
                <a:ext cx="1996444" cy="635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2300" b="1" i="1">
                              <a:latin typeface="Cambria Math"/>
                            </a:rPr>
                            <m:t>,</m:t>
                          </m:r>
                          <m:r>
                            <a:rPr lang="en-US" sz="2300" b="1" i="1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3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300" b="1" i="1">
                              <a:latin typeface="Cambria Math"/>
                            </a:rPr>
                            <m:t>+</m:t>
                          </m:r>
                          <m:r>
                            <a:rPr lang="en-US" sz="2300" b="1" i="1">
                              <a:latin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2300" b="1" i="1">
                          <a:latin typeface="Cambria Math"/>
                        </a:rPr>
                        <m:t>=</m:t>
                      </m:r>
                      <m:r>
                        <a:rPr lang="en-US" sz="2300" b="1" i="1">
                          <a:latin typeface="Cambria Math"/>
                        </a:rPr>
                        <m:t>𝟎</m:t>
                      </m:r>
                      <m:r>
                        <a:rPr lang="en-US" sz="2300" b="1" i="1">
                          <a:latin typeface="Cambria Math"/>
                        </a:rPr>
                        <m:t>,</m:t>
                      </m:r>
                      <m:r>
                        <a:rPr lang="en-US" sz="2300" b="1" i="1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18" y="1219200"/>
                <a:ext cx="1996444" cy="63530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48253" y="1228490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=−</m:t>
                      </m:r>
                      <m:r>
                        <a:rPr lang="en-US" sz="36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253" y="1228490"/>
                <a:ext cx="1800493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30685" y="1219200"/>
                <a:ext cx="1512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ju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400" b="1" i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𝟖𝟏</m:t>
                      </m:r>
                    </m:oMath>
                  </m:oMathPara>
                </a14:m>
                <a:endParaRPr lang="ru-RU" sz="2400" dirty="0">
                  <a:solidFill>
                    <a:srgbClr val="F79646">
                      <a:lumMod val="40000"/>
                      <a:lumOff val="60000"/>
                    </a:srgbClr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685" y="1219200"/>
                <a:ext cx="1512915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43400" y="1182469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36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182469"/>
                <a:ext cx="1800493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1331" y="1219200"/>
                <a:ext cx="1786130" cy="882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i="1" smtClean="0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i="1">
                                  <a:solidFill>
                                    <a:srgbClr val="F79646">
                                      <a:lumMod val="40000"/>
                                      <a:lumOff val="6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100" i="1">
                                      <a:solidFill>
                                        <a:srgbClr val="F79646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i="1">
                                      <a:solidFill>
                                        <a:srgbClr val="F79646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100" i="1">
                                      <a:solidFill>
                                        <a:srgbClr val="F79646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100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en-US" sz="2100" i="1">
                          <a:solidFill>
                            <a:srgbClr val="F79646">
                              <a:lumMod val="40000"/>
                              <a:lumOff val="60000"/>
                            </a:srgb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i="1">
                                  <a:solidFill>
                                    <a:srgbClr val="F79646">
                                      <a:lumMod val="40000"/>
                                      <a:lumOff val="6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100" i="1">
                                      <a:solidFill>
                                        <a:srgbClr val="F79646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i="1">
                                      <a:solidFill>
                                        <a:srgbClr val="F79646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100" i="1">
                                      <a:solidFill>
                                        <a:srgbClr val="F79646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100" i="1">
                              <a:solidFill>
                                <a:srgbClr val="F79646">
                                  <a:lumMod val="40000"/>
                                  <a:lumOff val="60000"/>
                                </a:srgbClr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31" y="1219200"/>
                <a:ext cx="1786130" cy="88229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6892" y="1334869"/>
                <a:ext cx="14558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92" y="1334869"/>
                <a:ext cx="1455848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1792" y="228600"/>
                <a:ext cx="13494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ju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𝟑𝟐</m:t>
                      </m:r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92" y="228600"/>
                <a:ext cx="1349408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9541" y="304800"/>
                <a:ext cx="14558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41" y="304800"/>
                <a:ext cx="1455848" cy="6463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56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4" grpId="0"/>
      <p:bldP spid="17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help-rus-student.ru/pictures/79/540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50290"/>
            <a:ext cx="2828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0600" y="125125"/>
            <a:ext cx="411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341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  <a:cs typeface="Arial" pitchFamily="34" charset="0"/>
              </a:rPr>
              <a:t>	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«Большинство жизненных задач решаются как алгебраические уравнения: приведением их к самому простому виду.»</a:t>
            </a:r>
          </a:p>
          <a:p>
            <a:pPr algn="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 Н. Толстой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19400" y="6053138"/>
            <a:ext cx="3697288" cy="80486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1828 -1910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http://img-fotki.yandex.ru/get/4402/ts00048.5/0_3fd1d_ca2126a1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3574950"/>
            <a:ext cx="2828925" cy="32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10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типы показательных уравнений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5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762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показательных уравнений </a:t>
            </a:r>
            <a:endParaRPr lang="ru-RU" sz="3600" dirty="0">
              <a:solidFill>
                <a:srgbClr val="FFFA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762000"/>
            <a:ext cx="9220200" cy="5211763"/>
          </a:xfrm>
        </p:spPr>
        <p:txBody>
          <a:bodyPr/>
          <a:lstStyle/>
          <a:p>
            <a:pPr marL="457200" lvl="0" indent="-457200" eaLnBrk="1" hangingPunct="1">
              <a:buFont typeface="+mj-lt"/>
              <a:buAutoNum type="arabicPeriod"/>
            </a:pPr>
            <a:r>
              <a:rPr kumimoji="1"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Простейшие показательные уравнения.</a:t>
            </a:r>
            <a:endParaRPr kumimoji="1"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1" hangingPunct="1">
              <a:buFont typeface="+mj-lt"/>
              <a:buAutoNum type="arabicPeriod"/>
            </a:pPr>
            <a:r>
              <a:rPr kumimoji="1" lang="ru-RU" b="1" dirty="0" smtClean="0">
                <a:solidFill>
                  <a:srgbClr val="F2ED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Показательные уравнения, сводящиеся к уравнениям относительно функции одного аргумента.</a:t>
            </a:r>
            <a:r>
              <a:rPr kumimoji="1"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kumimoji="1"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Показательные уравнения, сводящиеся к квадратным уравнениям.</a:t>
            </a:r>
            <a:r>
              <a:rPr kumimoji="1"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kumimoji="1" lang="ru-RU" b="1" dirty="0" smtClean="0">
                <a:solidFill>
                  <a:srgbClr val="F2ED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Однородные показательные уравнения первой и второй степени.</a:t>
            </a:r>
            <a:r>
              <a:rPr kumimoji="1" lang="ru-RU" dirty="0" smtClean="0">
                <a:solidFill>
                  <a:srgbClr val="F2ED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dirty="0" smtClean="0">
              <a:solidFill>
                <a:srgbClr val="F2ED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kumimoji="1"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Показательные уравнения, сводящиеся к рациональным уравнениям.</a:t>
            </a:r>
            <a:r>
              <a:rPr kumimoji="1"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kumimoji="1" lang="ru-RU" b="1" dirty="0" smtClean="0">
                <a:solidFill>
                  <a:srgbClr val="F2ED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Показательные нестандартные уравнения.</a:t>
            </a:r>
            <a:r>
              <a:rPr kumimoji="1" lang="ru-RU" dirty="0" smtClean="0">
                <a:solidFill>
                  <a:srgbClr val="F2ED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 eaLnBrk="1" hangingPunct="1">
              <a:buFont typeface="+mj-lt"/>
              <a:buAutoNum type="arabicPeriod"/>
            </a:pPr>
            <a:endParaRPr kumimoji="1"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25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/>
          <a:lstStyle/>
          <a:p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методы решения  показательных уравнений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85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F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решения </a:t>
            </a:r>
            <a:r>
              <a:rPr lang="ru-RU" sz="3600" b="1" dirty="0">
                <a:solidFill>
                  <a:srgbClr val="FFF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показательных уравнений</a:t>
            </a:r>
            <a:endParaRPr lang="ru-RU" sz="3600" dirty="0">
              <a:solidFill>
                <a:srgbClr val="FFFA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570037"/>
            <a:ext cx="89154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Функционально-графический метод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(основан на использовании графических иллюстраций или каких-либо свойств функций, например – монотонности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300" b="1" u="sng" dirty="0">
                <a:solidFill>
                  <a:srgbClr val="F2ED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уравнивания </a:t>
            </a:r>
            <a:r>
              <a:rPr lang="ru-RU" sz="3300" b="1" u="sng" dirty="0" smtClean="0">
                <a:solidFill>
                  <a:srgbClr val="F2ED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показателей.</a:t>
            </a:r>
            <a:r>
              <a:rPr lang="ru-RU" sz="3300" dirty="0">
                <a:solidFill>
                  <a:srgbClr val="F2ED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разложения на множители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(основан на вынесении за скобки множителя 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степени с </a:t>
            </a:r>
            <a:r>
              <a:rPr lang="ru-RU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наименьшим показателем</a:t>
            </a:r>
            <a:r>
              <a:rPr lang="ru-RU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300" b="1" u="sng" dirty="0">
                <a:solidFill>
                  <a:srgbClr val="F2ED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введения новой </a:t>
            </a:r>
            <a:r>
              <a:rPr lang="ru-RU" sz="3300" b="1" u="sng" dirty="0" smtClean="0">
                <a:solidFill>
                  <a:srgbClr val="F2ED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переменной.</a:t>
            </a:r>
            <a:endParaRPr lang="ru-RU" sz="3300" dirty="0">
              <a:solidFill>
                <a:srgbClr val="F2ED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61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8392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41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способы решения показательных уравнений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381001"/>
                <a:ext cx="4267200" cy="4267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/>
                  <a:t>1</a:t>
                </a:r>
                <a:r>
                  <a:rPr lang="ru-RU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ru-RU" b="1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b="1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ru-RU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ru-RU" b="1" i="1" smtClean="0">
                        <a:solidFill>
                          <a:schemeClr val="tx2"/>
                        </a:solidFill>
                        <a:latin typeface="Cambria Math"/>
                      </a:rPr>
                      <m:t>𝟑𝟏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𝟐𝟕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𝟖𝟏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;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𝟗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𝟓𝟒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5.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𝟑𝟔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𝟐𝟏𝟔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6.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𝟖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1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7.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381001"/>
                <a:ext cx="4267200" cy="4267200"/>
              </a:xfrm>
              <a:blipFill rotWithShape="1">
                <a:blip r:embed="rId2"/>
                <a:stretch>
                  <a:fillRect l="-2857" t="-1000" b="-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011337"/>
              </p:ext>
            </p:extLst>
          </p:nvPr>
        </p:nvGraphicFramePr>
        <p:xfrm>
          <a:off x="1447800" y="499364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0709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Приведение к одному основанию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 множителя за скобки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переменного (приведение к квадратному)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83220" y="4572000"/>
            <a:ext cx="6152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419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выбранных уравнений занесите в таблицу:</a:t>
            </a:r>
            <a:endParaRPr lang="ru-RU" sz="2000" b="1" dirty="0">
              <a:solidFill>
                <a:srgbClr val="3419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70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381000"/>
            <a:ext cx="89154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41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способы решения показательных уравнений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30908"/>
              </p:ext>
            </p:extLst>
          </p:nvPr>
        </p:nvGraphicFramePr>
        <p:xfrm>
          <a:off x="1447800" y="4993640"/>
          <a:ext cx="6096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Приведение к одному основанию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Вынесение</a:t>
                      </a:r>
                      <a:r>
                        <a:rPr lang="ru-RU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 множителя за скобки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A9B0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переменного (приведение к квадратному)</a:t>
                      </a:r>
                      <a:endParaRPr lang="ru-RU" dirty="0">
                        <a:solidFill>
                          <a:srgbClr val="0A9B0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A9B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32319" y="4572000"/>
            <a:ext cx="6152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419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выбранных уравнений занесите в таблицу:</a:t>
            </a:r>
            <a:endParaRPr lang="ru-RU" sz="2000" b="1" dirty="0">
              <a:solidFill>
                <a:srgbClr val="3419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95337" y="6096000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A9B03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800" b="1" dirty="0">
                  <a:solidFill>
                    <a:srgbClr val="0A9B03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337" y="6096000"/>
                <a:ext cx="498855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6145" y="6096000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145" y="6096000"/>
                <a:ext cx="49885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0200" y="6096000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A9B03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800" b="1" dirty="0">
                  <a:solidFill>
                    <a:srgbClr val="0A9B03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6096000"/>
                <a:ext cx="49885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2800" y="6096000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096000"/>
                <a:ext cx="49885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3"/>
              <p:cNvSpPr txBox="1">
                <a:spLocks/>
              </p:cNvSpPr>
              <p:nvPr/>
            </p:nvSpPr>
            <p:spPr bwMode="auto">
              <a:xfrm>
                <a:off x="304800" y="381001"/>
                <a:ext cx="4267200" cy="426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latinLnBrk="0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latinLnBrk="0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latinLnBrk="0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latinLnBrk="0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ru-RU" b="1" dirty="0" smtClean="0">
                    <a:solidFill>
                      <a:srgbClr val="002060"/>
                    </a:solidFill>
                  </a:rPr>
                  <a:t>1</a:t>
                </a:r>
                <a:r>
                  <a:rPr lang="ru-RU" dirty="0" smtClean="0">
                    <a:solidFill>
                      <a:srgbClr val="002060"/>
                    </a:solidFill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b="1" i="1" smtClean="0">
                        <a:solidFill>
                          <a:srgbClr val="002060"/>
                        </a:solidFill>
                        <a:latin typeface="Cambria Math"/>
                      </a:rPr>
                      <m:t>𝟑𝟏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𝟐𝟕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𝟖𝟏</m:t>
                        </m:r>
                      </m:den>
                    </m:f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𝟓𝟒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5.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𝟑𝟔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𝟐𝟏𝟔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6.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𝟖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rgbClr val="002060"/>
                  </a:solidFill>
                  <a:ea typeface="Cambria Math"/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7.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81001"/>
                <a:ext cx="4267200" cy="4267200"/>
              </a:xfrm>
              <a:prstGeom prst="rect">
                <a:avLst/>
              </a:prstGeom>
              <a:blipFill rotWithShape="1">
                <a:blip r:embed="rId6"/>
                <a:stretch>
                  <a:fillRect l="-2857" t="-1000" b="-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800" y="6096000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096000"/>
                <a:ext cx="49885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5804" y="6085880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804" y="6085880"/>
                <a:ext cx="49885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51014" y="6085880"/>
                <a:ext cx="4988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A9B03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>
                  <a:solidFill>
                    <a:srgbClr val="0A9B03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014" y="6085880"/>
                <a:ext cx="49885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70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-1.48148E-6 L 0.20018 0.739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3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6 -1.11111E-6 L 0.09757 0.63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9B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9B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7.40741E-7 L 0.5125 0.55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25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9B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9B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-3.7037E-6 L 0.48316 0.4747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9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3.33333E-6 L 0.04948 0.399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9B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A9B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4.44444E-6 L 0.49063 0.3340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-3.7037E-7 L 0.26649 0.2317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6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038600" y="685800"/>
            <a:ext cx="4800600" cy="6400800"/>
          </a:xfrm>
        </p:spPr>
        <p:txBody>
          <a:bodyPr/>
          <a:lstStyle/>
          <a:p>
            <a:pPr algn="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«Теория без практики мертва и бесплодна, практика без теории невозможна и пагубна. Для теории нужны знания, для практики сверх того, и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умения.»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В.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Ломоносов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econ.msu.ru/cmt2/lib/c/72/Image/lomonosov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1219200"/>
            <a:ext cx="28232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1711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- 1765 г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г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11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задание </a:t>
            </a:r>
            <a:br>
              <a:rPr lang="ru-RU" sz="3600" b="1" dirty="0" smtClean="0">
                <a:solidFill>
                  <a:srgbClr val="FFF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«Решение показательных уравнений»</a:t>
            </a:r>
            <a:endParaRPr lang="ru-RU" sz="3600" b="1" dirty="0">
              <a:solidFill>
                <a:srgbClr val="FFFA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уравнения между собой в группе.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выбранное уравнение на листочках, постарайтесь полностью обосновать решение.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остальным представителям группы решение вашего уравнения. Обсудите правильность решения каждого уравнения.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68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5211762"/>
              </a:xfrm>
            </p:spPr>
            <p:txBody>
              <a:bodyPr/>
              <a:lstStyle/>
              <a:p>
                <a:pPr algn="l"/>
                <a:r>
                  <a:rPr lang="ru-RU" sz="4000" b="1" dirty="0" smtClean="0">
                    <a:solidFill>
                      <a:srgbClr val="FFFA1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Решите уравнения:</a:t>
                </a:r>
                <a:r>
                  <a:rPr lang="en-US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4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ru-RU" sz="4000" b="1" i="1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ru-RU" sz="4000" b="1" i="1">
                        <a:solidFill>
                          <a:schemeClr val="bg1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ru-RU" sz="4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4000" b="1" i="1">
                        <a:solidFill>
                          <a:schemeClr val="bg1"/>
                        </a:solidFill>
                        <a:latin typeface="Cambria Math"/>
                      </a:rPr>
                      <m:t>𝟐𝟏</m:t>
                    </m:r>
                    <m:r>
                      <a:rPr lang="ru-RU" sz="40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4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4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e>
                      <m:sup>
                        <m:func>
                          <m:func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rial" pitchFamily="34" charset="0"/>
                              </a:rPr>
                            </m:ctrlPr>
                          </m:funcPr>
                          <m:fNam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rial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ru-RU" sz="40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ru-RU" sz="4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e>
                      <m:sup>
                        <m:func>
                          <m:func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rial" pitchFamily="34" charset="0"/>
                              </a:rPr>
                            </m:ctrlPr>
                          </m:funcPr>
                          <m:fNam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rial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sz="40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ru-RU" sz="40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ru-RU" sz="4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40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40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40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4000" i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4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ru-RU" sz="4000" b="1" i="1" smtClean="0">
                        <a:solidFill>
                          <a:schemeClr val="bg1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ru-RU" sz="4000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ru-RU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5211762"/>
              </a:xfrm>
              <a:blipFill rotWithShape="1">
                <a:blip r:embed="rId2"/>
                <a:stretch>
                  <a:fillRect l="-2741" t="-3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13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0"/>
                <a:ext cx="3048000" cy="6705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100" b="1" dirty="0" smtClean="0">
                    <a:solidFill>
                      <a:srgbClr val="FFFA1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b="1" i="1">
                            <a:solidFill>
                              <a:srgbClr val="FFFA1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100" b="1" i="1">
                            <a:solidFill>
                              <a:srgbClr val="FFFA12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100" b="1" i="1">
                            <a:solidFill>
                              <a:srgbClr val="FFFA1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100" b="1" i="1">
                            <a:solidFill>
                              <a:srgbClr val="FFFA1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100" b="1" i="1">
                            <a:solidFill>
                              <a:srgbClr val="FFFA1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100" b="1" i="1">
                        <a:solidFill>
                          <a:srgbClr val="FFFA12"/>
                        </a:solidFill>
                        <a:latin typeface="Cambria Math"/>
                      </a:rPr>
                      <m:t>+</m:t>
                    </m:r>
                    <m:r>
                      <a:rPr lang="ru-RU" sz="2100" b="1" i="1">
                        <a:solidFill>
                          <a:srgbClr val="FFFA12"/>
                        </a:solidFill>
                        <a:latin typeface="Cambria Math"/>
                      </a:rPr>
                      <m:t>𝟒</m:t>
                    </m:r>
                    <m:r>
                      <a:rPr lang="ru-RU" sz="2100" b="1" i="1">
                        <a:solidFill>
                          <a:srgbClr val="FFFA12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100" b="1" i="1">
                            <a:solidFill>
                              <a:srgbClr val="FFFA1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100" b="1" i="1">
                            <a:solidFill>
                              <a:srgbClr val="FFFA12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2100" b="1" i="1">
                            <a:solidFill>
                              <a:srgbClr val="FFFA1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sz="2100" b="1" i="1">
                            <a:solidFill>
                              <a:srgbClr val="FFFA1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2100" b="1" i="1">
                            <a:solidFill>
                              <a:srgbClr val="FFFA12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ru-RU" sz="2100" b="1" i="1">
                        <a:solidFill>
                          <a:srgbClr val="FFFA12"/>
                        </a:solidFill>
                        <a:latin typeface="Cambria Math"/>
                      </a:rPr>
                      <m:t>=</m:t>
                    </m:r>
                    <m:r>
                      <a:rPr lang="ru-RU" sz="2100" b="1" i="1">
                        <a:solidFill>
                          <a:srgbClr val="FFFA12"/>
                        </a:solidFill>
                        <a:latin typeface="Cambria Math"/>
                      </a:rPr>
                      <m:t>𝟐𝟏</m:t>
                    </m:r>
                    <m:r>
                      <a:rPr lang="ru-RU" sz="2100" i="1">
                        <a:solidFill>
                          <a:srgbClr val="FFFA1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2100" dirty="0">
                    <a:solidFill>
                      <a:srgbClr val="FFFA1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/>
                </a:r>
                <a:br>
                  <a:rPr lang="en-US" sz="2100" dirty="0">
                    <a:solidFill>
                      <a:srgbClr val="FFFA1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</a:br>
                <a:endParaRPr lang="en-US" sz="2100" dirty="0" smtClean="0">
                  <a:solidFill>
                    <a:srgbClr val="FFFA1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sz="21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𝟐𝟏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𝟐𝟏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 smtClean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ru-RU" sz="2400" b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0"/>
                <a:ext cx="3048000" cy="6705600"/>
              </a:xfrm>
              <a:blipFill rotWithShape="1">
                <a:blip r:embed="rId2"/>
                <a:stretch>
                  <a:fillRect l="-3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819400" y="0"/>
                <a:ext cx="3276600" cy="6705600"/>
              </a:xfrm>
              <a:ln w="28575">
                <a:solidFill>
                  <a:schemeClr val="bg1"/>
                </a:solidFill>
                <a:prstDash val="dash"/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b="1" i="1" smtClean="0">
                              <a:solidFill>
                                <a:srgbClr val="FFFA1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FA1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e>
                        <m:sup>
                          <m:func>
                            <m:funcPr>
                              <m:ctrlPr>
                                <a:rPr lang="en-US" sz="2100" b="1" i="1">
                                  <a:solidFill>
                                    <a:srgbClr val="FFFA1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Arial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2100" b="1" i="1">
                                  <a:solidFill>
                                    <a:srgbClr val="FFFA1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Arial" pitchFamily="34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2100" b="1" i="1">
                                  <a:solidFill>
                                    <a:srgbClr val="FFFA1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ru-RU" sz="2100" b="1" i="1">
                          <a:solidFill>
                            <a:srgbClr val="FFFA1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ru-RU" sz="2100" b="1" i="1">
                              <a:solidFill>
                                <a:srgbClr val="FFFA1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FA1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func>
                            <m:funcPr>
                              <m:ctrlPr>
                                <a:rPr lang="en-US" sz="2100" b="1" i="1">
                                  <a:solidFill>
                                    <a:srgbClr val="FFFA1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Arial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2100" b="1" i="1">
                                  <a:solidFill>
                                    <a:srgbClr val="FFFA1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  <m:r>
                                <a:rPr lang="en-US" sz="2100" b="1" i="1">
                                  <a:solidFill>
                                    <a:srgbClr val="FFFA1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US" sz="2100" b="1" i="1">
                                  <a:solidFill>
                                    <a:srgbClr val="FFFA1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Arial" pitchFamily="34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2100" b="1" i="1">
                                  <a:solidFill>
                                    <a:srgbClr val="FFFA12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US" sz="2100" b="1" i="1">
                          <a:solidFill>
                            <a:srgbClr val="FFFA1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ru-RU" sz="2100" b="1" i="1">
                          <a:solidFill>
                            <a:srgbClr val="FFFA1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Arial" pitchFamily="34" charset="0"/>
                        </a:rPr>
                        <m:t>𝟖</m:t>
                      </m:r>
                      <m:r>
                        <a:rPr lang="en-US" sz="2100" b="1" i="1">
                          <a:solidFill>
                            <a:srgbClr val="FFFA1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FFFA1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ru-RU" sz="2100" b="1" i="1" smtClean="0">
                          <a:solidFill>
                            <a:srgbClr val="FFFA1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Arial" pitchFamily="34" charset="0"/>
                        </a:rPr>
                        <m:t>;</m:t>
                      </m:r>
                    </m:oMath>
                  </m:oMathPara>
                </a14:m>
                <a:r>
                  <a:rPr lang="en-US" sz="2100" b="1" i="1" dirty="0">
                    <a:solidFill>
                      <a:srgbClr val="FFFA1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/>
                </a:r>
                <a:br>
                  <a:rPr lang="en-US" sz="2100" b="1" i="1" dirty="0">
                    <a:solidFill>
                      <a:srgbClr val="FFFA1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</a:br>
                <a:endParaRPr lang="en-US" sz="2100" b="1" i="1" dirty="0">
                  <a:solidFill>
                    <a:srgbClr val="FFFA1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21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1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1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func>
                            <m:funcPr>
                              <m:ctrlPr>
                                <a:rPr lang="en-US" sz="21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1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21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100" b="1" i="1" dirty="0" smtClean="0">
                  <a:solidFill>
                    <a:srgbClr val="FFFA12"/>
                  </a:solidFill>
                </a:endParaRPr>
              </a:p>
              <a:p>
                <a:pPr marL="0" indent="0" algn="just">
                  <a:buNone/>
                </a:pPr>
                <a:endParaRPr lang="en-US" sz="2100" b="1" i="1" dirty="0">
                  <a:solidFill>
                    <a:srgbClr val="FFFA12"/>
                  </a:solidFill>
                </a:endParaRPr>
              </a:p>
              <a:p>
                <a:pPr marL="0" indent="0" algn="ctr">
                  <a:buNone/>
                </a:pPr>
                <a:r>
                  <a:rPr lang="ru-RU" sz="2100" b="1" dirty="0">
                    <a:solidFill>
                      <a:srgbClr val="FFFA12"/>
                    </a:solidFill>
                  </a:rPr>
                  <a:t>П</a:t>
                </a:r>
                <a:r>
                  <a:rPr lang="ru-RU" sz="2100" b="1" dirty="0" smtClean="0">
                    <a:solidFill>
                      <a:srgbClr val="FFFA12"/>
                    </a:solidFill>
                  </a:rPr>
                  <a:t>усть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b="1" i="1" smtClean="0">
                            <a:solidFill>
                              <a:srgbClr val="FFFA1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1" i="1" smtClean="0">
                            <a:solidFill>
                              <a:srgbClr val="FFFA12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func>
                          <m:funcPr>
                            <m:ctrlPr>
                              <a:rPr lang="en-US" sz="2100" b="1" i="1" smtClean="0">
                                <a:solidFill>
                                  <a:srgbClr val="FFFA1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100" b="0" i="1" smtClean="0">
                                <a:solidFill>
                                  <a:srgbClr val="FFFA12"/>
                                </a:solidFill>
                                <a:latin typeface="Cambria Math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2100" b="0" i="1" smtClean="0">
                                <a:solidFill>
                                  <a:srgbClr val="FFFA1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ru-RU" sz="2100" b="1" i="1" smtClean="0">
                        <a:solidFill>
                          <a:srgbClr val="FFFA12"/>
                        </a:solidFill>
                        <a:latin typeface="Cambria Math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</a:rPr>
                      <m:t>𝒕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</a:rPr>
                      <m:t>,  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</a:rPr>
                      <m:t>𝒕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sz="2100" b="1" i="1" dirty="0" smtClean="0">
                  <a:solidFill>
                    <a:srgbClr val="FFFA12"/>
                  </a:solidFill>
                </a:endParaRPr>
              </a:p>
              <a:p>
                <a:pPr marL="0" indent="0" algn="ctr">
                  <a:buNone/>
                </a:pPr>
                <a:endParaRPr lang="en-US" sz="2100" b="1" i="1" dirty="0">
                  <a:solidFill>
                    <a:srgbClr val="FFFA12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100" b="1" i="1" dirty="0">
                  <a:solidFill>
                    <a:srgbClr val="FFFA12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100" b="1" i="1" smtClean="0">
                          <a:solidFill>
                            <a:srgbClr val="FFFA12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100" b="1" i="1" dirty="0" smtClean="0">
                  <a:solidFill>
                    <a:srgbClr val="FFFA12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rgbClr val="FFFA12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21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не подходит, т. к. </m:t>
                          </m:r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100" b="1" i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b="1" i="1" smtClean="0">
                              <a:solidFill>
                                <a:srgbClr val="FFFA1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func>
                            <m:funcPr>
                              <m:ctrlPr>
                                <a:rPr lang="en-US" sz="2100" b="1" i="1" smtClean="0">
                                  <a:solidFill>
                                    <a:srgbClr val="FFFA12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100" b="1" i="1" smtClean="0">
                                  <a:solidFill>
                                    <a:srgbClr val="FFFA12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2100" b="1" i="1" smtClean="0">
                                  <a:solidFill>
                                    <a:srgbClr val="FFFA12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ru-RU" sz="2100" b="1" i="1" smtClean="0">
                          <a:solidFill>
                            <a:srgbClr val="FFFA12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100" b="1" i="1" smtClean="0">
                          <a:solidFill>
                            <a:srgbClr val="FFFA12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100" b="1" i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𝒔𝒊𝒏</m:t>
                          </m:r>
                        </m:fName>
                        <m:e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100" b="1" i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l-GR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𝒁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100" b="1" i="1" dirty="0" smtClean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r>
                  <a:rPr lang="ru-RU" sz="2100" b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sz="21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1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1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1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l-GR" sz="21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1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100" b="1" i="1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1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1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1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1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1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1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21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100" b="1" i="1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endParaRPr lang="en-US" sz="2100" b="1" dirty="0" smtClean="0">
                  <a:solidFill>
                    <a:srgbClr val="FFFA12"/>
                  </a:solidFill>
                </a:endParaRPr>
              </a:p>
              <a:p>
                <a:pPr marL="0" indent="0" algn="ctr">
                  <a:buNone/>
                </a:pPr>
                <a:endParaRPr lang="ru-RU" sz="2100" b="1" i="1" dirty="0">
                  <a:solidFill>
                    <a:srgbClr val="FFFA12"/>
                  </a:solidFill>
                </a:endParaRPr>
              </a:p>
            </p:txBody>
          </p:sp>
        </mc:Choice>
        <mc:Fallback xmlns="">
          <p:sp>
            <p:nvSpPr>
              <p:cNvPr id="7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819400" y="0"/>
                <a:ext cx="3276600" cy="6705600"/>
              </a:xfr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chemeClr val="bg1"/>
                </a:solidFill>
                <a:prstDash val="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19800" y="0"/>
                <a:ext cx="3276600" cy="6705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100" b="1" i="1" smtClean="0">
                          <a:solidFill>
                            <a:srgbClr val="FFFA12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2100" b="1" i="1" smtClean="0">
                          <a:solidFill>
                            <a:srgbClr val="FFFA12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FA12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FA12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100" b="1" i="1">
                          <a:solidFill>
                            <a:srgbClr val="FFFA12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100" b="1" i="1">
                          <a:solidFill>
                            <a:srgbClr val="FFFA12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FA1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>
                          <a:solidFill>
                            <a:srgbClr val="FFFA12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2100" b="1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100" dirty="0" smtClean="0"/>
              </a:p>
              <a:p>
                <a:pPr marL="0" indent="0">
                  <a:buNone/>
                </a:pPr>
                <a:endParaRPr lang="ru-RU" sz="2100" dirty="0" smtClean="0"/>
              </a:p>
              <a:p>
                <a:pPr marL="0" indent="0">
                  <a:buNone/>
                </a:pPr>
                <a:r>
                  <a:rPr lang="ru-RU" sz="2100" b="1" dirty="0" smtClean="0">
                    <a:solidFill>
                      <a:schemeClr val="bg1"/>
                    </a:solidFill>
                  </a:rPr>
                  <a:t>Разделить обе части уравнения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1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21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1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1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1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1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sz="2100" b="1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1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1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1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1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1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100" b="1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ru-RU" sz="2100" b="1" dirty="0" smtClean="0">
                    <a:solidFill>
                      <a:srgbClr val="FFFA12"/>
                    </a:solidFill>
                  </a:rPr>
                  <a:t>Пусть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b="1" i="1" smtClean="0">
                            <a:solidFill>
                              <a:srgbClr val="FFFA1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100" b="1" i="1" smtClean="0">
                                <a:solidFill>
                                  <a:srgbClr val="FFFA1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100" b="1" i="1" smtClean="0">
                                    <a:solidFill>
                                      <a:srgbClr val="FFFA1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100" b="1" i="1" smtClean="0">
                                    <a:solidFill>
                                      <a:srgbClr val="FFFA12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2100" b="1" i="1" smtClean="0">
                                    <a:solidFill>
                                      <a:srgbClr val="FFFA12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100" b="1" i="1" smtClean="0">
                            <a:solidFill>
                              <a:srgbClr val="FFFA12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</a:rPr>
                      <m:t>𝒕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</a:rPr>
                      <m:t>, 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</a:rPr>
                      <m:t>𝒕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1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sz="2100" b="1" dirty="0" smtClean="0">
                  <a:solidFill>
                    <a:srgbClr val="FFFA12"/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1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1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ru-RU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100" b="1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не подходит, т. к. </m:t>
                          </m:r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sz="21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100" b="1" dirty="0" smtClean="0">
                  <a:solidFill>
                    <a:schemeClr val="bg1"/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b="1" i="1">
                                  <a:solidFill>
                                    <a:srgbClr val="FFFA1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100" b="1" i="1">
                                      <a:solidFill>
                                        <a:srgbClr val="FFFA1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100" b="1" i="1">
                                      <a:solidFill>
                                        <a:srgbClr val="FFFA12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100" b="1" i="1">
                                      <a:solidFill>
                                        <a:srgbClr val="FFFA12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100" b="1" i="1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FA1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1" i="1" smtClean="0">
                              <a:solidFill>
                                <a:srgbClr val="FFFA1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100" b="1" i="1" smtClean="0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2100" b="1" i="1" smtClean="0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ru-RU" sz="2100" b="1" i="1" smtClean="0">
                          <a:solidFill>
                            <a:srgbClr val="FFFA12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1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1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ru-RU" sz="2100" b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sz="21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ru-RU" b="1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19800" y="0"/>
                <a:ext cx="3276600" cy="6705600"/>
              </a:xfrm>
              <a:blipFill rotWithShape="1">
                <a:blip r:embed="rId4"/>
                <a:stretch>
                  <a:fillRect l="-2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44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F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Цели урока</a:t>
            </a:r>
            <a:endParaRPr lang="ru-RU" b="1" dirty="0">
              <a:solidFill>
                <a:srgbClr val="FFFA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закрепить теоретические знания методов, умения и навыки решения показательных уравнений на основе свойств показательной функции;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отработать способы решения показательных уравнений;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взаимопомощь при совместной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087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286000"/>
            <a:ext cx="8458201" cy="1143000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F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sz="8000" b="1" dirty="0">
              <a:solidFill>
                <a:srgbClr val="FFFA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13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A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b="1" dirty="0">
              <a:solidFill>
                <a:srgbClr val="FFFA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3400" y="1517650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№  1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33400" y="2168525"/>
            <a:ext cx="4040188" cy="395128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 В.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Дементьев В.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 К.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Тюрин Р.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 В.</a:t>
            </a:r>
          </a:p>
          <a:p>
            <a:pPr marL="457200" indent="-457200">
              <a:buAutoNum type="arabicPeriod"/>
            </a:pP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Гильмутдинов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</a:t>
            </a:r>
          </a:p>
          <a:p>
            <a:pPr marL="457200" indent="-457200">
              <a:buAutoNum type="arabicPeriod"/>
            </a:pP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Усков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Гришкин А.</a:t>
            </a:r>
          </a:p>
          <a:p>
            <a:pPr marL="457200" indent="-457200">
              <a:buAutoNum type="arabicPeriod"/>
            </a:pP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Петалов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</a:t>
            </a:r>
          </a:p>
          <a:p>
            <a:pPr marL="457200" indent="-457200">
              <a:buAutoNum type="arabicPeriod"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21225" y="1517650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№ 2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395128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Вафин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</a:t>
            </a:r>
          </a:p>
          <a:p>
            <a:pPr marL="457200" indent="-457200">
              <a:buAutoNum type="arabicPeriod"/>
            </a:pP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Зиганшин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Кушнир К.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 В.</a:t>
            </a:r>
          </a:p>
          <a:p>
            <a:pPr marL="457200" indent="-457200">
              <a:buAutoNum type="arabicPeriod"/>
            </a:pP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Субханкулов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61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3400" y="787932"/>
            <a:ext cx="4040188" cy="639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№ 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0" y="1484844"/>
                <a:ext cx="4573588" cy="39512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ru-RU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b="1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ru-RU" b="1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ru-RU" b="1" dirty="0"/>
              </a:p>
              <a:p>
                <a:pPr marL="514350" indent="-514350">
                  <a:buFont typeface="+mj-lt"/>
                  <a:buAutoNum type="arabicPeriod"/>
                </a:pP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𝟒𝟖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b="1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b="1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0" y="1484844"/>
                <a:ext cx="4573588" cy="3951288"/>
              </a:xfrm>
              <a:blipFill rotWithShape="1"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21225" y="787932"/>
            <a:ext cx="4041775" cy="639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№ 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495801" y="1484844"/>
                <a:ext cx="4800599" cy="3951288"/>
              </a:xfrm>
            </p:spPr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𝟔</m:t>
                            </m:r>
                          </m:e>
                        </m:rad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𝟕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;</m:t>
                    </m:r>
                  </m:oMath>
                </a14:m>
                <a:endParaRPr lang="ru-RU" b="1" dirty="0" smtClean="0"/>
              </a:p>
              <a:p>
                <a:pPr marL="457200" indent="-457200">
                  <a:buAutoNum type="arabicPeriod"/>
                </a:pPr>
                <a:endParaRPr lang="ru-RU" b="1" dirty="0"/>
              </a:p>
              <a:p>
                <a:pPr marL="457200" indent="-457200">
                  <a:buAutoNum type="arabicPeriod"/>
                </a:pPr>
                <a:endParaRPr lang="ru-RU" b="1" dirty="0" smtClean="0"/>
              </a:p>
              <a:p>
                <a:pPr marL="457200" indent="-457200">
                  <a:buAutoNum type="arabicPeriod"/>
                </a:pPr>
                <a:endParaRPr lang="ru-RU" b="1" dirty="0"/>
              </a:p>
              <a:p>
                <a:pPr marL="457200" indent="-457200">
                  <a:buAutoNum type="arabicPeriod"/>
                </a:pPr>
                <a:endParaRPr lang="en-US" b="1" dirty="0" smtClean="0"/>
              </a:p>
              <a:p>
                <a:pPr marL="457200" indent="-457200">
                  <a:buAutoNum type="arabicPeriod"/>
                </a:pPr>
                <a:endParaRPr lang="en-US" b="1" dirty="0" smtClean="0"/>
              </a:p>
              <a:p>
                <a:pPr marL="457200" indent="-457200">
                  <a:buAutoNum type="arabicPeriod"/>
                </a:pPr>
                <a:r>
                  <a:rPr lang="ru-RU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ru-RU" b="1" i="1" smtClean="0">
                            <a:latin typeface="Cambria Math"/>
                          </a:rPr>
                          <m:t>+</m:t>
                        </m:r>
                        <m:r>
                          <a:rPr lang="ru-RU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ru-RU" b="1" i="1" smtClean="0">
                        <a:latin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ru-RU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b="1" i="1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𝟕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495801" y="1484844"/>
                <a:ext cx="4800599" cy="3951288"/>
              </a:xfrm>
              <a:blipFill rotWithShape="1">
                <a:blip r:embed="rId3"/>
                <a:stretch>
                  <a:fillRect l="-2033" t="-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4038600" y="1066800"/>
            <a:ext cx="0" cy="556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854732"/>
                <a:ext cx="3503075" cy="2961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ru-RU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ru-RU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ru-RU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ru-RU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ru-RU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ru-RU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𝟑𝟏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ea typeface="Cambria Math"/>
                  </a:rPr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𝟑𝟏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𝟑𝟏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400" b="1" dirty="0" smtClean="0">
                  <a:solidFill>
                    <a:schemeClr val="accent5">
                      <a:lumMod val="50000"/>
                    </a:schemeClr>
                  </a:solidFill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𝟐𝟓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; 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ea typeface="Cambria Math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en-US" sz="2400" b="0" dirty="0" smtClean="0">
                  <a:ea typeface="Cambria Math"/>
                </a:endParaRP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4732"/>
                <a:ext cx="3503075" cy="2961260"/>
              </a:xfrm>
              <a:prstGeom prst="rect">
                <a:avLst/>
              </a:prstGeom>
              <a:blipFill rotWithShape="1">
                <a:blip r:embed="rId4"/>
                <a:stretch>
                  <a:fillRect r="-1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80" y="4674132"/>
                <a:ext cx="4033520" cy="218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𝟒𝟖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sz="23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ru-RU" sz="23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</a:t>
                </a:r>
                <a:r>
                  <a:rPr lang="ru-RU" sz="23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3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23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3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3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𝒕</m:t>
                    </m:r>
                    <m:r>
                      <a:rPr lang="en-US" sz="23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sz="23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𝒕</m:t>
                    </m:r>
                    <m:r>
                      <a:rPr lang="en-US" sz="23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3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300" b="1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ru-RU" sz="23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тогда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𝟒𝟖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300" b="1" i="1" dirty="0" smtClean="0">
                  <a:solidFill>
                    <a:schemeClr val="accent5">
                      <a:lumMod val="5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3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3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23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3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3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3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23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23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23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3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2300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не подходит)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300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3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300" b="1" i="1" smtClean="0">
                          <a:latin typeface="Cambria Math"/>
                        </a:rPr>
                        <m:t>;</m:t>
                      </m:r>
                      <m:r>
                        <a:rPr lang="en-US" sz="23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23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3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3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" y="4674132"/>
                <a:ext cx="4033520" cy="2183868"/>
              </a:xfrm>
              <a:prstGeom prst="rect">
                <a:avLst/>
              </a:prstGeom>
              <a:blipFill rotWithShape="1">
                <a:blip r:embed="rId5"/>
                <a:stretch>
                  <a:fillRect l="-22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19600" y="1930932"/>
                <a:ext cx="4724400" cy="2249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𝟔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𝟏𝟕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│: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𝟏𝟕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𝟏𝟕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𝟏𝟕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𝟏𝟕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b="1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теореме о корне уравнение </a:t>
                </a:r>
              </a:p>
              <a:p>
                <a:r>
                  <a:rPr lang="ru-RU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единственный корень.</a:t>
                </a:r>
                <a:r>
                  <a:rPr lang="ru-RU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930932"/>
                <a:ext cx="4724400" cy="2249590"/>
              </a:xfrm>
              <a:prstGeom prst="rect">
                <a:avLst/>
              </a:prstGeom>
              <a:blipFill rotWithShape="1">
                <a:blip r:embed="rId6"/>
                <a:stretch>
                  <a:fillRect l="-1032" t="-1355" b="-2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10000" y="4467314"/>
                <a:ext cx="5562600" cy="262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ru-RU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│: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b="1" dirty="0" smtClean="0">
                  <a:solidFill>
                    <a:schemeClr val="accent5">
                      <a:lumMod val="50000"/>
                    </a:schemeClr>
                  </a:solidFill>
                  <a:ea typeface="Cambria Math"/>
                </a:endParaRPr>
              </a:p>
              <a:p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ea typeface="Cambria Math"/>
                  </a:rPr>
                  <a:t> </a:t>
                </a:r>
                <a:r>
                  <a:rPr lang="en-US" b="1" dirty="0" smtClean="0">
                    <a:solidFill>
                      <a:schemeClr val="accent5">
                        <a:lumMod val="50000"/>
                      </a:schemeClr>
                    </a:solidFill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chemeClr val="accent5">
                      <a:lumMod val="50000"/>
                    </a:schemeClr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Пусть</m:t>
                      </m:r>
                      <m:r>
                        <m:rPr>
                          <m:nor/>
                        </m:rP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m:t> 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m:rPr>
                          <m:nor/>
                        </m:rPr>
                        <a:rPr lang="ru-RU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тогда</m:t>
                      </m:r>
                      <m:r>
                        <a:rPr lang="en-US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𝟕</m:t>
                      </m:r>
                      <m:r>
                        <a:rPr lang="en-US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b="1" i="1" dirty="0">
                  <a:solidFill>
                    <a:schemeClr val="accent5">
                      <a:lumMod val="50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ru-RU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не подходит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.</m:t>
                            </m:r>
                          </m:e>
                        </m:eqArr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r>
                  <a:rPr lang="ru-RU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8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; 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a14:m>
                <a:endPara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  <a:p>
                <a:endParaRPr lang="ru-RU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467314"/>
                <a:ext cx="5562600" cy="2628668"/>
              </a:xfrm>
              <a:prstGeom prst="rect">
                <a:avLst/>
              </a:prstGeom>
              <a:blipFill rotWithShape="1">
                <a:blip r:embed="rId7"/>
                <a:stretch>
                  <a:fillRect t="-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41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" y="-152400"/>
            <a:ext cx="96012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самоподготовку:</a:t>
            </a:r>
            <a:endParaRPr lang="ru-RU" sz="4000" dirty="0">
              <a:solidFill>
                <a:srgbClr val="FFFA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41300" y="838200"/>
                <a:ext cx="8229600" cy="56388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уровень</a:t>
                </a:r>
                <a:endPara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№ 12.27(б); 12.37(в); 12.40(б).  </a:t>
                </a:r>
              </a:p>
              <a:p>
                <a:pPr marL="0" indent="0">
                  <a:buNone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уровень</a:t>
                </a:r>
                <a:endPara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b="1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ru-RU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ru-RU" b="1" i="0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ru-RU" b="1" i="0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ru-RU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d>
                          <m:dPr>
                            <m:ctrlPr>
                              <a:rPr lang="ru-RU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d>
                      </m:sup>
                    </m:sSup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каких значениях параметра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уравнение</a:t>
                </a:r>
                <a:endPara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Имеет единственное решение?</a:t>
                </a:r>
                <a:endPara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300" y="838200"/>
                <a:ext cx="8229600" cy="5638800"/>
              </a:xfrm>
              <a:blipFill rotWithShape="1">
                <a:blip r:embed="rId2"/>
                <a:stretch>
                  <a:fillRect l="-1926" t="-1514" b="-5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87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295400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«Уравнения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золотой ключ, открывающий все математические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сезамы.»</a:t>
            </a:r>
          </a:p>
          <a:p>
            <a:pPr algn="r"/>
            <a:endParaRPr lang="ru-RU" sz="5400" dirty="0">
              <a:solidFill>
                <a:srgbClr val="3419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 Коваль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(современный польский математик)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86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67201" y="0"/>
            <a:ext cx="48768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приходится делить время между политикой и уравнениями. Однако уравнения, по–моему, гораздо важнее. Политика существует только для данного момента, а уравнения будут существовать вечно. И решать их нужно правильно».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Энштейн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0-tub-ru.yandex.net/i?id=673925953-4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2"/>
            <a:ext cx="3763963" cy="23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547373"/>
            <a:ext cx="2266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1879  - 1955 г. г.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9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 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60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6200" y="1329928"/>
            <a:ext cx="8839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«Уравнения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золотой ключ, открывающий все математические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сезамы.»</a:t>
            </a:r>
          </a:p>
          <a:p>
            <a:pPr algn="ctr"/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 Коваль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(современный польский математик)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A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Блиц - опрос</a:t>
            </a:r>
            <a:endParaRPr lang="ru-RU" b="1" dirty="0">
              <a:solidFill>
                <a:srgbClr val="FFFA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7000" y="556418"/>
            <a:ext cx="8331200" cy="630158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функция называется показательной?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область определения показательной функции?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множество значений показательной функции?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показательная функция по монотонности?</a:t>
            </a:r>
          </a:p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1455001"/>
                <a:ext cx="8458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вида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A12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FFFA1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FA1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FA12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FA12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ru-RU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A12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ru-RU" sz="2400" b="1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называют </a:t>
                </a:r>
                <a:r>
                  <a:rPr lang="ru-RU" sz="2400" b="1" i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показательной функцией.</a:t>
                </a:r>
                <a:endParaRPr lang="ru-RU" sz="2400" b="1" i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55001"/>
                <a:ext cx="845820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54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86400" y="2743200"/>
                <a:ext cx="35403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FA12"/>
                          </a:solidFill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FFFA1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FFFA12"/>
                          </a:solidFill>
                          <a:latin typeface="Cambria Math"/>
                        </a:rPr>
                        <m:t>=(−</m:t>
                      </m:r>
                      <m:r>
                        <a:rPr lang="en-US" sz="3200" b="1" i="1" smtClean="0">
                          <a:solidFill>
                            <a:srgbClr val="FFFA12"/>
                          </a:solidFill>
                          <a:latin typeface="Cambria Math"/>
                          <a:ea typeface="Cambria Math"/>
                        </a:rPr>
                        <m:t>∞;+∞)</m:t>
                      </m:r>
                    </m:oMath>
                  </m:oMathPara>
                </a14:m>
                <a:endParaRPr lang="ru-RU" sz="3200" b="1" dirty="0">
                  <a:solidFill>
                    <a:srgbClr val="FFFA1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743200"/>
                <a:ext cx="354039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74205" y="3810000"/>
                <a:ext cx="35019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FA12"/>
                          </a:solidFill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FFFA1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FA12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FFFA12"/>
                          </a:solidFill>
                          <a:latin typeface="Cambria Math"/>
                        </a:rPr>
                        <m:t>=(−</m:t>
                      </m:r>
                      <m:r>
                        <a:rPr lang="en-US" sz="3200" b="1" i="1" smtClean="0">
                          <a:solidFill>
                            <a:srgbClr val="FFFA12"/>
                          </a:solidFill>
                          <a:latin typeface="Cambria Math"/>
                          <a:ea typeface="Cambria Math"/>
                        </a:rPr>
                        <m:t>∞;+∞)</m:t>
                      </m:r>
                    </m:oMath>
                  </m:oMathPara>
                </a14:m>
                <a:endParaRPr lang="ru-RU" sz="3200" b="1" dirty="0">
                  <a:solidFill>
                    <a:srgbClr val="FFFA1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05" y="3810000"/>
                <a:ext cx="350192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00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2743198"/>
            <a:ext cx="33242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0" y="2743199"/>
            <a:ext cx="33242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9"/>
              <p:cNvSpPr txBox="1">
                <a:spLocks noGrp="1"/>
              </p:cNvSpPr>
              <p:nvPr>
                <p:ph sz="half" idx="1"/>
              </p:nvPr>
            </p:nvSpPr>
            <p:spPr>
              <a:xfrm>
                <a:off x="0" y="1600200"/>
                <a:ext cx="4491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FA12"/>
                        </a:solidFill>
                        <a:latin typeface="Cambria Math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2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ru-RU" sz="3200" b="1" i="0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возрастает;</a:t>
                </a:r>
              </a:p>
            </p:txBody>
          </p:sp>
        </mc:Choice>
        <mc:Fallback xmlns="">
          <p:sp>
            <p:nvSpPr>
              <p:cNvPr id="10" name="Объект 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600200"/>
                <a:ext cx="449129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3392" t="-14737" r="-2849" b="-3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/>
              <p:cNvSpPr txBox="1">
                <a:spLocks noGrp="1"/>
              </p:cNvSpPr>
              <p:nvPr>
                <p:ph sz="half" idx="2"/>
              </p:nvPr>
            </p:nvSpPr>
            <p:spPr>
              <a:xfrm>
                <a:off x="4419600" y="1600200"/>
                <a:ext cx="5105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ru-RU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FA12"/>
                        </a:solidFill>
                        <a:latin typeface="Cambria Math"/>
                      </a:rPr>
                      <m:t>𝟎</m:t>
                    </m:r>
                    <m:r>
                      <a:rPr lang="en-US" sz="32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32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32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ru-RU" sz="3200" b="1" dirty="0" smtClean="0">
                    <a:solidFill>
                      <a:srgbClr val="FFFA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убывает</a:t>
                </a:r>
                <a:endParaRPr lang="ru-RU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Объект 1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19600" y="1600200"/>
                <a:ext cx="51054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983" t="-14737" b="-3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Функция вида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FA12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rgbClr val="FFFA1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FA1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FA12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rgbClr val="FFFA12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ru-RU" dirty="0">
                  <a:solidFill>
                    <a:srgbClr val="FFFA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Заголовок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19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убывает функция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229600" cy="5211763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A12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rgbClr val="FFFA1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FA1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FFFA1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FFFA1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FFFA12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FA12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FFFA12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i="1">
                        <a:solidFill>
                          <a:srgbClr val="FFFA12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i="1" dirty="0" smtClean="0">
                  <a:solidFill>
                    <a:srgbClr val="FFFA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v"/>
                </a:pPr>
                <a:endParaRPr lang="ru-RU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den>
                    </m:f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v"/>
                </a:pPr>
                <a:endParaRPr lang="ru-RU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𝒚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ru-RU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FFFF00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𝟏𝟎</m:t>
                                    </m:r>
                                  </m:den>
                                </m:f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solidFill>
                    <a:srgbClr val="34190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229600" cy="52117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1002932"/>
                <a:ext cx="5440913" cy="810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ru-RU" sz="32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sz="32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ru-RU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ru-RU" sz="3200" b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возрастает</a:t>
                </a:r>
                <a:endParaRPr lang="ru-RU" sz="3200" b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002932"/>
                <a:ext cx="5440913" cy="810991"/>
              </a:xfrm>
              <a:prstGeom prst="rect">
                <a:avLst/>
              </a:prstGeom>
              <a:blipFill rotWithShape="1">
                <a:blip r:embed="rId3"/>
                <a:stretch>
                  <a:fillRect l="-2800" r="-2128" b="-9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8937" y="2286000"/>
                <a:ext cx="6812663" cy="1377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</a:rPr>
                      <m:t>𝟏𝟔</m:t>
                    </m:r>
                    <m:r>
                      <a:rPr lang="en-US" sz="32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 как</a:t>
                </a:r>
                <a14:m>
                  <m:oMath xmlns:m="http://schemas.openxmlformats.org/officeDocument/2006/math">
                    <m:r>
                      <a:rPr lang="ru-RU" sz="3200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ru-RU" sz="3200" b="1" i="1" dirty="0" smtClean="0">
                        <a:solidFill>
                          <a:srgbClr val="FFFA12"/>
                        </a:solidFill>
                        <a:latin typeface="Cambria Math"/>
                      </a:rPr>
                      <m:t>𝟎</m:t>
                    </m:r>
                    <m:r>
                      <a:rPr lang="ru-RU" sz="3200" b="1" i="1" dirty="0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ru-RU" sz="3200" b="1" i="1" dirty="0" smtClean="0">
                            <a:solidFill>
                              <a:srgbClr val="FFFA1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3200" b="1" i="1" dirty="0" smtClean="0">
                            <a:solidFill>
                              <a:srgbClr val="FFFA12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ru-RU" sz="3200" b="1" i="1" dirty="0" smtClean="0">
                            <a:solidFill>
                              <a:srgbClr val="FFFA12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ru-RU" sz="3200" b="1" i="1" dirty="0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sz="3200" b="1" i="1" dirty="0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ru-RU" sz="3200" b="1" i="1" dirty="0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endParaRPr lang="ru-RU" sz="3200" b="1" i="1" dirty="0" smtClean="0">
                  <a:solidFill>
                    <a:srgbClr val="FFFA12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ru-RU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 то </a:t>
                </a:r>
                <a:r>
                  <a:rPr lang="ru-RU" sz="3200" b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убывает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37" y="2286000"/>
                <a:ext cx="6812663" cy="1377044"/>
              </a:xfrm>
              <a:prstGeom prst="rect">
                <a:avLst/>
              </a:prstGeom>
              <a:blipFill rotWithShape="1">
                <a:blip r:embed="rId4"/>
                <a:stretch>
                  <a:fillRect b="-13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5181600"/>
                <a:ext cx="7061357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Так как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2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solidFill>
                              <a:srgbClr val="FFFA12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srgbClr val="FFFA1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FFFA12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3200" b="1" i="1" smtClean="0">
                                <a:solidFill>
                                  <a:srgbClr val="FFFA1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rgbClr val="FFFA12"/>
                                </a:solidFill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1" i="1">
                                    <a:solidFill>
                                      <a:srgbClr val="FFFA12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>
                                    <a:solidFill>
                                      <a:srgbClr val="FFFA12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b="1" i="1">
                                <a:solidFill>
                                  <a:srgbClr val="FFFA12"/>
                                </a:solidFill>
                                <a:latin typeface="Cambria Math"/>
                              </a:rPr>
                              <m:t>𝟏𝟎</m:t>
                            </m:r>
                          </m:den>
                        </m:f>
                      </m:e>
                    </m:rad>
                    <m:r>
                      <a:rPr lang="en-US" sz="32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sz="3200" b="1" i="1" smtClean="0">
                        <a:solidFill>
                          <a:srgbClr val="FFFA12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ru-RU" sz="32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:r>
                  <a:rPr lang="ru-RU" sz="3200" b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убывает</a:t>
                </a:r>
                <a:endParaRPr lang="ru-RU" sz="3200" b="1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81600"/>
                <a:ext cx="7061357" cy="1094467"/>
              </a:xfrm>
              <a:prstGeom prst="rect">
                <a:avLst/>
              </a:prstGeom>
              <a:blipFill rotWithShape="1">
                <a:blip r:embed="rId5"/>
                <a:stretch>
                  <a:fillRect l="-2245" b="-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45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marL="742950" indent="-742950">
              <a:buFont typeface="+mj-lt"/>
              <a:buAutoNum type="arabicPeriod" startAt="6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функции изображен на рисунке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943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906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6641" y="2099864"/>
                <a:ext cx="2937535" cy="1108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1" y="2099864"/>
                <a:ext cx="2937535" cy="11088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0465" y="3166664"/>
                <a:ext cx="2703176" cy="1156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5" y="3166664"/>
                <a:ext cx="2703176" cy="11565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4289" y="4330235"/>
                <a:ext cx="25254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9" y="4330235"/>
                <a:ext cx="252549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0465" y="5258234"/>
                <a:ext cx="2231315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bg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smtClean="0">
                          <a:solidFill>
                            <a:schemeClr val="bg1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5" y="5258234"/>
                <a:ext cx="2231315" cy="5329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7024445" y="6488668"/>
            <a:ext cx="211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latin typeface="Times New Roman"/>
                <a:ea typeface="Times New Roman"/>
              </a:rPr>
              <a:t>Борзова, 261624086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03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A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A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kazved.ru/Thumbnail.aspx?w=670&amp;img=/uploadimg/983745_104400_dreamstimefree_4133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707906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341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разминка «КОНЬ»</a:t>
            </a:r>
            <a:endParaRPr lang="ru-RU" sz="6600" b="1" dirty="0">
              <a:solidFill>
                <a:srgbClr val="3419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96158" y="6536491"/>
            <a:ext cx="1247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</a:rPr>
              <a:t>Борзова  И. Б.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88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2673</TotalTime>
  <Words>2599</Words>
  <Application>Microsoft Office PowerPoint</Application>
  <PresentationFormat>Экран (4:3)</PresentationFormat>
  <Paragraphs>406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Office Theme</vt:lpstr>
      <vt:lpstr>1_Office Theme</vt:lpstr>
      <vt:lpstr>2_Office Theme</vt:lpstr>
      <vt:lpstr>3_Office Theme</vt:lpstr>
      <vt:lpstr>4_Office Theme</vt:lpstr>
      <vt:lpstr>Методы решения показательных уравнений</vt:lpstr>
      <vt:lpstr>Презентация PowerPoint</vt:lpstr>
      <vt:lpstr>Цели урока</vt:lpstr>
      <vt:lpstr>Презентация PowerPoint</vt:lpstr>
      <vt:lpstr>Блиц - опрос</vt:lpstr>
      <vt:lpstr>Функция вида y=a^x</vt:lpstr>
      <vt:lpstr>Возрастает или убывает функция:</vt:lpstr>
      <vt:lpstr>График какой функции изображен на рисунке?</vt:lpstr>
      <vt:lpstr>Презентация PowerPoint</vt:lpstr>
      <vt:lpstr>Презентация PowerPoint</vt:lpstr>
      <vt:lpstr>Вашей группе необходимо провести воображаемого «коня» от линии старта к линии финиша. Ход можно начинать с любого места на старте. «Конь» двигается так как на шахматной доске. </vt:lpstr>
      <vt:lpstr>Презентация PowerPoint</vt:lpstr>
      <vt:lpstr>Некоторые клетки могут оказаться «фальстартом».  Всего в игре существует два возможных пути. Если вы найдете путь, запишите его следующим образом: A1→B3→…</vt:lpstr>
      <vt:lpstr>Презентация PowerPoint</vt:lpstr>
      <vt:lpstr>A1→C2→E1→F3</vt:lpstr>
      <vt:lpstr>Презентация PowerPoint</vt:lpstr>
      <vt:lpstr>Презентация PowerPoint</vt:lpstr>
      <vt:lpstr>A3→C4→E3→F1</vt:lpstr>
      <vt:lpstr>Презентация PowerPoint</vt:lpstr>
      <vt:lpstr>Назовите типы показательных уравнений</vt:lpstr>
      <vt:lpstr>Типы показательных уравнений </vt:lpstr>
      <vt:lpstr>Назовите методы решения  показательных уравнений</vt:lpstr>
      <vt:lpstr>Методы решения показательных уравнений</vt:lpstr>
      <vt:lpstr>Указать способы решения показательных уравнений</vt:lpstr>
      <vt:lpstr>Указать способы решения показательных уравнений</vt:lpstr>
      <vt:lpstr>«Теория без практики мертва и бесплодна, практика без теории невозможна и пагубна. Для теории нужны знания, для практики сверх того, и умения.»  М. В. Ломоносов    </vt:lpstr>
      <vt:lpstr>Групповое задание  «Решение показательных уравнений»</vt:lpstr>
      <vt:lpstr>Решите уравнения:  1. 3^(x+2)+4∙3^(x+1)=21;  2. 4^sin⁡x +2^〖1+sin〗⁡x -8=0;  3. 3∙2^2x+6^x-2∙3^2x=0. </vt:lpstr>
      <vt:lpstr>Презентация PowerPoint</vt:lpstr>
      <vt:lpstr>Самостоятельная работа</vt:lpstr>
      <vt:lpstr>Самостоятельная работа</vt:lpstr>
      <vt:lpstr>Самостоятельная работа</vt:lpstr>
      <vt:lpstr>Задание на самоподготовку:</vt:lpstr>
      <vt:lpstr>Презентация PowerPoint</vt:lpstr>
      <vt:lpstr>Презентация PowerPoint</vt:lpstr>
      <vt:lpstr>Спасибо за урок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Ивановна</dc:creator>
  <cp:lastModifiedBy>Изольда</cp:lastModifiedBy>
  <cp:revision>382</cp:revision>
  <dcterms:created xsi:type="dcterms:W3CDTF">2009-07-17T13:07:53Z</dcterms:created>
  <dcterms:modified xsi:type="dcterms:W3CDTF">2014-11-27T10:28:54Z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