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7" r:id="rId2"/>
    <p:sldId id="268" r:id="rId3"/>
    <p:sldId id="293" r:id="rId4"/>
    <p:sldId id="294" r:id="rId5"/>
    <p:sldId id="291" r:id="rId6"/>
    <p:sldId id="290" r:id="rId7"/>
    <p:sldId id="289" r:id="rId8"/>
    <p:sldId id="288" r:id="rId9"/>
    <p:sldId id="287" r:id="rId10"/>
    <p:sldId id="286" r:id="rId11"/>
    <p:sldId id="299" r:id="rId12"/>
    <p:sldId id="302" r:id="rId13"/>
    <p:sldId id="298" r:id="rId14"/>
    <p:sldId id="297" r:id="rId15"/>
    <p:sldId id="296" r:id="rId16"/>
    <p:sldId id="295" r:id="rId17"/>
    <p:sldId id="284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CC"/>
    <a:srgbClr val="FFFF00"/>
    <a:srgbClr val="8F4F3D"/>
    <a:srgbClr val="CC6600"/>
    <a:srgbClr val="775F55"/>
    <a:srgbClr val="200595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54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D7AC-EDA7-4FDD-940B-05EBD27E3E1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5EB3-3981-4E83-BB3B-99EA72204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20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5EB3-3981-4E83-BB3B-99EA72204B6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348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5EB3-3981-4E83-BB3B-99EA72204B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1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26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25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80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9382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33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4426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45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56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7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80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7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7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1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9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2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22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5A3B62-0443-45E3-A8C7-97BB5BF7DA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424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hyperlink" Target="http://smiles.33b.ru/smile.38375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0&amp;img_url=http://board.sibnet.ru/images/43343/1.jpg&amp;iorient=&amp;ih=&amp;icolor=&amp;site=&amp;text=%D0%B2%D0%BE%D0%B4%D0%BE%D0%BF%D1%80%D0%BE%D0%B2%D0%BE%D0%B4%D1%87%D0%B8%D0%BA&amp;iw=&amp;wp=&amp;pos=17&amp;recent=&amp;type=&amp;isize=&amp;rpt=simage&amp;itype=&amp;nojs=1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yandex.ru/yandsearch?fp=0&amp;img_url=http://rodish.ru/Eva.jpg&amp;iorient=&amp;ih=&amp;icolor=&amp;site=&amp;text=%D0%B2%D1%80%D0%B0%D1%87&amp;iw=&amp;wp=&amp;pos=4&amp;recent=&amp;type=&amp;isize=&amp;rpt=simage&amp;itype=&amp;nojs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fp=0&amp;img_url=http://img0.liveinternet.ru/images/attach/c/6/90/499/90499708_preview_C2116_kopiya.jpg&amp;iorient=&amp;ih=&amp;icolor=&amp;site=&amp;text=%D0%BF%D0%BE%D1%80%D1%82%D0%BD%D0%B8%D1%85%D0%B0&amp;iw=&amp;wp=&amp;pos=15&amp;recent=&amp;type=&amp;isize=&amp;rpt=simage&amp;itype=&amp;nojs=1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fp=0&amp;img_url=http://www.newsprom.ru/photo/126501451925441.jpg&amp;iorient=&amp;ih=&amp;icolor=&amp;site=&amp;text=%D1%83%D1%87%D0%B8%D1%82%D0%B5%D0%BB%D1%8C&amp;iw=&amp;wp=&amp;pos=11&amp;recent=&amp;type=&amp;isize=&amp;rpt=simage&amp;itype=&amp;nojs=1" TargetMode="Externa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images.yandex.ru/yandsearch?fp=0&amp;img_url=http://news.students.ru/uploads/img/27/1237569827_2058517040.jpg&amp;iorient=&amp;ih=&amp;icolor=&amp;site=&amp;text=%D0%BA%D0%BE%D0%BC%D0%BF%D1%8C%D1%8E%D1%82%D0%B5%D1%80&amp;iw=&amp;wp=&amp;pos=5&amp;recent=&amp;type=&amp;isize=&amp;rpt=simage&amp;itype=&amp;nojs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fp=0&amp;img_url=http://img03.taobaocdn.com/bao/uploaded/i3/T1qspaXd0XJEyUU5EV_021138.jpg_160x160.jpg&amp;iorient=&amp;ih=&amp;icolor=&amp;site=&amp;text=%D1%81%D1%82%D0%BE%D0%BB&amp;iw=&amp;wp=&amp;pos=11&amp;recent=&amp;type=&amp;isize=&amp;rpt=simage&amp;itype=&amp;nojs=1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ages.yandex.ru/yandsearch?fp=0&amp;img_url=http://profile.ak.fbcdn.net/hprofile-ak-prn1/50502_275821597354_3329885_q.jpg&amp;iorient=&amp;ih=&amp;icolor=&amp;site=&amp;text=%D0%BD%D0%BE%D0%B6%D0%BD%D0%B8%D1%86%D1%8B&amp;iw=&amp;wp=&amp;pos=5&amp;recent=&amp;type=&amp;isize=&amp;rpt=simage&amp;itype=&amp;nojs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images.yandex.ru/yandsearch?fp=0&amp;img_url=http://sie.wk.io/shop/img/2008/12/2/D1/613175013_vs.jpg&amp;iorient=&amp;ih=&amp;icolor=&amp;site=&amp;text=%D0%BC%D0%B0%D1%88%D0%B8%D0%BD%D0%B0&amp;iw=&amp;wp=&amp;pos=6&amp;recent=&amp;type=&amp;isize=&amp;rpt=simage&amp;itype=&amp;nojs=1" TargetMode="External"/><Relationship Id="rId18" Type="http://schemas.openxmlformats.org/officeDocument/2006/relationships/image" Target="../media/image19.jpeg"/><Relationship Id="rId3" Type="http://schemas.openxmlformats.org/officeDocument/2006/relationships/hyperlink" Target="http://images.yandex.ru/yandsearch?text=%D0%BA%D0%B0%D1%80%D1%82%D0%B8%D0%BD%D0%B0&amp;fp=0&amp;img_url=http://s55.radikal.ru/i147/0811/de/324054d16f86.jpg&amp;pos=1&amp;rpt=simage&amp;nojs=1" TargetMode="External"/><Relationship Id="rId7" Type="http://schemas.openxmlformats.org/officeDocument/2006/relationships/hyperlink" Target="http://images.yandex.ru/yandsearch?fp=2&amp;img_url=http://domservisa.info/pictures/news/1249382927.jpg&amp;iorient=&amp;ih=&amp;icolor=&amp;p=2&amp;site=&amp;text=%D0%BC%D0%B0%D0%BB%D1%8F%D1%80%D0%BD%D0%B0%D1%8F%20%D0%BA%D0%B8%D1%81%D1%82%D1%8C&amp;iw=&amp;wp=&amp;pos=75&amp;recent=&amp;type=&amp;isize=&amp;rpt=simage&amp;itype=&amp;nojs=1" TargetMode="External"/><Relationship Id="rId12" Type="http://schemas.openxmlformats.org/officeDocument/2006/relationships/image" Target="../media/image16.jpeg"/><Relationship Id="rId17" Type="http://schemas.openxmlformats.org/officeDocument/2006/relationships/hyperlink" Target="http://images.yandex.ru/yandsearch?fp=0&amp;img_url=http://happy-mother.ru/sites/default/files/imagecache/590/stylemania/kak_vibrat_shvabry.mop_shvabra_tryapka_1.jpg&amp;iorient=&amp;ih=&amp;icolor=&amp;site=&amp;text=%D1%88%D0%B2%D0%B0%D0%B1%D1%80%D0%B0%20%D0%B8%20%D0%B2%D0%B5%D0%B4%D1%80%D0%BE&amp;iw=&amp;wp=&amp;pos=21&amp;recent=&amp;type=&amp;isize=&amp;rpt=simage&amp;itype=&amp;nojs=1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hyperlink" Target="http://images.yandex.ru/yandsearch?fp=0&amp;img_url=http://www.artsides.ru/big/item_5011.jpg&amp;iorient=&amp;ih=&amp;icolor=&amp;site=&amp;text=%D1%88%D0%B0%D0%B9%D0%B1%D0%B0%20%D0%B8%20%D0%BA%D0%BB%D1%8E%D1%88%D0%BA%D0%B0&amp;iw=&amp;wp=&amp;pos=0&amp;recent=&amp;type=&amp;isize=&amp;rpt=simage&amp;itype=&amp;nojs=1" TargetMode="External"/><Relationship Id="rId5" Type="http://schemas.openxmlformats.org/officeDocument/2006/relationships/hyperlink" Target="http://images.yandex.ru/yandsearch?fp=1&amp;img_url=http://img.beta.rian.ru/images/25293/03/252930356.jpg&amp;iorient=&amp;ih=&amp;icolor=&amp;p=1&amp;site=&amp;text=%D0%B1%D0%BE%D0%BB%D1%8C%D0%BD%D0%B8%D1%86%D0%B0&amp;iw=&amp;wp=&amp;pos=42&amp;recent=&amp;type=&amp;isize=&amp;rpt=simage&amp;itype=&amp;nojs=1" TargetMode="External"/><Relationship Id="rId15" Type="http://schemas.openxmlformats.org/officeDocument/2006/relationships/hyperlink" Target="http://images.yandex.ru/yandsearch?fp=0&amp;img_url=http://www.foma.ru/fotos/news/01.13/Uchitel_s.jpg&amp;iorient=&amp;ih=&amp;icolor=&amp;site=&amp;text=%D1%83%D1%87%D0%B8%D1%82%D0%B5%D0%BB%D1%8C%20%D0%B2%20%D1%88%D0%BA%D0%BE%D0%BB%D0%B5&amp;iw=&amp;wp=&amp;pos=1&amp;recent=&amp;type=&amp;isize=&amp;rpt=simage&amp;itype=&amp;nojs=1" TargetMode="External"/><Relationship Id="rId10" Type="http://schemas.openxmlformats.org/officeDocument/2006/relationships/image" Target="../media/image15.jpeg"/><Relationship Id="rId19" Type="http://schemas.openxmlformats.org/officeDocument/2006/relationships/hyperlink" Target="http://images.yandex.ru/yandsearch?fp=0&amp;img_url=http://cdn.trinixy.ru/pics5/20120310/suburb_09.jpg&amp;iorient=&amp;ih=&amp;icolor=&amp;site=&amp;text=%D0%BA%D1%80%D0%B0%D1%81%D0%B8%D0%B2%D0%BE%D0%B5%20%D0%B7%D0%B4%D0%B0%D0%BD%D0%B8%D0%B5&amp;iw=&amp;wp=&amp;pos=16&amp;recent=&amp;type=&amp;isize=&amp;rpt=simage&amp;itype=&amp;nojs=1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images.yandex.ru/yandsearch?fp=0&amp;img_url=http://www.moscow-vet.ru/userfiles/vet.jpg&amp;iorient=&amp;ih=&amp;icolor=&amp;site=&amp;text=%D0%B2%D1%80%D0%B0%D1%87%20%D0%B2%D0%B5%D1%82%D0%B5%D1%80%D0%B8%D0%BD%D0%B0%D1%80&amp;iw=&amp;wp=&amp;pos=1&amp;recent=&amp;type=&amp;isize=&amp;rpt=simage&amp;itype=&amp;nojs=1" TargetMode="Externa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1&amp;img_url=http://chita.rfn.ru/p/s_8476531.jpg&amp;iorient=&amp;ih=&amp;icolor=&amp;p=1&amp;site=&amp;text=%D0%BD%D0%B0%20%D1%81%D0%B2%D0%B5%D1%82%D0%BE%D1%84%D0%BE%D1%80%D0%B5%20%D0%B3%D0%BE%D1%80%D0%B8%D1%82%20%D0%BA%D1%80%D0%B0%D1%81%D0%BD%D1%8B%D0%B9%20%D1%81%D0%B2%D0%B5%D1%82&amp;iw=&amp;wp=&amp;pos=50&amp;recent=&amp;type=&amp;isize=&amp;rpt=simage&amp;itype=&amp;nojs=1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://images.yandex.ru/yandsearch?fp=0&amp;img_url=http://us.cdn4.123rf.com/168nwm/alexeyzet/alexeyzet1103/alexeyzet110300001/8977058-vector-illustration-cartoon-man-shoot-the-cinema-with-movie-camera.jpg&amp;iorient=&amp;ih=&amp;icolor=&amp;site=&amp;text=%D0%BE%D0%BF%D0%B5%D1%80%D0%B0%D1%82%D0%BE%D1%80%20%D1%81%D0%BD%D0%B8%D0%BC%D0%B0%D0%B5%D1%82%20%20%20%D0%BA%D0%B8%D0%BD%D0%BE&amp;iw=&amp;wp=&amp;pos=21&amp;recent=&amp;type=&amp;isize=&amp;rpt=simage&amp;itype=&amp;nojs=1" TargetMode="External"/><Relationship Id="rId2" Type="http://schemas.openxmlformats.org/officeDocument/2006/relationships/hyperlink" Target="http://images.yandex.ru/yandsearch?fp=0&amp;img_url=http://www.stihi.ru/pics/2012/06/26/3948.jpg&amp;iorient=&amp;ih=&amp;icolor=&amp;site=&amp;text=%D0%BF%D0%BE%D0%B4%D1%8A%D0%B5%D1%85%D0%B0%D0%BB%20%D0%BA%20%D0%BF%D0%B5%D1%80%D0%B5%D1%85%D0%BE%D0%B4%D1%83&amp;iw=&amp;wp=&amp;pos=19&amp;recent=&amp;type=&amp;isize=&amp;rpt=simage&amp;itype=&amp;nojs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fp=0&amp;img_url=http://www.theplace2.ru/archive/marilyn_monroe/img/mm47.jpg&amp;iorient=&amp;ih=&amp;icolor=&amp;site=&amp;text=%D0%B2%D1%8B%D1%85%D0%BE%D0%B4%D0%B8%D1%82%20%D0%B8%D0%B7%20%D0%BC%D0%B0%D1%88%D0%B8%D0%BD%D1%8B&amp;iw=&amp;wp=&amp;pos=12&amp;recent=&amp;type=&amp;isize=&amp;rpt=simage&amp;itype=&amp;nojs=1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images.yandex.ru/yandsearch?fp=1&amp;img_url=http://www.kznportal.ru/www2/kazannews/tu.JPG&amp;iorient=&amp;ih=&amp;icolor=&amp;p=1&amp;site=&amp;text=%D1%81%D1%8B%D0%B3%D1%80%D0%B0%D1%82%D1%8C%20%D0%BD%D0%B0%20%D1%81%D1%86%D0%B5%D0%BD%D0%B5&amp;iw=&amp;wp=&amp;pos=54&amp;recent=&amp;type=&amp;isize=&amp;rpt=simage&amp;itype=&amp;nojs=1" TargetMode="External"/><Relationship Id="rId4" Type="http://schemas.openxmlformats.org/officeDocument/2006/relationships/hyperlink" Target="http://images.yandex.ru/yandsearch?fp=0&amp;img_url=http://pic.auto.mail.ru/content/documents/in_text_images/c/9/c950cab6315243a661aab193594a910c_small.jpeg&amp;iorient=&amp;ih=&amp;icolor=&amp;site=&amp;text=%D0%B2%D1%8B%D1%85%D0%BE%D0%B4%D0%B8%D1%82%20%D0%B8%D0%B7%20%D0%BC%D0%B0%D1%88%D0%B8%D0%BD%D1%8B&amp;iw=&amp;wp=&amp;pos=20&amp;recent=&amp;type=&amp;isize=&amp;rpt=simage&amp;itype=&amp;nojs=1" TargetMode="Externa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305800" cy="70866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endParaRPr lang="ru-RU" sz="2000" b="1" i="1" kern="10" dirty="0">
              <a:ln w="25400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ung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1823" y="6096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труда не проживешь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2.rimg.info/e8cd5eb2cea4eab2d5bc69f9bb90058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0949" y="4907004"/>
            <a:ext cx="1587145" cy="198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58" y="2745525"/>
            <a:ext cx="2232943" cy="17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946" y="4650947"/>
            <a:ext cx="1950368" cy="214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426837"/>
            <a:ext cx="2928929" cy="130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8149" y="4746653"/>
            <a:ext cx="18891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5666" y="2376612"/>
            <a:ext cx="1675744" cy="21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44586" y="2475403"/>
            <a:ext cx="54938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Борисова Мария Александровна,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учитель-логопед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«Детский сад №125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Выборгского района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Санкт-Петербурга»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1524000"/>
          </a:xfrm>
        </p:spPr>
        <p:txBody>
          <a:bodyPr/>
          <a:lstStyle/>
          <a:p>
            <a:r>
              <a:rPr lang="ru-RU" dirty="0" smtClean="0"/>
              <a:t>Кому </a:t>
            </a:r>
            <a:r>
              <a:rPr lang="en-US" dirty="0" smtClean="0"/>
              <a:t> </a:t>
            </a:r>
            <a:r>
              <a:rPr lang="ru-RU" dirty="0" smtClean="0"/>
              <a:t>что </a:t>
            </a:r>
            <a:r>
              <a:rPr lang="en-US" dirty="0" smtClean="0"/>
              <a:t> </a:t>
            </a:r>
            <a:r>
              <a:rPr lang="ru-RU" dirty="0" smtClean="0"/>
              <a:t>нужно </a:t>
            </a:r>
            <a:r>
              <a:rPr lang="en-US" dirty="0" smtClean="0"/>
              <a:t>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467544" y="1268760"/>
            <a:ext cx="3949967" cy="3767667"/>
          </a:xfrm>
        </p:spPr>
        <p:txBody>
          <a:bodyPr/>
          <a:lstStyle/>
          <a:p>
            <a:r>
              <a:rPr lang="ru-RU" dirty="0" smtClean="0"/>
              <a:t>Фонендоскоп, шприц, градусник, шпатель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Мел, указка, доска, тетрадь, ручка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88024" y="1268760"/>
            <a:ext cx="3948238" cy="3759200"/>
          </a:xfrm>
        </p:spPr>
        <p:txBody>
          <a:bodyPr/>
          <a:lstStyle/>
          <a:p>
            <a:r>
              <a:rPr lang="ru-RU" dirty="0" smtClean="0"/>
              <a:t>Иголка, швейная машинка. Сантиметр, ткань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Молоток, отвёртка, разводной ключ, трубы</a:t>
            </a:r>
            <a:endParaRPr lang="ru-RU" dirty="0"/>
          </a:p>
        </p:txBody>
      </p:sp>
      <p:pic>
        <p:nvPicPr>
          <p:cNvPr id="20482" name="Picture 2" descr="http://im4-tub-ru.yandex.net/i?id=534126108-5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962025" cy="1428750"/>
          </a:xfrm>
          <a:prstGeom prst="rect">
            <a:avLst/>
          </a:prstGeom>
          <a:noFill/>
        </p:spPr>
      </p:pic>
      <p:pic>
        <p:nvPicPr>
          <p:cNvPr id="20484" name="Picture 4" descr="http://im5-tub-ru.yandex.net/i?id=380968594-6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1838325" cy="1428750"/>
          </a:xfrm>
          <a:prstGeom prst="rect">
            <a:avLst/>
          </a:prstGeom>
          <a:noFill/>
        </p:spPr>
      </p:pic>
      <p:pic>
        <p:nvPicPr>
          <p:cNvPr id="20486" name="Picture 6" descr="http://im3-tub-ru.yandex.net/i?id=68292460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564904"/>
            <a:ext cx="1609725" cy="1428750"/>
          </a:xfrm>
          <a:prstGeom prst="rect">
            <a:avLst/>
          </a:prstGeom>
          <a:noFill/>
        </p:spPr>
      </p:pic>
      <p:pic>
        <p:nvPicPr>
          <p:cNvPr id="20488" name="Picture 8" descr="http://im7-tub-ru.yandex.net/i?id=147474047-0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797152"/>
            <a:ext cx="1368152" cy="1816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90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4896544" cy="1524000"/>
          </a:xfrm>
        </p:spPr>
        <p:txBody>
          <a:bodyPr/>
          <a:lstStyle/>
          <a:p>
            <a:r>
              <a:rPr lang="ru-RU" dirty="0" smtClean="0"/>
              <a:t>Собери </a:t>
            </a:r>
            <a:r>
              <a:rPr lang="en-US" dirty="0" smtClean="0"/>
              <a:t>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467544" y="2060848"/>
            <a:ext cx="4464496" cy="37676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Семь раз отмерь –</a:t>
            </a:r>
          </a:p>
          <a:p>
            <a:r>
              <a:rPr lang="ru-RU" sz="2800" dirty="0" smtClean="0"/>
              <a:t>Каков мастер,</a:t>
            </a:r>
          </a:p>
          <a:p>
            <a:r>
              <a:rPr lang="ru-RU" sz="2800" dirty="0" smtClean="0"/>
              <a:t>Глаза страшатся,</a:t>
            </a:r>
          </a:p>
          <a:p>
            <a:r>
              <a:rPr lang="ru-RU" sz="2800" dirty="0" smtClean="0"/>
              <a:t>Не сиди сложа руки,</a:t>
            </a:r>
          </a:p>
          <a:p>
            <a:r>
              <a:rPr lang="ru-RU" sz="2800" dirty="0" smtClean="0"/>
              <a:t>Делал наспех,</a:t>
            </a:r>
          </a:p>
          <a:p>
            <a:r>
              <a:rPr lang="ru-RU" sz="2800" dirty="0" smtClean="0"/>
              <a:t>Есть терпение,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860032" y="2060848"/>
            <a:ext cx="3948238" cy="3759200"/>
          </a:xfrm>
        </p:spPr>
        <p:txBody>
          <a:bodyPr/>
          <a:lstStyle/>
          <a:p>
            <a:r>
              <a:rPr lang="ru-RU" sz="2800" dirty="0" smtClean="0"/>
              <a:t>такова и работа</a:t>
            </a:r>
          </a:p>
          <a:p>
            <a:r>
              <a:rPr lang="ru-RU" sz="2800" dirty="0"/>
              <a:t>а</a:t>
            </a:r>
            <a:r>
              <a:rPr lang="ru-RU" sz="2800" dirty="0" smtClean="0"/>
              <a:t> руки делают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е будет и скуки</a:t>
            </a:r>
            <a:endParaRPr lang="en-US" sz="2800" dirty="0" smtClean="0"/>
          </a:p>
          <a:p>
            <a:r>
              <a:rPr lang="ru-RU" sz="2800" dirty="0" smtClean="0"/>
              <a:t>один раз отрежь</a:t>
            </a:r>
          </a:p>
          <a:p>
            <a:r>
              <a:rPr lang="ru-RU" sz="2800" dirty="0" smtClean="0"/>
              <a:t>будет и умение</a:t>
            </a:r>
            <a:endParaRPr lang="en-US" sz="2800" dirty="0" smtClean="0"/>
          </a:p>
          <a:p>
            <a:r>
              <a:rPr lang="ru-RU" sz="2800" dirty="0" smtClean="0"/>
              <a:t>сделал на смех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37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8445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Рукавицы </a:t>
            </a:r>
            <a:r>
              <a:rPr lang="ru-RU" dirty="0"/>
              <a:t>и перчатки появились на Руси довольно </a:t>
            </a:r>
            <a:r>
              <a:rPr lang="ru-RU" dirty="0" smtClean="0"/>
              <a:t>поздно. Раньше их заменяли длинные рукава на рубахах и платьях, которые засучивали перед работой – отсюда пошло выражение «засучить рукава» – значит усердно приняться за дело.</a:t>
            </a:r>
          </a:p>
          <a:p>
            <a:r>
              <a:rPr lang="ru-RU" dirty="0" smtClean="0"/>
              <a:t>А после работы зимой рукава отпускались, чтоб согреть руки. Конечно со спущенными рукавами человек работал плохо, так как они ему мешали. Вот и возникло выражение «спустя рукава» - значит небрежно, кое – как.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716569"/>
            <a:ext cx="4464496" cy="328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143519"/>
            <a:ext cx="950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Работать спустя рукава </a:t>
            </a:r>
            <a:r>
              <a:rPr lang="ru-RU" sz="2400" dirty="0" smtClean="0"/>
              <a:t>     Работать засучив рукава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-5994"/>
            <a:ext cx="2305050" cy="1524000"/>
          </a:xfrm>
        </p:spPr>
        <p:txBody>
          <a:bodyPr/>
          <a:lstStyle/>
          <a:p>
            <a:r>
              <a:rPr lang="ru-RU" dirty="0" smtClean="0"/>
              <a:t>объясни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87524" y="2492896"/>
            <a:ext cx="730881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 </a:t>
            </a:r>
          </a:p>
          <a:p>
            <a:pPr marL="0" indent="0">
              <a:buNone/>
            </a:pPr>
            <a:r>
              <a:rPr lang="ru-RU" sz="2800" dirty="0" smtClean="0"/>
              <a:t>             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Бить баклуши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     Знать как свои пять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пальцев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56006"/>
            <a:ext cx="320040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857" y="4653136"/>
            <a:ext cx="30765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84076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      Про кого так говорят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48" y="1844824"/>
            <a:ext cx="3949700" cy="27880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07"/>
          <a:stretch/>
        </p:blipFill>
        <p:spPr>
          <a:xfrm>
            <a:off x="5341942" y="1844824"/>
            <a:ext cx="2781908" cy="2735559"/>
          </a:xfrm>
        </p:spPr>
      </p:pic>
      <p:sp>
        <p:nvSpPr>
          <p:cNvPr id="3" name="TextBox 2"/>
          <p:cNvSpPr txBox="1"/>
          <p:nvPr/>
        </p:nvSpPr>
        <p:spPr>
          <a:xfrm>
            <a:off x="983432" y="5353877"/>
            <a:ext cx="3315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Мастер на все руки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41942" y="5361145"/>
            <a:ext cx="312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Крутится </a:t>
            </a:r>
            <a:r>
              <a:rPr lang="ru-RU" sz="2400" dirty="0"/>
              <a:t>как </a:t>
            </a:r>
            <a:r>
              <a:rPr lang="ru-RU" sz="2400" dirty="0" smtClean="0"/>
              <a:t>белка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/>
              <a:t>в колесе</a:t>
            </a:r>
          </a:p>
        </p:txBody>
      </p:sp>
    </p:spTree>
    <p:extLst>
      <p:ext uri="{BB962C8B-B14F-4D97-AF65-F5344CB8AC3E}">
        <p14:creationId xmlns:p14="http://schemas.microsoft.com/office/powerpoint/2010/main" xmlns="" val="19301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9023" y="-39296"/>
            <a:ext cx="6554787" cy="1524000"/>
          </a:xfrm>
        </p:spPr>
        <p:txBody>
          <a:bodyPr/>
          <a:lstStyle/>
          <a:p>
            <a:pPr algn="ctr"/>
            <a:r>
              <a:rPr lang="ru-RU" dirty="0" smtClean="0"/>
              <a:t>Что лишнее 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52960" y="170080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продавец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0217" y="1686904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продукты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6867" y="1707195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грузчик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1298" y="170804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кассир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436" y="2888069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врач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346" y="2888069"/>
            <a:ext cx="167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больной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7151" y="2907889"/>
            <a:ext cx="20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медсестра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1167" y="2907889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массажист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932" y="4065116"/>
            <a:ext cx="120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пила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7575" y="407889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6600"/>
                </a:solidFill>
              </a:rPr>
              <a:t>топор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6417" y="4065116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6600"/>
                </a:solidFill>
              </a:rPr>
              <a:t>плотник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0593" y="4064142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6600"/>
                </a:solidFill>
              </a:rPr>
              <a:t>молоток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2799" y="5252380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режиссёр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7116" y="5269713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актёр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1556" y="529795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театр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2380" y="5297954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билетёр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3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pPr algn="ctr"/>
            <a:r>
              <a:rPr lang="ru-RU" dirty="0" smtClean="0"/>
              <a:t>«НУЖНЫЙ  предмет»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1619672" y="1268760"/>
            <a:ext cx="6336704" cy="32636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Кому для работы нужен компьютер</a:t>
            </a:r>
          </a:p>
          <a:p>
            <a:endParaRPr lang="ru-RU" sz="2400" dirty="0"/>
          </a:p>
          <a:p>
            <a:r>
              <a:rPr lang="ru-RU" sz="2400" dirty="0" smtClean="0"/>
              <a:t>Кому для работы нужен стол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Кому для работы нужны ножницы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88024" y="1268760"/>
            <a:ext cx="3948238" cy="37592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http://im0-tub-ru.yandex.net/i?id=88825148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2160000" cy="2160000"/>
          </a:xfrm>
          <a:prstGeom prst="rect">
            <a:avLst/>
          </a:prstGeom>
          <a:noFill/>
        </p:spPr>
      </p:pic>
      <p:pic>
        <p:nvPicPr>
          <p:cNvPr id="14340" name="Picture 4" descr="http://im6-tub-ru.yandex.net/i?id=370082085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437112"/>
            <a:ext cx="2160000" cy="2160000"/>
          </a:xfrm>
          <a:prstGeom prst="rect">
            <a:avLst/>
          </a:prstGeom>
          <a:noFill/>
        </p:spPr>
      </p:pic>
      <p:pic>
        <p:nvPicPr>
          <p:cNvPr id="14342" name="Picture 6" descr="http://im2-tub-ru.yandex.net/i?id=43449522-3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437112"/>
            <a:ext cx="216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6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35097"/>
            <a:ext cx="3949700" cy="2254821"/>
          </a:xfrm>
        </p:spPr>
        <p:txBody>
          <a:bodyPr/>
          <a:lstStyle/>
          <a:p>
            <a:r>
              <a:rPr lang="ru-RU" dirty="0" smtClean="0"/>
              <a:t>Сколько разных профессий нужно, чтобы заработала больница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076056" y="111136"/>
            <a:ext cx="3949700" cy="2102742"/>
          </a:xfrm>
        </p:spPr>
        <p:txBody>
          <a:bodyPr/>
          <a:lstStyle/>
          <a:p>
            <a:r>
              <a:rPr lang="ru-RU" dirty="0" smtClean="0"/>
              <a:t>Сколько разных профессий нужно, чтобы работала школа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3934916" cy="3139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43848"/>
            <a:ext cx="4017722" cy="31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5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552" y="1045358"/>
            <a:ext cx="336181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 каждого дела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апах особый: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булочной пахнет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Хлебом и сдобой.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Мимо столярной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Идёшь мастерской,-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Стружкою пахнет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свежей доской.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Пахнет маляр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Скипидаром и краской.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Пахнет стекольщик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Оконной замазкой.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Куртка шофёра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Пахнет бензином.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Блуза рабочего –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Маслом машины.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775" y="0"/>
            <a:ext cx="759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Джанни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Родари</a:t>
            </a:r>
            <a:r>
              <a:rPr lang="ru-RU" sz="2800" dirty="0" smtClean="0"/>
              <a:t>   «Чем пахнут ремёсла»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205" y="672157"/>
            <a:ext cx="1698331" cy="1855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2566" y="4506342"/>
            <a:ext cx="2155235" cy="213719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187" y="657583"/>
            <a:ext cx="2308560" cy="18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671" y="2677654"/>
            <a:ext cx="1588489" cy="1769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-1308" r="2293"/>
          <a:stretch/>
        </p:blipFill>
        <p:spPr>
          <a:xfrm>
            <a:off x="7205661" y="2611905"/>
            <a:ext cx="1881991" cy="190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3796" y="4595358"/>
            <a:ext cx="2060323" cy="20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2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062" y="262168"/>
            <a:ext cx="2790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Пахнет кондитер</a:t>
            </a:r>
          </a:p>
          <a:p>
            <a:r>
              <a:rPr lang="ru-RU" dirty="0">
                <a:solidFill>
                  <a:schemeClr val="bg1"/>
                </a:solidFill>
              </a:rPr>
              <a:t>Орехом мускатным,</a:t>
            </a:r>
          </a:p>
          <a:p>
            <a:r>
              <a:rPr lang="ru-RU" dirty="0">
                <a:solidFill>
                  <a:schemeClr val="bg1"/>
                </a:solidFill>
              </a:rPr>
              <a:t>Доктор в халате –</a:t>
            </a:r>
          </a:p>
          <a:p>
            <a:r>
              <a:rPr lang="ru-RU" dirty="0">
                <a:solidFill>
                  <a:schemeClr val="bg1"/>
                </a:solidFill>
              </a:rPr>
              <a:t>Лекарством приятным.</a:t>
            </a:r>
          </a:p>
          <a:p>
            <a:r>
              <a:rPr lang="ru-RU" dirty="0">
                <a:solidFill>
                  <a:schemeClr val="bg1"/>
                </a:solidFill>
              </a:rPr>
              <a:t>Рыхлой землёю,</a:t>
            </a:r>
          </a:p>
          <a:p>
            <a:r>
              <a:rPr lang="ru-RU" dirty="0">
                <a:solidFill>
                  <a:schemeClr val="bg1"/>
                </a:solidFill>
              </a:rPr>
              <a:t>Полем и лугом</a:t>
            </a:r>
          </a:p>
          <a:p>
            <a:r>
              <a:rPr lang="ru-RU" dirty="0">
                <a:solidFill>
                  <a:schemeClr val="bg1"/>
                </a:solidFill>
              </a:rPr>
              <a:t>Пахнет крестьянин,</a:t>
            </a:r>
          </a:p>
          <a:p>
            <a:r>
              <a:rPr lang="ru-RU" dirty="0">
                <a:solidFill>
                  <a:schemeClr val="bg1"/>
                </a:solidFill>
              </a:rPr>
              <a:t>Идущий за плугом.</a:t>
            </a:r>
          </a:p>
          <a:p>
            <a:r>
              <a:rPr lang="ru-RU" dirty="0">
                <a:solidFill>
                  <a:schemeClr val="bg1"/>
                </a:solidFill>
              </a:rPr>
              <a:t>Рыбой и морем </a:t>
            </a:r>
          </a:p>
          <a:p>
            <a:r>
              <a:rPr lang="ru-RU" dirty="0">
                <a:solidFill>
                  <a:schemeClr val="bg1"/>
                </a:solidFill>
              </a:rPr>
              <a:t>Пахнет рыбак.</a:t>
            </a:r>
          </a:p>
          <a:p>
            <a:r>
              <a:rPr lang="ru-RU" dirty="0">
                <a:solidFill>
                  <a:schemeClr val="bg1"/>
                </a:solidFill>
              </a:rPr>
              <a:t>Только безделье</a:t>
            </a:r>
          </a:p>
          <a:p>
            <a:r>
              <a:rPr lang="ru-RU" dirty="0">
                <a:solidFill>
                  <a:schemeClr val="bg1"/>
                </a:solidFill>
              </a:rPr>
              <a:t>Не пахнет никак.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2168"/>
            <a:ext cx="2091052" cy="2103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432" y="2607686"/>
            <a:ext cx="1449566" cy="2976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1293" y="444209"/>
            <a:ext cx="2945714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5182" y="2688492"/>
            <a:ext cx="1872208" cy="2938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8401" y="4157958"/>
            <a:ext cx="2932717" cy="23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4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6157898" cy="928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общего?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3"/>
          </p:nvPr>
        </p:nvSpPr>
        <p:spPr>
          <a:xfrm>
            <a:off x="7143768" y="1214422"/>
            <a:ext cx="1857388" cy="4286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785786" y="1214422"/>
            <a:ext cx="2143140" cy="4286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Медсестра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ва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85926"/>
            <a:ext cx="1928826" cy="22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143372" y="1357298"/>
            <a:ext cx="2143140" cy="571480"/>
          </a:xfrm>
          <a:prstGeom prst="cloudCallout">
            <a:avLst>
              <a:gd name="adj1" fmla="val -43583"/>
              <a:gd name="adj2" fmla="val 96329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9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57752" y="1000108"/>
            <a:ext cx="7143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85786" y="3929066"/>
            <a:ext cx="3686172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3071833" cy="22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3843" y="4429132"/>
            <a:ext cx="30786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000628" y="3929066"/>
            <a:ext cx="4352956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Спортивный тренер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1887488"/>
            <a:ext cx="2676908" cy="2009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16" y="274716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Список использованных источников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Ткаченко Т.А. Логические упражнения для развития речи.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СПб., Детство-пресс, 2000.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Быстрова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Г.А.,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Сизова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Э.Я., Шуйская Т.А. Логопедические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игры и задания. – СПб.,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Каро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2004.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Шаламова Е.И. Реализация образовательной области «Труд»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в процессе ознакомления детей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старшего дошкольного возраста с профессиями. – СПб.,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Детство-пресс, 2012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Крупенчук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О.И. Научите меня говорить правильно! – СПб.,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Литера, 2003.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Ткаченко Т.А. Формирование лексико-грамматических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представлений. – СПб., Детство-пресс, 1999.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Яндекс</a:t>
            </a:r>
            <a:r>
              <a:rPr lang="ru-RU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Картинки.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857232"/>
            <a:ext cx="4846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071546"/>
            <a:ext cx="6215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285860"/>
            <a:ext cx="607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714488"/>
            <a:ext cx="585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71691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http://www.laspik.ru/en/product/vunderkind-s-pelyonok-professii/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http://www.kadinlar.name/ruyada-dis-doktoru-gormek.html/dis-doktoru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http://www.usinsk.eu/page/833/oil/un/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http://english-basis.ru/category/profession-professii/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http://www.esljunction.com/esl-efl-flashcards/jobs-occupations-flashca…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http://www.psm.stroi.ru/newsdetail.asp?d=1&amp;dc=0&amp;p=20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http://kroha.klasna.com/ru/site/stranichka-dlya-liuboznat.html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http://www.irk.ru/board/job/vacancy/110903/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http://ua.gorodnet.com/c5m39m9601354.html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http://detsadmickeymouse.ru/load/pochemuchki/znakomimsja_s_professijam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http://www.ug.ru/news/3860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http://xit-tv.ru/?jn=prezentatsiya-o-professiya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hhttp://900igr.net/photo/chelovek/Professii-4.files/Znakomim-detej-s-pr http://www.englishexercises.org/makeagame/viewgame.asp?id=3609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http://english-basis.ru/957-pictures-professions/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500174"/>
            <a:ext cx="5643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524000"/>
          </a:xfrm>
        </p:spPr>
        <p:txBody>
          <a:bodyPr/>
          <a:lstStyle/>
          <a:p>
            <a:pPr algn="ctr"/>
            <a:r>
              <a:rPr lang="ru-RU" dirty="0" smtClean="0"/>
              <a:t>Расшифруй слово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179512" y="1916832"/>
            <a:ext cx="8496944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И </a:t>
            </a:r>
            <a:r>
              <a:rPr lang="ru-RU" dirty="0" smtClean="0"/>
              <a:t>                                               </a:t>
            </a:r>
            <a:r>
              <a:rPr lang="ru-RU" sz="2400" b="1" dirty="0" smtClean="0"/>
              <a:t>2 </a:t>
            </a:r>
            <a:r>
              <a:rPr lang="ru-RU" dirty="0" smtClean="0"/>
              <a:t>             </a:t>
            </a:r>
            <a:r>
              <a:rPr lang="ru-RU" sz="3600" dirty="0" smtClean="0"/>
              <a:t>1 2 3 4 5 6 6 7 7</a:t>
            </a:r>
          </a:p>
          <a:p>
            <a:pPr marL="0" indent="0">
              <a:buNone/>
            </a:pPr>
            <a:r>
              <a:rPr lang="ru-RU" sz="2400" b="1" dirty="0" smtClean="0"/>
              <a:t>С </a:t>
            </a:r>
            <a:r>
              <a:rPr lang="ru-RU" dirty="0" smtClean="0"/>
              <a:t>                                             </a:t>
            </a:r>
            <a:r>
              <a:rPr lang="ru-RU" sz="2400" b="1" dirty="0" smtClean="0"/>
              <a:t> 6</a:t>
            </a:r>
          </a:p>
          <a:p>
            <a:pPr marL="0" indent="0">
              <a:buNone/>
            </a:pPr>
            <a:r>
              <a:rPr lang="ru-RU" sz="2400" b="1" dirty="0" smtClean="0"/>
              <a:t>Е                                        4</a:t>
            </a:r>
          </a:p>
          <a:p>
            <a:pPr marL="0" indent="0">
              <a:buNone/>
            </a:pPr>
            <a:r>
              <a:rPr lang="ru-RU" sz="2400" b="1" dirty="0" smtClean="0"/>
              <a:t>П                                       5 </a:t>
            </a:r>
          </a:p>
          <a:p>
            <a:pPr marL="0" indent="0">
              <a:buNone/>
            </a:pPr>
            <a:r>
              <a:rPr lang="ru-RU" sz="2400" b="1" dirty="0" smtClean="0"/>
              <a:t>О                                       7</a:t>
            </a:r>
          </a:p>
          <a:p>
            <a:pPr marL="0" indent="0">
              <a:buNone/>
            </a:pPr>
            <a:r>
              <a:rPr lang="ru-RU" sz="2400" b="1" dirty="0" smtClean="0"/>
              <a:t>Ф                                       3</a:t>
            </a:r>
          </a:p>
          <a:p>
            <a:pPr marL="0" indent="0">
              <a:buNone/>
            </a:pPr>
            <a:r>
              <a:rPr lang="ru-RU" sz="2400" b="1" dirty="0" smtClean="0"/>
              <a:t>Р                                        1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284984"/>
            <a:ext cx="3168352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3933056"/>
            <a:ext cx="3168352" cy="396044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4797152"/>
            <a:ext cx="3168352" cy="576064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flipV="1">
            <a:off x="611560" y="2708920"/>
            <a:ext cx="3168352" cy="3024336"/>
          </a:xfrm>
          <a:prstGeom prst="curvedConnector3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>
            <a:off x="538906" y="2708920"/>
            <a:ext cx="3198981" cy="2112094"/>
          </a:xfrm>
          <a:prstGeom prst="curvedConnector3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>
            <a:off x="611560" y="4329100"/>
            <a:ext cx="3168352" cy="1548172"/>
          </a:xfrm>
          <a:prstGeom prst="curvedConnector3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flipV="1">
            <a:off x="611560" y="3897052"/>
            <a:ext cx="3168352" cy="1332148"/>
          </a:xfrm>
          <a:prstGeom prst="curvedConnector3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2120" y="32849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28498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328498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32849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3284984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76256" y="32849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32849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84368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24328" y="328498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083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20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</a:t>
            </a:r>
            <a:r>
              <a:rPr lang="en-US" dirty="0" smtClean="0"/>
              <a:t> </a:t>
            </a:r>
            <a:r>
              <a:rPr lang="ru-RU" dirty="0" smtClean="0"/>
              <a:t> указанному слову подобрать то, которое будет логически с ним связано, и обЪяснить свой выбор.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395536" y="2060848"/>
            <a:ext cx="8280920" cy="4191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Балерина-танец, художник-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Экскурсовод-музей, врач-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Парикмахер-ножницы, маляр-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Библиотекарь-книги, ветеринар-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Футболист-мяч, хоккеист-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Программист-компьютер, водитель-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Рабочий-завод, учитель-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Садовод-лопата, уборщица-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Скульптор-статуя, архитектор- </a:t>
            </a:r>
          </a:p>
        </p:txBody>
      </p:sp>
      <p:pic>
        <p:nvPicPr>
          <p:cNvPr id="27650" name="Picture 2" descr="http://im0-tub-ru.yandex.net/i?id=125033168-1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996952"/>
            <a:ext cx="1056117" cy="792088"/>
          </a:xfrm>
          <a:prstGeom prst="rect">
            <a:avLst/>
          </a:prstGeom>
          <a:noFill/>
        </p:spPr>
      </p:pic>
      <p:pic>
        <p:nvPicPr>
          <p:cNvPr id="27652" name="Picture 4" descr="http://im2-tub-ru.yandex.net/i?id=127843186-24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772816"/>
            <a:ext cx="1371032" cy="1008112"/>
          </a:xfrm>
          <a:prstGeom prst="rect">
            <a:avLst/>
          </a:prstGeom>
          <a:noFill/>
        </p:spPr>
      </p:pic>
      <p:pic>
        <p:nvPicPr>
          <p:cNvPr id="27654" name="Picture 6" descr="http://im2-tub-ru.yandex.net/i?id=487335775-6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772816"/>
            <a:ext cx="822201" cy="1131469"/>
          </a:xfrm>
          <a:prstGeom prst="rect">
            <a:avLst/>
          </a:prstGeom>
          <a:noFill/>
        </p:spPr>
      </p:pic>
      <p:pic>
        <p:nvPicPr>
          <p:cNvPr id="27656" name="Picture 8" descr="http://im6-tub-ru.yandex.net/i?id=153861902-24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5661248"/>
            <a:ext cx="982985" cy="1045729"/>
          </a:xfrm>
          <a:prstGeom prst="rect">
            <a:avLst/>
          </a:prstGeom>
          <a:noFill/>
        </p:spPr>
      </p:pic>
      <p:pic>
        <p:nvPicPr>
          <p:cNvPr id="27658" name="Picture 10" descr="http://im2-tub-ru.yandex.net/i?id=172218889-48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988840"/>
            <a:ext cx="792088" cy="880097"/>
          </a:xfrm>
          <a:prstGeom prst="rect">
            <a:avLst/>
          </a:prstGeom>
          <a:noFill/>
        </p:spPr>
      </p:pic>
      <p:pic>
        <p:nvPicPr>
          <p:cNvPr id="27660" name="Picture 12" descr="http://im8-tub-ru.yandex.net/i?id=480615930-13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5589240"/>
            <a:ext cx="1328936" cy="996702"/>
          </a:xfrm>
          <a:prstGeom prst="rect">
            <a:avLst/>
          </a:prstGeom>
          <a:noFill/>
        </p:spPr>
      </p:pic>
      <p:pic>
        <p:nvPicPr>
          <p:cNvPr id="27662" name="Picture 14" descr="http://im5-tub-ru.yandex.net/i?id=294489783-29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2924944"/>
            <a:ext cx="1440160" cy="881731"/>
          </a:xfrm>
          <a:prstGeom prst="rect">
            <a:avLst/>
          </a:prstGeom>
          <a:noFill/>
        </p:spPr>
      </p:pic>
      <p:pic>
        <p:nvPicPr>
          <p:cNvPr id="27664" name="Picture 16" descr="http://im7-tub-ru.yandex.net/i?id=143570572-24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3933056"/>
            <a:ext cx="952500" cy="1428750"/>
          </a:xfrm>
          <a:prstGeom prst="rect">
            <a:avLst/>
          </a:prstGeom>
          <a:noFill/>
        </p:spPr>
      </p:pic>
      <p:pic>
        <p:nvPicPr>
          <p:cNvPr id="27666" name="Picture 18" descr="http://im7-tub-ru.yandex.net/i?id=131824261-10-72&amp;n=21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40152" y="4293096"/>
            <a:ext cx="1697469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28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524000"/>
          </a:xfrm>
        </p:spPr>
        <p:txBody>
          <a:bodyPr/>
          <a:lstStyle/>
          <a:p>
            <a:pPr algn="ctr"/>
            <a:r>
              <a:rPr lang="ru-RU" dirty="0" smtClean="0"/>
              <a:t>Продолжи </a:t>
            </a:r>
            <a:r>
              <a:rPr lang="en-US" dirty="0" smtClean="0"/>
              <a:t> </a:t>
            </a:r>
            <a:r>
              <a:rPr lang="ru-RU" dirty="0" smtClean="0"/>
              <a:t>сложное</a:t>
            </a:r>
            <a:r>
              <a:rPr lang="en-US" dirty="0" smtClean="0"/>
              <a:t> </a:t>
            </a:r>
            <a:r>
              <a:rPr lang="ru-RU" dirty="0" smtClean="0"/>
              <a:t> 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ru-RU" dirty="0" smtClean="0"/>
              <a:t>Водитель остановил машину, потому что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16016" y="620688"/>
            <a:ext cx="3948238" cy="3759200"/>
          </a:xfrm>
        </p:spPr>
        <p:txBody>
          <a:bodyPr/>
          <a:lstStyle/>
          <a:p>
            <a:r>
              <a:rPr lang="ru-RU" dirty="0" smtClean="0"/>
              <a:t>Артист репетировал, чтобы</a:t>
            </a:r>
            <a:endParaRPr lang="ru-RU" dirty="0"/>
          </a:p>
        </p:txBody>
      </p:sp>
      <p:pic>
        <p:nvPicPr>
          <p:cNvPr id="25602" name="Picture 2" descr="http://im0-tub-ru.yandex.net/i?id=440806310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5"/>
            <a:ext cx="1944215" cy="1296143"/>
          </a:xfrm>
          <a:prstGeom prst="rect">
            <a:avLst/>
          </a:prstGeom>
          <a:noFill/>
        </p:spPr>
      </p:pic>
      <p:pic>
        <p:nvPicPr>
          <p:cNvPr id="25604" name="Picture 4" descr="http://im4-tub-ru.yandex.net/i?id=86637731-3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4581128"/>
            <a:ext cx="2065189" cy="1296144"/>
          </a:xfrm>
          <a:prstGeom prst="rect">
            <a:avLst/>
          </a:prstGeom>
          <a:noFill/>
        </p:spPr>
      </p:pic>
      <p:pic>
        <p:nvPicPr>
          <p:cNvPr id="25606" name="Picture 6" descr="http://im3-tub-ru.yandex.net/i?id=485629515-6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068960"/>
            <a:ext cx="933450" cy="1428750"/>
          </a:xfrm>
          <a:prstGeom prst="rect">
            <a:avLst/>
          </a:prstGeom>
          <a:noFill/>
        </p:spPr>
      </p:pic>
      <p:pic>
        <p:nvPicPr>
          <p:cNvPr id="25608" name="Picture 8" descr="http://im8-tub-ru.yandex.net/i?id=325093777-7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725144"/>
            <a:ext cx="1461762" cy="1080120"/>
          </a:xfrm>
          <a:prstGeom prst="rect">
            <a:avLst/>
          </a:prstGeom>
          <a:noFill/>
        </p:spPr>
      </p:pic>
      <p:pic>
        <p:nvPicPr>
          <p:cNvPr id="25610" name="Picture 10" descr="http://im4-tub-ru.yandex.net/i?id=107681579-3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924944"/>
            <a:ext cx="2162175" cy="1428750"/>
          </a:xfrm>
          <a:prstGeom prst="rect">
            <a:avLst/>
          </a:prstGeom>
          <a:noFill/>
        </p:spPr>
      </p:pic>
      <p:pic>
        <p:nvPicPr>
          <p:cNvPr id="25612" name="Picture 12" descr="http://im4-tub-ru.yandex.net/i?id=228795056-4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4653136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3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4" y="188640"/>
            <a:ext cx="8461444" cy="1524000"/>
          </a:xfrm>
        </p:spPr>
        <p:txBody>
          <a:bodyPr/>
          <a:lstStyle/>
          <a:p>
            <a:r>
              <a:rPr lang="ru-RU" dirty="0" smtClean="0"/>
              <a:t>Продолжи</a:t>
            </a:r>
            <a:r>
              <a:rPr lang="en-US" dirty="0" smtClean="0"/>
              <a:t> </a:t>
            </a:r>
            <a:r>
              <a:rPr lang="ru-RU" dirty="0" smtClean="0"/>
              <a:t> сложное </a:t>
            </a:r>
            <a:r>
              <a:rPr lang="en-US" dirty="0" smtClean="0"/>
              <a:t> </a:t>
            </a:r>
            <a:r>
              <a:rPr lang="ru-RU" dirty="0" smtClean="0"/>
              <a:t>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503044" y="425118"/>
            <a:ext cx="3949967" cy="2888291"/>
          </a:xfrm>
        </p:spPr>
        <p:txBody>
          <a:bodyPr/>
          <a:lstStyle/>
          <a:p>
            <a:r>
              <a:rPr lang="ru-RU" dirty="0" smtClean="0"/>
              <a:t>Столяр сложил инструменты, потому что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453011" y="573367"/>
            <a:ext cx="3948238" cy="2591792"/>
          </a:xfrm>
        </p:spPr>
        <p:txBody>
          <a:bodyPr/>
          <a:lstStyle/>
          <a:p>
            <a:r>
              <a:rPr lang="ru-RU" dirty="0" smtClean="0"/>
              <a:t>Врач осмотрел больного, чтобы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8"/>
          <a:stretch/>
        </p:blipFill>
        <p:spPr>
          <a:xfrm>
            <a:off x="259629" y="2290716"/>
            <a:ext cx="2160241" cy="2360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662" y="4509120"/>
            <a:ext cx="2613298" cy="2168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475" y="2332328"/>
            <a:ext cx="3101862" cy="2070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1" t="5611" r="4447" b="5449"/>
          <a:stretch/>
        </p:blipFill>
        <p:spPr>
          <a:xfrm>
            <a:off x="5963742" y="4650870"/>
            <a:ext cx="2982569" cy="20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8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54867" cy="1524000"/>
          </a:xfrm>
        </p:spPr>
        <p:txBody>
          <a:bodyPr/>
          <a:lstStyle/>
          <a:p>
            <a:r>
              <a:rPr lang="ru-RU" dirty="0" smtClean="0"/>
              <a:t>Закончи </a:t>
            </a:r>
            <a:r>
              <a:rPr lang="en-US" dirty="0" smtClean="0"/>
              <a:t> </a:t>
            </a:r>
            <a:r>
              <a:rPr lang="ru-RU" dirty="0" smtClean="0"/>
              <a:t>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467544" y="1988840"/>
            <a:ext cx="3949967" cy="37676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Делает операцию …</a:t>
            </a:r>
          </a:p>
          <a:p>
            <a:r>
              <a:rPr lang="ru-RU" dirty="0" smtClean="0"/>
              <a:t>Разносит письма, газеты, журналы…</a:t>
            </a:r>
          </a:p>
          <a:p>
            <a:r>
              <a:rPr lang="ru-RU" dirty="0" smtClean="0"/>
              <a:t>Чинит обувь …</a:t>
            </a:r>
          </a:p>
          <a:p>
            <a:r>
              <a:rPr lang="ru-RU" dirty="0" smtClean="0"/>
              <a:t>Проверяет билеты…</a:t>
            </a:r>
          </a:p>
          <a:p>
            <a:r>
              <a:rPr lang="ru-RU" dirty="0" smtClean="0"/>
              <a:t>Добывает уголь…</a:t>
            </a:r>
          </a:p>
          <a:p>
            <a:r>
              <a:rPr lang="ru-RU" dirty="0" smtClean="0"/>
              <a:t>Играет на рояле…</a:t>
            </a:r>
          </a:p>
          <a:p>
            <a:r>
              <a:rPr lang="ru-RU" dirty="0" smtClean="0"/>
              <a:t>Изготавливает мебель…</a:t>
            </a:r>
          </a:p>
          <a:p>
            <a:r>
              <a:rPr lang="ru-RU" dirty="0" smtClean="0"/>
              <a:t>Летит в ракете…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хирург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49289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почтальон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1409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сапожник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контролёр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005064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шахтёр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365104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пианист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4797152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столяр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229200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космонавт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5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вос</a:t>
            </a:r>
            <a:r>
              <a:rPr lang="ru-RU" dirty="0" smtClean="0"/>
              <a:t>  . . </a:t>
            </a:r>
            <a:r>
              <a:rPr lang="en-US" dirty="0" smtClean="0"/>
              <a:t> </a:t>
            </a:r>
            <a:r>
              <a:rPr lang="ru-RU" dirty="0" err="1" smtClean="0"/>
              <a:t>Татель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во. .  </a:t>
            </a:r>
            <a:r>
              <a:rPr lang="en-US" dirty="0" smtClean="0"/>
              <a:t>  </a:t>
            </a:r>
            <a:r>
              <a:rPr lang="ru-RU" dirty="0" err="1" smtClean="0"/>
              <a:t>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ми . .   </a:t>
            </a:r>
            <a:r>
              <a:rPr lang="ru-RU" dirty="0" err="1" smtClean="0"/>
              <a:t>Ционер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ху</a:t>
            </a:r>
            <a:r>
              <a:rPr lang="ru-RU" dirty="0" smtClean="0"/>
              <a:t> . .    </a:t>
            </a:r>
            <a:r>
              <a:rPr lang="ru-RU" dirty="0" err="1" smtClean="0"/>
              <a:t>жник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Вставь</a:t>
            </a:r>
            <a:r>
              <a:rPr lang="en-US" sz="3200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ru-RU" sz="3200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пропущенные</a:t>
            </a:r>
            <a:r>
              <a:rPr lang="en-US" sz="3200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ru-RU" sz="3200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слоги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556792"/>
            <a:ext cx="1063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пи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2420888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ди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284984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14908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420888"/>
            <a:ext cx="74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пи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3212976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ди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4077072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1700808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4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0"/>
            <a:ext cx="6554787" cy="1524000"/>
          </a:xfrm>
        </p:spPr>
        <p:txBody>
          <a:bodyPr/>
          <a:lstStyle/>
          <a:p>
            <a:pPr algn="ctr"/>
            <a:r>
              <a:rPr lang="ru-RU" dirty="0" smtClean="0"/>
              <a:t>Скажи </a:t>
            </a:r>
            <a:r>
              <a:rPr lang="en-US" dirty="0" smtClean="0"/>
              <a:t> </a:t>
            </a:r>
            <a:r>
              <a:rPr lang="ru-RU" dirty="0" smtClean="0"/>
              <a:t>наоборот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547664" y="1268760"/>
            <a:ext cx="3168352" cy="4896544"/>
          </a:xfrm>
        </p:spPr>
        <p:txBody>
          <a:bodyPr>
            <a:normAutofit fontScale="92500" lnSpcReduction="20000"/>
          </a:bodyPr>
          <a:lstStyle/>
          <a:p>
            <a:endParaRPr lang="en-US" sz="2800" b="1" dirty="0" smtClean="0"/>
          </a:p>
          <a:p>
            <a:r>
              <a:rPr lang="ru-RU" sz="2800" b="1" dirty="0" smtClean="0"/>
              <a:t>Трудный </a:t>
            </a: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Трудолюбивый</a:t>
            </a: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Работать</a:t>
            </a: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Аккуратный</a:t>
            </a: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Труд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628800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Простой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2564904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Ленивый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501008"/>
            <a:ext cx="248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Бездельничать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437112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Небрежный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445224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Безделье</a:t>
            </a:r>
          </a:p>
        </p:txBody>
      </p:sp>
    </p:spTree>
    <p:extLst>
      <p:ext uri="{BB962C8B-B14F-4D97-AF65-F5344CB8AC3E}">
        <p14:creationId xmlns:p14="http://schemas.microsoft.com/office/powerpoint/2010/main" xmlns="" val="36465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1364</TotalTime>
  <Words>687</Words>
  <Application>Microsoft Office PowerPoint</Application>
  <PresentationFormat>Экран (4:3)</PresentationFormat>
  <Paragraphs>221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Слайд 1</vt:lpstr>
      <vt:lpstr>Что  общего?</vt:lpstr>
      <vt:lpstr>Расшифруй слово</vt:lpstr>
      <vt:lpstr>К  указанному слову подобрать то, которое будет логически с ним связано, и обЪяснить свой выбор.</vt:lpstr>
      <vt:lpstr>Продолжи  сложное  предложение</vt:lpstr>
      <vt:lpstr>Продолжи  сложное  предложение</vt:lpstr>
      <vt:lpstr>Закончи  предложение</vt:lpstr>
      <vt:lpstr>   вос  . .  Татель  во. .    Тель  ми . .   Ционер  ху . .    жник</vt:lpstr>
      <vt:lpstr>Скажи  наоборот</vt:lpstr>
      <vt:lpstr>Кому  что  нужно  для  работы</vt:lpstr>
      <vt:lpstr>Собери  пословицы</vt:lpstr>
      <vt:lpstr>Слайд 12</vt:lpstr>
      <vt:lpstr>объясни</vt:lpstr>
      <vt:lpstr>      Про кого так говорят    </vt:lpstr>
      <vt:lpstr>Что лишнее ?</vt:lpstr>
      <vt:lpstr>«НУЖНЫЙ  предмет» </vt:lpstr>
      <vt:lpstr>Слайд 17</vt:lpstr>
      <vt:lpstr>Слайд 18</vt:lpstr>
      <vt:lpstr>Слайд 19</vt:lpstr>
      <vt:lpstr>Слайд 20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Admin</cp:lastModifiedBy>
  <cp:revision>172</cp:revision>
  <dcterms:created xsi:type="dcterms:W3CDTF">2010-04-08T14:11:52Z</dcterms:created>
  <dcterms:modified xsi:type="dcterms:W3CDTF">2014-12-03T11:21:29Z</dcterms:modified>
</cp:coreProperties>
</file>