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83" r:id="rId2"/>
    <p:sldId id="284" r:id="rId3"/>
    <p:sldId id="285" r:id="rId4"/>
    <p:sldId id="316" r:id="rId5"/>
    <p:sldId id="318" r:id="rId6"/>
    <p:sldId id="324" r:id="rId7"/>
    <p:sldId id="267" r:id="rId8"/>
    <p:sldId id="268" r:id="rId9"/>
    <p:sldId id="271" r:id="rId10"/>
    <p:sldId id="270" r:id="rId11"/>
    <p:sldId id="289" r:id="rId12"/>
    <p:sldId id="290" r:id="rId13"/>
    <p:sldId id="291" r:id="rId14"/>
    <p:sldId id="292" r:id="rId15"/>
    <p:sldId id="293" r:id="rId16"/>
    <p:sldId id="294" r:id="rId17"/>
    <p:sldId id="279" r:id="rId18"/>
    <p:sldId id="280" r:id="rId19"/>
    <p:sldId id="329" r:id="rId20"/>
    <p:sldId id="278" r:id="rId21"/>
    <p:sldId id="287" r:id="rId22"/>
    <p:sldId id="288" r:id="rId23"/>
    <p:sldId id="313" r:id="rId24"/>
    <p:sldId id="315" r:id="rId25"/>
    <p:sldId id="323" r:id="rId26"/>
    <p:sldId id="295" r:id="rId27"/>
    <p:sldId id="296" r:id="rId28"/>
    <p:sldId id="297" r:id="rId29"/>
    <p:sldId id="298" r:id="rId30"/>
    <p:sldId id="299" r:id="rId31"/>
    <p:sldId id="300" r:id="rId32"/>
    <p:sldId id="306" r:id="rId33"/>
    <p:sldId id="301" r:id="rId34"/>
    <p:sldId id="303" r:id="rId35"/>
    <p:sldId id="304" r:id="rId36"/>
    <p:sldId id="305" r:id="rId37"/>
    <p:sldId id="307" r:id="rId38"/>
    <p:sldId id="308" r:id="rId39"/>
    <p:sldId id="309" r:id="rId40"/>
    <p:sldId id="319" r:id="rId41"/>
    <p:sldId id="328" r:id="rId42"/>
    <p:sldId id="326" r:id="rId43"/>
    <p:sldId id="322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09C7"/>
    <a:srgbClr val="790722"/>
    <a:srgbClr val="7C040D"/>
    <a:srgbClr val="7D0F03"/>
    <a:srgbClr val="3D04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6AAF7-C7CF-44BE-8CA1-271DCBAFB932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AE985-EA27-40EC-B19E-B1E49A139A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772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E985-EA27-40EC-B19E-B1E49A139AF1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36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E985-EA27-40EC-B19E-B1E49A139AF1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36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BEF8-FFDC-4928-B25F-FA435856F96C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E5AC-6A92-40BB-85E1-491DED22FE8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BEF8-FFDC-4928-B25F-FA435856F96C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E5AC-6A92-40BB-85E1-491DED22FE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BEF8-FFDC-4928-B25F-FA435856F96C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E5AC-6A92-40BB-85E1-491DED22FE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BEF8-FFDC-4928-B25F-FA435856F96C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E5AC-6A92-40BB-85E1-491DED22FE8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BEF8-FFDC-4928-B25F-FA435856F96C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E5AC-6A92-40BB-85E1-491DED22FE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BEF8-FFDC-4928-B25F-FA435856F96C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E5AC-6A92-40BB-85E1-491DED22FE8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BEF8-FFDC-4928-B25F-FA435856F96C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E5AC-6A92-40BB-85E1-491DED22FE8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BEF8-FFDC-4928-B25F-FA435856F96C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E5AC-6A92-40BB-85E1-491DED22FE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BEF8-FFDC-4928-B25F-FA435856F96C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E5AC-6A92-40BB-85E1-491DED22FE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BEF8-FFDC-4928-B25F-FA435856F96C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E5AC-6A92-40BB-85E1-491DED22FE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BEF8-FFDC-4928-B25F-FA435856F96C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E5AC-6A92-40BB-85E1-491DED22FE8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F7BEF8-FFDC-4928-B25F-FA435856F96C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E2FE5AC-6A92-40BB-85E1-491DED22FE8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 dir="lu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997"/>
            <a:ext cx="5148064" cy="692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1565"/>
            <a:ext cx="4005973" cy="769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7D0F03"/>
                </a:solidFill>
                <a:latin typeface="Arial Black" pitchFamily="34" charset="0"/>
              </a:rPr>
              <a:t>Иван </a:t>
            </a:r>
            <a:endParaRPr lang="ru-RU" sz="5400" b="1" dirty="0" smtClean="0">
              <a:solidFill>
                <a:srgbClr val="7D0F03"/>
              </a:solidFill>
              <a:latin typeface="Arial Black" pitchFamily="34" charset="0"/>
            </a:endParaRPr>
          </a:p>
          <a:p>
            <a:pPr algn="ctr"/>
            <a:r>
              <a:rPr lang="ru-RU" sz="4800" b="1" dirty="0" smtClean="0">
                <a:solidFill>
                  <a:srgbClr val="7D0F03"/>
                </a:solidFill>
                <a:latin typeface="Arial Black" pitchFamily="34" charset="0"/>
              </a:rPr>
              <a:t>Андреевич</a:t>
            </a:r>
          </a:p>
          <a:p>
            <a:pPr algn="ctr"/>
            <a:r>
              <a:rPr lang="ru-RU" sz="4000" b="1" dirty="0" smtClean="0">
                <a:solidFill>
                  <a:srgbClr val="7D0F03"/>
                </a:solidFill>
                <a:latin typeface="Arial Black" pitchFamily="34" charset="0"/>
              </a:rPr>
              <a:t> </a:t>
            </a:r>
            <a:r>
              <a:rPr lang="ru-RU" sz="4800" b="1" dirty="0" smtClean="0">
                <a:solidFill>
                  <a:srgbClr val="7D0F03"/>
                </a:solidFill>
                <a:latin typeface="Arial Black" pitchFamily="34" charset="0"/>
              </a:rPr>
              <a:t>Крылов</a:t>
            </a:r>
          </a:p>
          <a:p>
            <a:pPr algn="ctr"/>
            <a:endParaRPr lang="ru-RU" sz="4800" b="1" dirty="0" smtClean="0">
              <a:solidFill>
                <a:srgbClr val="7D0F03"/>
              </a:solidFill>
              <a:latin typeface="Arial Black" pitchFamily="34" charset="0"/>
            </a:endParaRPr>
          </a:p>
          <a:p>
            <a:pPr algn="ctr"/>
            <a:r>
              <a:rPr lang="ru-RU" sz="4400" b="1" dirty="0" smtClean="0">
                <a:solidFill>
                  <a:srgbClr val="7D0F03"/>
                </a:solidFill>
                <a:latin typeface="Arial Black" pitchFamily="34" charset="0"/>
              </a:rPr>
              <a:t>1769 – 1844</a:t>
            </a:r>
          </a:p>
          <a:p>
            <a:pPr algn="ctr"/>
            <a:endParaRPr lang="ru-RU" sz="4800" b="1" dirty="0" smtClean="0">
              <a:solidFill>
                <a:srgbClr val="7D0F03"/>
              </a:solidFill>
              <a:latin typeface="Arial Black" pitchFamily="34" charset="0"/>
            </a:endParaRPr>
          </a:p>
          <a:p>
            <a:pPr algn="ctr"/>
            <a:endParaRPr lang="ru-RU" sz="3200" b="1" dirty="0" smtClean="0">
              <a:solidFill>
                <a:srgbClr val="7D0F03"/>
              </a:solidFill>
              <a:latin typeface="Arial Black" pitchFamily="34" charset="0"/>
            </a:endParaRPr>
          </a:p>
          <a:p>
            <a:pPr algn="ctr"/>
            <a:endParaRPr lang="ru-RU" sz="3200" b="1" dirty="0">
              <a:solidFill>
                <a:srgbClr val="7D0F03"/>
              </a:solidFill>
              <a:latin typeface="Arial Black" pitchFamily="34" charset="0"/>
            </a:endParaRPr>
          </a:p>
          <a:p>
            <a:pPr algn="ctr"/>
            <a:endParaRPr lang="ru-RU" sz="3200" b="1" dirty="0" smtClean="0">
              <a:solidFill>
                <a:srgbClr val="7D0F03"/>
              </a:solidFill>
              <a:latin typeface="Arial Black" pitchFamily="34" charset="0"/>
            </a:endParaRPr>
          </a:p>
          <a:p>
            <a:pPr algn="ctr"/>
            <a:endParaRPr lang="ru-RU" b="1" dirty="0" smtClean="0">
              <a:solidFill>
                <a:srgbClr val="7D0F03"/>
              </a:solidFill>
              <a:latin typeface="Arial Black" pitchFamily="34" charset="0"/>
            </a:endParaRPr>
          </a:p>
          <a:p>
            <a:pPr algn="ctr"/>
            <a:endParaRPr lang="ru-RU" b="1" dirty="0">
              <a:solidFill>
                <a:srgbClr val="7D0F03"/>
              </a:solidFill>
              <a:latin typeface="Arial Black" pitchFamily="34" charset="0"/>
            </a:endParaRPr>
          </a:p>
          <a:p>
            <a:pPr algn="ctr"/>
            <a:endParaRPr lang="ru-RU" b="1" dirty="0" smtClean="0">
              <a:solidFill>
                <a:srgbClr val="7D0F03"/>
              </a:solidFill>
              <a:latin typeface="Arial Black" pitchFamily="34" charset="0"/>
            </a:endParaRPr>
          </a:p>
          <a:p>
            <a:pPr algn="ctr"/>
            <a:endParaRPr lang="ru-RU" b="1" dirty="0">
              <a:solidFill>
                <a:srgbClr val="7D0F03"/>
              </a:solidFill>
              <a:latin typeface="Arial Black" pitchFamily="34" charset="0"/>
            </a:endParaRPr>
          </a:p>
          <a:p>
            <a:pPr algn="ctr"/>
            <a:endParaRPr lang="ru-RU" b="1" dirty="0" smtClean="0">
              <a:solidFill>
                <a:srgbClr val="7D0F03"/>
              </a:solidFill>
              <a:latin typeface="Arial Black" pitchFamily="34" charset="0"/>
            </a:endParaRPr>
          </a:p>
          <a:p>
            <a:pPr algn="ctr"/>
            <a:endParaRPr lang="ru-RU" b="1" dirty="0">
              <a:solidFill>
                <a:srgbClr val="7D0F03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085556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60" y="37072"/>
            <a:ext cx="8989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5400" b="1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«Чиж и голубь»</a:t>
            </a:r>
            <a:endParaRPr lang="ru-RU" sz="5400" b="1" dirty="0">
              <a:solidFill>
                <a:srgbClr val="3209C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0" y="1052735"/>
            <a:ext cx="8845960" cy="574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00779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8922" y="91951"/>
            <a:ext cx="88275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«Сильнее кошки зверя нет…» </a:t>
            </a:r>
            <a:endParaRPr lang="ru-RU" sz="4400" dirty="0">
              <a:solidFill>
                <a:srgbClr val="3209C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23917"/>
            <a:ext cx="6750251" cy="561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31744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22729"/>
            <a:ext cx="88569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«Мышь и крыса» </a:t>
            </a:r>
            <a:endParaRPr lang="ru-RU" sz="4400" dirty="0">
              <a:solidFill>
                <a:srgbClr val="3209C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8" y="830843"/>
            <a:ext cx="8293236" cy="590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68132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836711"/>
            <a:ext cx="83529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«Попрыгунья стрекоза</a:t>
            </a:r>
            <a:endParaRPr lang="ru-RU" sz="4400" dirty="0">
              <a:solidFill>
                <a:srgbClr val="3209C7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400" b="1" dirty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Лето красное пропела;</a:t>
            </a:r>
            <a:endParaRPr lang="ru-RU" sz="4400" dirty="0">
              <a:solidFill>
                <a:srgbClr val="3209C7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400" b="1" dirty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Оглянуться не успела,</a:t>
            </a:r>
            <a:endParaRPr lang="ru-RU" sz="4400" dirty="0">
              <a:solidFill>
                <a:srgbClr val="3209C7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400" b="1" dirty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Как зима катит в глаза» </a:t>
            </a:r>
            <a:endParaRPr lang="ru-RU" sz="4400" dirty="0">
              <a:solidFill>
                <a:srgbClr val="3209C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763" y="3637479"/>
            <a:ext cx="2319898" cy="3114678"/>
          </a:xfrm>
          <a:prstGeom prst="rect">
            <a:avLst/>
          </a:prstGeom>
        </p:spPr>
      </p:pic>
      <p:pic>
        <p:nvPicPr>
          <p:cNvPr id="7" name="Рисунок 6" descr="D:\Мои документы\картинки 12.09.07\насекомые\0030.gi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69026"/>
            <a:ext cx="1440159" cy="159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32" y="3838678"/>
            <a:ext cx="3428203" cy="26174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28" y="67010"/>
            <a:ext cx="1214150" cy="25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6218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46130"/>
            <a:ext cx="8280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«Стрекоза и Муравей»</a:t>
            </a:r>
            <a:endParaRPr lang="ru-RU" sz="4400" dirty="0">
              <a:solidFill>
                <a:srgbClr val="3209C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3" y="880154"/>
            <a:ext cx="8975167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88536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4664"/>
            <a:ext cx="87849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 «Уж сколько раз твердили миру,</a:t>
            </a:r>
            <a:endParaRPr lang="ru-RU" sz="4000" dirty="0">
              <a:solidFill>
                <a:srgbClr val="3209C7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Что лесть гнусна, вредна; но только  все не впрок,</a:t>
            </a:r>
            <a:endParaRPr lang="ru-RU" sz="4000" dirty="0">
              <a:solidFill>
                <a:srgbClr val="3209C7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И в сердце льстец всегда отыщет уголок» </a:t>
            </a:r>
            <a:endParaRPr lang="ru-RU" sz="4000" dirty="0">
              <a:solidFill>
                <a:srgbClr val="3209C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4763"/>
            <a:ext cx="3024336" cy="291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865" y="3140968"/>
            <a:ext cx="3213826" cy="3459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77445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8947" y="25911"/>
            <a:ext cx="83529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«Ворона и Лисица»</a:t>
            </a:r>
            <a:endParaRPr lang="ru-RU" sz="4400" dirty="0">
              <a:solidFill>
                <a:srgbClr val="3209C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6" y="836712"/>
            <a:ext cx="9005149" cy="57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15906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6408712"/>
          </a:xfrm>
        </p:spPr>
        <p:txBody>
          <a:bodyPr/>
          <a:lstStyle/>
          <a:p>
            <a:pPr marL="0" indent="0">
              <a:buNone/>
            </a:pPr>
            <a:r>
              <a:rPr lang="ru-RU" sz="4400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«К несчастью, то ж бывает у людей:</a:t>
            </a:r>
            <a:br>
              <a:rPr lang="ru-RU" sz="4400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</a:br>
            <a:r>
              <a:rPr lang="ru-RU" sz="4400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Как ни полезна вещь, - цены не зная ей,</a:t>
            </a:r>
            <a:br>
              <a:rPr lang="ru-RU" sz="4400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</a:br>
            <a:r>
              <a:rPr lang="ru-RU" sz="4400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Невежда про нее свой толк все к худу клонит;</a:t>
            </a:r>
            <a:br>
              <a:rPr lang="ru-RU" sz="4400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</a:br>
            <a:r>
              <a:rPr lang="ru-RU" sz="4400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А ежели невежда познатней,</a:t>
            </a:r>
            <a:br>
              <a:rPr lang="ru-RU" sz="4400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</a:br>
            <a:r>
              <a:rPr lang="ru-RU" sz="4400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Так он ее еще и гонит».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01855"/>
            <a:ext cx="1512167" cy="1529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696012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16832"/>
            <a:ext cx="3528392" cy="1728192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«Мартышка и очки»</a:t>
            </a:r>
            <a:endParaRPr lang="ru-RU" sz="4400" dirty="0">
              <a:solidFill>
                <a:srgbClr val="3209C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0"/>
            <a:ext cx="5040560" cy="6720749"/>
          </a:xfrm>
        </p:spPr>
      </p:pic>
    </p:spTree>
    <p:extLst>
      <p:ext uri="{BB962C8B-B14F-4D97-AF65-F5344CB8AC3E}">
        <p14:creationId xmlns:p14="http://schemas.microsoft.com/office/powerpoint/2010/main" val="3417027905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712968" cy="6336704"/>
          </a:xfrm>
        </p:spPr>
        <p:txBody>
          <a:bodyPr/>
          <a:lstStyle/>
          <a:p>
            <a:pPr marL="0" indent="0" algn="l">
              <a:buNone/>
            </a:pPr>
            <a:r>
              <a:rPr lang="ru-RU" sz="4400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Тут в океан мои затейницы спрыгнули</a:t>
            </a:r>
            <a:br>
              <a:rPr lang="ru-RU" sz="4400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</a:br>
            <a:r>
              <a:rPr lang="ru-RU" sz="4400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И – утонули.</a:t>
            </a:r>
            <a:br>
              <a:rPr lang="ru-RU" sz="4400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</a:br>
            <a:r>
              <a:rPr lang="ru-RU" sz="4400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А наш корабль рукой искусною водим,</a:t>
            </a:r>
            <a:br>
              <a:rPr lang="ru-RU" sz="4400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</a:br>
            <a:r>
              <a:rPr lang="ru-RU" sz="4400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Достигнул пристани и цел и невредим. </a:t>
            </a:r>
            <a:endParaRPr lang="ru-RU" sz="4400" dirty="0">
              <a:solidFill>
                <a:srgbClr val="3209C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D:\Мои документы\mouse06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88" y="836712"/>
            <a:ext cx="11430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Мои документы\mouse06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286" y="1340768"/>
            <a:ext cx="140503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Мои документы\mouse066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776" y="4571117"/>
            <a:ext cx="1656184" cy="182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Мои документы\mouse067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86897"/>
            <a:ext cx="1656184" cy="189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11368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03848" y="188640"/>
            <a:ext cx="25074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7D0F03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Басня</a:t>
            </a:r>
            <a:endParaRPr lang="ru-RU" dirty="0">
              <a:solidFill>
                <a:srgbClr val="7D0F0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340768"/>
            <a:ext cx="871296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b="1" dirty="0">
                <a:solidFill>
                  <a:srgbClr val="7D0F03"/>
                </a:solidFill>
                <a:latin typeface="Arial" pitchFamily="34" charset="0"/>
                <a:cs typeface="Arial" pitchFamily="34" charset="0"/>
              </a:rPr>
              <a:t>Басня</a:t>
            </a:r>
            <a:r>
              <a:rPr lang="ru-RU" sz="2400" b="1" dirty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 - небольшой рассказ, часто </a:t>
            </a:r>
            <a:r>
              <a:rPr lang="ru-RU" sz="2400" b="1" dirty="0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стихотворный.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7D0F03"/>
                </a:solidFill>
                <a:latin typeface="Arial" pitchFamily="34" charset="0"/>
                <a:cs typeface="Arial" pitchFamily="34" charset="0"/>
              </a:rPr>
              <a:t>Цель </a:t>
            </a:r>
            <a:r>
              <a:rPr lang="ru-RU" sz="2400" b="1" dirty="0">
                <a:solidFill>
                  <a:srgbClr val="7D0F03"/>
                </a:solidFill>
                <a:latin typeface="Arial" pitchFamily="34" charset="0"/>
                <a:cs typeface="Arial" pitchFamily="34" charset="0"/>
              </a:rPr>
              <a:t>басни </a:t>
            </a:r>
            <a:r>
              <a:rPr lang="ru-RU" sz="2400" b="1" dirty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– назвать порок, воспитать на отрицательном </a:t>
            </a:r>
            <a:r>
              <a:rPr lang="ru-RU" sz="2400" b="1" dirty="0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примере.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7D0F03"/>
                </a:solidFill>
                <a:latin typeface="Arial" pitchFamily="34" charset="0"/>
                <a:cs typeface="Arial" pitchFamily="34" charset="0"/>
              </a:rPr>
              <a:t>Как </a:t>
            </a:r>
            <a:r>
              <a:rPr lang="ru-RU" sz="2400" b="1" dirty="0">
                <a:solidFill>
                  <a:srgbClr val="7D0F03"/>
                </a:solidFill>
                <a:latin typeface="Arial" pitchFamily="34" charset="0"/>
                <a:cs typeface="Arial" pitchFamily="34" charset="0"/>
              </a:rPr>
              <a:t>правило, имеет 2 части: </a:t>
            </a:r>
            <a:r>
              <a:rPr lang="ru-RU" sz="2400" b="1" dirty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основное повествование (сюжет) и мораль. </a:t>
            </a:r>
            <a:endParaRPr lang="ru-RU" sz="2400" b="1" dirty="0" smtClean="0">
              <a:solidFill>
                <a:srgbClr val="3D047C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7D0F03"/>
                </a:solidFill>
                <a:latin typeface="Arial" pitchFamily="34" charset="0"/>
                <a:cs typeface="Arial" pitchFamily="34" charset="0"/>
              </a:rPr>
              <a:t>Основной </a:t>
            </a:r>
            <a:r>
              <a:rPr lang="ru-RU" sz="2400" b="1" dirty="0">
                <a:solidFill>
                  <a:srgbClr val="7D0F03"/>
                </a:solidFill>
                <a:latin typeface="Arial" pitchFamily="34" charset="0"/>
                <a:cs typeface="Arial" pitchFamily="34" charset="0"/>
              </a:rPr>
              <a:t>художественный приём </a:t>
            </a:r>
            <a:r>
              <a:rPr lang="ru-RU" sz="2400" b="1" dirty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- иносказание (аллегория).</a:t>
            </a:r>
            <a:br>
              <a:rPr lang="ru-RU" sz="2400" b="1" dirty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Нередко носителем людского порока становятся </a:t>
            </a:r>
            <a:br>
              <a:rPr lang="ru-RU" sz="2400" b="1" dirty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животные.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7D0F03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400" b="1" dirty="0">
                <a:solidFill>
                  <a:srgbClr val="7D0F03"/>
                </a:solidFill>
                <a:latin typeface="Arial" pitchFamily="34" charset="0"/>
                <a:cs typeface="Arial" pitchFamily="34" charset="0"/>
              </a:rPr>
              <a:t>басне используются</a:t>
            </a:r>
            <a:r>
              <a:rPr lang="ru-RU" sz="2400" b="1" dirty="0" smtClean="0">
                <a:solidFill>
                  <a:srgbClr val="7D0F03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диалог;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просторечная </a:t>
            </a:r>
            <a:r>
              <a:rPr lang="ru-RU" sz="2400" b="1" dirty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лексика; </a:t>
            </a:r>
            <a:endParaRPr lang="ru-RU" sz="2400" b="1" dirty="0" smtClean="0">
              <a:solidFill>
                <a:srgbClr val="3D047C"/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особый </a:t>
            </a:r>
            <a:r>
              <a:rPr lang="ru-RU" sz="2400" b="1" dirty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басенный стих (строчки разной длины, передающие разговорную речь ). </a:t>
            </a:r>
            <a:r>
              <a:rPr lang="ru-RU" sz="240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ru-RU" sz="2400" dirty="0">
                <a:solidFill>
                  <a:srgbClr val="000000"/>
                </a:solidFill>
                <a:latin typeface="Arial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58611991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564904"/>
            <a:ext cx="3704199" cy="1401884"/>
          </a:xfrm>
        </p:spPr>
        <p:txBody>
          <a:bodyPr/>
          <a:lstStyle/>
          <a:p>
            <a:pPr marL="0" indent="0" algn="ctr">
              <a:buNone/>
            </a:pPr>
            <a:r>
              <a:rPr lang="ru-RU" sz="6000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«Мыши»</a:t>
            </a:r>
            <a:endParaRPr lang="ru-RU" sz="6000" dirty="0">
              <a:solidFill>
                <a:srgbClr val="3209C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3448"/>
            <a:ext cx="4928616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12672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Из последних букв сложите слово – название нашей басни, которую будем читать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" y="1484784"/>
            <a:ext cx="1727117" cy="178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397777"/>
            <a:ext cx="1583386" cy="20485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017" y="1449403"/>
            <a:ext cx="1835365" cy="18529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530" y="1700808"/>
            <a:ext cx="1767341" cy="11197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8" y="4075669"/>
            <a:ext cx="1565058" cy="191763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497" y="4075669"/>
            <a:ext cx="1523503" cy="201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28" y="5214806"/>
            <a:ext cx="1655943" cy="13689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56" y="4014300"/>
            <a:ext cx="1545281" cy="13805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726" y="5214806"/>
            <a:ext cx="1498665" cy="14775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022" y="1404516"/>
            <a:ext cx="1501607" cy="19427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866" y="4704599"/>
            <a:ext cx="1428313" cy="184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58147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27464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«Слон и Моська»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1354444"/>
            <a:ext cx="835292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леС</a:t>
            </a:r>
            <a:r>
              <a:rPr lang="ru-RU" sz="3200" b="1" dirty="0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                                            </a:t>
            </a:r>
            <a:r>
              <a:rPr lang="ru-RU" sz="4000" b="1" dirty="0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С</a:t>
            </a:r>
          </a:p>
          <a:p>
            <a:r>
              <a:rPr lang="ru-RU" sz="3200" b="1" dirty="0" err="1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осё</a:t>
            </a:r>
            <a:r>
              <a:rPr lang="ru-RU" sz="3200" b="1" dirty="0" err="1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Л</a:t>
            </a:r>
            <a:r>
              <a:rPr lang="ru-RU" sz="3200" b="1" dirty="0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                                         Л</a:t>
            </a:r>
          </a:p>
          <a:p>
            <a:r>
              <a:rPr lang="ru-RU" sz="3200" b="1" dirty="0" err="1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зеркалО</a:t>
            </a:r>
            <a:r>
              <a:rPr lang="ru-RU" sz="3200" b="1" dirty="0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                                    О</a:t>
            </a:r>
          </a:p>
          <a:p>
            <a:r>
              <a:rPr lang="ru-RU" sz="3200" b="1" dirty="0" err="1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филиН</a:t>
            </a:r>
            <a:r>
              <a:rPr lang="ru-RU" sz="3200" b="1" dirty="0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                                       Н</a:t>
            </a:r>
          </a:p>
          <a:p>
            <a:r>
              <a:rPr lang="ru-RU" sz="3200" b="1" dirty="0" err="1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мышИ</a:t>
            </a:r>
            <a:r>
              <a:rPr lang="ru-RU" sz="3200" b="1" dirty="0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                                     и</a:t>
            </a:r>
          </a:p>
          <a:p>
            <a:r>
              <a:rPr lang="ru-RU" sz="3200" b="1" dirty="0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свинья под </a:t>
            </a:r>
            <a:r>
              <a:rPr lang="ru-RU" sz="3200" b="1" dirty="0" err="1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дубоМ</a:t>
            </a:r>
            <a:r>
              <a:rPr lang="ru-RU" sz="3200" b="1" dirty="0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                  М</a:t>
            </a:r>
          </a:p>
          <a:p>
            <a:r>
              <a:rPr lang="ru-RU" sz="3200" b="1" dirty="0" err="1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зеркалО</a:t>
            </a:r>
            <a:r>
              <a:rPr lang="ru-RU" sz="3200" b="1" dirty="0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                                    О</a:t>
            </a:r>
          </a:p>
          <a:p>
            <a:r>
              <a:rPr lang="ru-RU" sz="3200" b="1" dirty="0" err="1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леС</a:t>
            </a:r>
            <a:r>
              <a:rPr lang="ru-RU" sz="3200" b="1" dirty="0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                                            С</a:t>
            </a:r>
          </a:p>
          <a:p>
            <a:r>
              <a:rPr lang="ru-RU" sz="3200" b="1" dirty="0" err="1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лебедЬ</a:t>
            </a:r>
            <a:r>
              <a:rPr lang="ru-RU" sz="3200" b="1" dirty="0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                                      Ь</a:t>
            </a:r>
          </a:p>
          <a:p>
            <a:r>
              <a:rPr lang="ru-RU" sz="3200" b="1" dirty="0" err="1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раК</a:t>
            </a:r>
            <a:r>
              <a:rPr lang="ru-RU" sz="3200" b="1" dirty="0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                                            К</a:t>
            </a:r>
          </a:p>
          <a:p>
            <a:r>
              <a:rPr lang="ru-RU" sz="3200" b="1" dirty="0" err="1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щукА</a:t>
            </a:r>
            <a:r>
              <a:rPr lang="ru-RU" sz="3200" b="1" dirty="0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                                          А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659" y="1432191"/>
            <a:ext cx="2231256" cy="254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804723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4605"/>
            <a:ext cx="87849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«Слон и Моська»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92" y="1141012"/>
            <a:ext cx="8388972" cy="565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313830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144016" cy="45719"/>
          </a:xfrm>
        </p:spPr>
        <p:txBody>
          <a:bodyPr/>
          <a:lstStyle/>
          <a:p>
            <a:pPr marL="0" indent="0" algn="l">
              <a:buNone/>
            </a:pPr>
            <a:endParaRPr lang="ru-RU" sz="2400" dirty="0">
              <a:solidFill>
                <a:srgbClr val="3D047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4433464" cy="576064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17716"/>
            <a:ext cx="4499992" cy="5707242"/>
          </a:xfrm>
        </p:spPr>
      </p:pic>
    </p:spTree>
    <p:extLst>
      <p:ext uri="{BB962C8B-B14F-4D97-AF65-F5344CB8AC3E}">
        <p14:creationId xmlns:p14="http://schemas.microsoft.com/office/powerpoint/2010/main" val="1662883591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-20264"/>
            <a:ext cx="8568952" cy="1505048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rgbClr val="3D047C"/>
                </a:solidFill>
                <a:latin typeface="Arial Black" pitchFamily="34" charset="0"/>
              </a:rPr>
              <a:t>Конкурс Знатоков </a:t>
            </a:r>
            <a:r>
              <a:rPr lang="ru-RU" sz="4000" dirty="0" smtClean="0">
                <a:solidFill>
                  <a:srgbClr val="3D047C"/>
                </a:solidFill>
                <a:latin typeface="Arial Black" pitchFamily="34" charset="0"/>
              </a:rPr>
              <a:t>басен</a:t>
            </a:r>
          </a:p>
          <a:p>
            <a:pPr algn="ctr"/>
            <a:r>
              <a:rPr lang="ru-RU" sz="3200" b="1" dirty="0" smtClean="0">
                <a:solidFill>
                  <a:srgbClr val="3D047C"/>
                </a:solidFill>
                <a:latin typeface="Arial Black" pitchFamily="34" charset="0"/>
              </a:rPr>
              <a:t>Отгадай басню по иллюстрации</a:t>
            </a:r>
            <a:endParaRPr lang="ru-RU" sz="3200" b="1" dirty="0">
              <a:solidFill>
                <a:srgbClr val="3D047C"/>
              </a:solidFill>
              <a:latin typeface="Arial Black" pitchFamily="34" charset="0"/>
            </a:endParaRPr>
          </a:p>
        </p:txBody>
      </p:sp>
      <p:pic>
        <p:nvPicPr>
          <p:cNvPr id="4" name="Picture 2" descr="C:\Documents and Settings\Ольга\Рабочий стол\картинки\Крылов\694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374" y="1268760"/>
            <a:ext cx="1928826" cy="2705828"/>
          </a:xfrm>
          <a:prstGeom prst="rect">
            <a:avLst/>
          </a:prstGeom>
          <a:noFill/>
        </p:spPr>
      </p:pic>
      <p:pic>
        <p:nvPicPr>
          <p:cNvPr id="5" name="Picture 3" descr="C:\Documents and Settings\Ольга\Рабочий стол\картинки\Крылов\2513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7864" y="1268760"/>
            <a:ext cx="1938348" cy="2712006"/>
          </a:xfrm>
          <a:prstGeom prst="rect">
            <a:avLst/>
          </a:prstGeom>
          <a:noFill/>
        </p:spPr>
      </p:pic>
      <p:pic>
        <p:nvPicPr>
          <p:cNvPr id="6" name="Picture 5" descr="C:\Documents and Settings\Ольга\Рабочий стол\картинки\Крылов\524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0607" y="1268760"/>
            <a:ext cx="1960483" cy="2750237"/>
          </a:xfrm>
          <a:prstGeom prst="rect">
            <a:avLst/>
          </a:prstGeom>
          <a:noFill/>
        </p:spPr>
      </p:pic>
      <p:pic>
        <p:nvPicPr>
          <p:cNvPr id="7" name="Picture 4" descr="C:\Documents and Settings\Ольга\Рабочий стол\картинки\Крылов\lebed_rak_schuka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5616" y="4238318"/>
            <a:ext cx="3071834" cy="2071702"/>
          </a:xfrm>
          <a:prstGeom prst="rect">
            <a:avLst/>
          </a:prstGeom>
          <a:noFill/>
        </p:spPr>
      </p:pic>
      <p:pic>
        <p:nvPicPr>
          <p:cNvPr id="8" name="Picture 6" descr="C:\Documents and Settings\Ольга\Рабочий стол\картинки\Крылов\d6ad471ff08908958ef8edf40d5d4a1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54657" y="4217815"/>
            <a:ext cx="3571900" cy="2071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41555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30302"/>
            <a:ext cx="4992624" cy="65973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0673" y="130302"/>
            <a:ext cx="3007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209C7"/>
                </a:solidFill>
                <a:effectLst/>
                <a:latin typeface="Arial" pitchFamily="34" charset="0"/>
                <a:cs typeface="Arial" pitchFamily="34" charset="0"/>
              </a:rPr>
              <a:t>«Белка»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209C7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517735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1601"/>
            <a:ext cx="521784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84158" y="130302"/>
            <a:ext cx="38860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209C7"/>
                </a:solidFill>
                <a:effectLst/>
                <a:latin typeface="Arial" pitchFamily="34" charset="0"/>
                <a:cs typeface="Arial" pitchFamily="34" charset="0"/>
              </a:rPr>
              <a:t>«Лисица и </a:t>
            </a:r>
            <a:b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209C7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209C7"/>
                </a:solidFill>
                <a:effectLst/>
                <a:latin typeface="Arial" pitchFamily="34" charset="0"/>
                <a:cs typeface="Arial" pitchFamily="34" charset="0"/>
              </a:rPr>
              <a:t>виноград»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209C7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75851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16632"/>
            <a:ext cx="4965192" cy="63550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30302"/>
            <a:ext cx="40679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209C7"/>
                </a:solidFill>
                <a:effectLst/>
                <a:latin typeface="Arial" pitchFamily="34" charset="0"/>
                <a:cs typeface="Arial" pitchFamily="34" charset="0"/>
              </a:rPr>
              <a:t>«Волк и Журавль»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209C7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747774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0"/>
            <a:ext cx="5212567" cy="67600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30302"/>
            <a:ext cx="39239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209C7"/>
                </a:solidFill>
                <a:effectLst/>
                <a:latin typeface="Arial" pitchFamily="34" charset="0"/>
                <a:cs typeface="Arial" pitchFamily="34" charset="0"/>
              </a:rPr>
              <a:t>«Ворона и Лисица»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209C7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614544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0648"/>
            <a:ext cx="88569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Мораль</a:t>
            </a:r>
            <a:r>
              <a:rPr lang="ru-RU" sz="2000" b="1" dirty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 - Поучение, нравоучительный </a:t>
            </a:r>
            <a:r>
              <a:rPr lang="ru-RU" sz="2000" b="1" dirty="0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вывод, нравственное </a:t>
            </a:r>
            <a:r>
              <a:rPr lang="ru-RU" sz="2000" b="1" dirty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наставление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Иносказание</a:t>
            </a:r>
            <a:r>
              <a:rPr lang="ru-RU" sz="2000" b="1" dirty="0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– через животных, через растения автор передает человеческие поступки, говорит о человеческих пороках</a:t>
            </a:r>
            <a:r>
              <a:rPr lang="ru-RU" sz="2000" b="1" dirty="0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Аллегория</a:t>
            </a:r>
            <a:r>
              <a:rPr lang="ru-RU" sz="2000" b="1" dirty="0" smtClean="0">
                <a:solidFill>
                  <a:srgbClr val="3D047C"/>
                </a:solidFill>
                <a:latin typeface="Arial" pitchFamily="34" charset="0"/>
                <a:cs typeface="Arial" pitchFamily="34" charset="0"/>
              </a:rPr>
              <a:t> – иносказание, изображение какого-либо качества, понятия посредством образа. Связь между значением и образом устанавливается по сходству. Принято считать, что образ каждого животного у баснописца – это аллегория какой-либо черты характера.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416" y="2281408"/>
            <a:ext cx="781340" cy="12195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416" y="1589"/>
            <a:ext cx="823945" cy="14111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46" y="2794759"/>
            <a:ext cx="1466830" cy="22069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816334"/>
            <a:ext cx="2601563" cy="20463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50" y="4330299"/>
            <a:ext cx="1301411" cy="25277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776" y="4261787"/>
            <a:ext cx="1455397" cy="24058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79" y="3047046"/>
            <a:ext cx="1207944" cy="17645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12" y="2794759"/>
            <a:ext cx="1119563" cy="22301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62576"/>
            <a:ext cx="1007635" cy="182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35523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382" y="15144"/>
            <a:ext cx="5484732" cy="68428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30302"/>
            <a:ext cx="392392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209C7"/>
                </a:solidFill>
                <a:effectLst/>
                <a:latin typeface="Arial" pitchFamily="34" charset="0"/>
                <a:cs typeface="Arial" pitchFamily="34" charset="0"/>
              </a:rPr>
              <a:t>«Зеркало и Обезьяна»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209C7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678650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05" y="27789"/>
            <a:ext cx="5085651" cy="67276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30302"/>
            <a:ext cx="39239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209C7"/>
                </a:solidFill>
                <a:effectLst/>
                <a:latin typeface="Arial" pitchFamily="34" charset="0"/>
                <a:cs typeface="Arial" pitchFamily="34" charset="0"/>
              </a:rPr>
              <a:t>«Квартет»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209C7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Documents and Settings\123\Рабочий стол\БАСНИ КРЫЛОВА\квартет2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4" y="1916832"/>
            <a:ext cx="3569320" cy="46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055427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29206"/>
            <a:ext cx="8899918" cy="60095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94012" y="10232"/>
            <a:ext cx="47880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209C7"/>
                </a:solidFill>
                <a:effectLst/>
                <a:latin typeface="Arial" pitchFamily="34" charset="0"/>
                <a:cs typeface="Arial" pitchFamily="34" charset="0"/>
              </a:rPr>
              <a:t>«Квартет»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209C7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703209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32" y="119090"/>
            <a:ext cx="5052060" cy="64190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08520" y="119090"/>
            <a:ext cx="413995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209C7"/>
                </a:solidFill>
                <a:effectLst/>
                <a:latin typeface="Arial" pitchFamily="34" charset="0"/>
                <a:cs typeface="Arial" pitchFamily="34" charset="0"/>
              </a:rPr>
              <a:t>«Слон на воеводстве»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209C7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34845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123\Рабочий стол\БАСНИ КРЫЛОВА\филин и осе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3268"/>
            <a:ext cx="5002213" cy="653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08520" y="119090"/>
            <a:ext cx="413995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209C7"/>
                </a:solidFill>
                <a:effectLst/>
                <a:latin typeface="Arial" pitchFamily="34" charset="0"/>
                <a:cs typeface="Arial" pitchFamily="34" charset="0"/>
              </a:rPr>
              <a:t>«Филин и Осел»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209C7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31043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51" y="0"/>
            <a:ext cx="526944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08520" y="119090"/>
            <a:ext cx="413995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209C7"/>
                </a:solidFill>
                <a:effectLst/>
                <a:latin typeface="Arial" pitchFamily="34" charset="0"/>
                <a:cs typeface="Arial" pitchFamily="34" charset="0"/>
              </a:rPr>
              <a:t>«Кукушка и Петух»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209C7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364846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19089"/>
            <a:ext cx="5429248" cy="66315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08520" y="119090"/>
            <a:ext cx="413995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209C7"/>
                </a:solidFill>
                <a:effectLst/>
                <a:latin typeface="Arial" pitchFamily="34" charset="0"/>
                <a:cs typeface="Arial" pitchFamily="34" charset="0"/>
              </a:rPr>
              <a:t>«Волк и Лисица»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209C7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360764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24" y="0"/>
            <a:ext cx="5184576" cy="67078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08520" y="119090"/>
            <a:ext cx="413995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209C7"/>
                </a:solidFill>
                <a:effectLst/>
                <a:latin typeface="Arial" pitchFamily="34" charset="0"/>
                <a:cs typeface="Arial" pitchFamily="34" charset="0"/>
              </a:rPr>
              <a:t>«Осёл и Мужик»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209C7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795660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89881"/>
            <a:ext cx="5248656" cy="65151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08520" y="119090"/>
            <a:ext cx="413995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209C7"/>
                </a:solidFill>
                <a:effectLst/>
                <a:latin typeface="Arial" pitchFamily="34" charset="0"/>
                <a:cs typeface="Arial" pitchFamily="34" charset="0"/>
              </a:rPr>
              <a:t>«Слон и Моська»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209C7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093174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465"/>
            <a:ext cx="46085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08520" y="119090"/>
            <a:ext cx="439248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209C7"/>
                </a:solidFill>
                <a:effectLst/>
                <a:latin typeface="Arial" pitchFamily="34" charset="0"/>
                <a:cs typeface="Arial" pitchFamily="34" charset="0"/>
              </a:rPr>
              <a:t>«Медведь у пчёл»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209C7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103214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1162"/>
            <a:ext cx="878497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7D0F03"/>
                </a:solidFill>
                <a:latin typeface="Arial" pitchFamily="34" charset="0"/>
                <a:cs typeface="Arial" pitchFamily="34" charset="0"/>
              </a:rPr>
              <a:t>Вопросы из биографии И. А. Крылова</a:t>
            </a:r>
            <a:endParaRPr lang="ru-RU" sz="3200" dirty="0">
              <a:solidFill>
                <a:srgbClr val="7D0F0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620688"/>
            <a:ext cx="8568952" cy="5976664"/>
          </a:xfrm>
        </p:spPr>
        <p:txBody>
          <a:bodyPr>
            <a:normAutofit fontScale="70000" lnSpcReduction="20000"/>
          </a:bodyPr>
          <a:lstStyle/>
          <a:p>
            <a:pPr marL="45720" indent="0">
              <a:buNone/>
            </a:pPr>
            <a:r>
              <a:rPr lang="ru-RU" sz="3500" b="1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1. Сколько </a:t>
            </a:r>
            <a:r>
              <a:rPr lang="ru-RU" sz="3500" b="1" dirty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лет было И. Крылову, когда он написал свою первую басню</a:t>
            </a:r>
            <a:r>
              <a:rPr lang="ru-RU" sz="3500" b="1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560070" indent="-514350">
              <a:buAutoNum type="arabicPeriod"/>
            </a:pPr>
            <a:endParaRPr lang="ru-RU" sz="3500" dirty="0">
              <a:solidFill>
                <a:srgbClr val="3209C7"/>
              </a:solidFill>
              <a:latin typeface="Arial" pitchFamily="34" charset="0"/>
              <a:cs typeface="Arial" pitchFamily="34" charset="0"/>
            </a:endParaRPr>
          </a:p>
          <a:p>
            <a:pPr marL="45720" indent="0">
              <a:buNone/>
            </a:pPr>
            <a:r>
              <a:rPr lang="ru-RU" sz="3500" b="1" dirty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2. На каком инструменте  играл И. </a:t>
            </a:r>
            <a:r>
              <a:rPr lang="ru-RU" sz="3500" b="1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А. Крылов?</a:t>
            </a:r>
          </a:p>
          <a:p>
            <a:pPr marL="45720" indent="0">
              <a:buNone/>
            </a:pPr>
            <a:endParaRPr lang="ru-RU" sz="3500" dirty="0">
              <a:solidFill>
                <a:srgbClr val="3209C7"/>
              </a:solidFill>
              <a:latin typeface="Arial" pitchFamily="34" charset="0"/>
              <a:cs typeface="Arial" pitchFamily="34" charset="0"/>
            </a:endParaRPr>
          </a:p>
          <a:p>
            <a:pPr marL="45720" indent="0">
              <a:buNone/>
            </a:pPr>
            <a:r>
              <a:rPr lang="ru-RU" sz="3500" b="1" dirty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3. Что вы знаете о детстве И. </a:t>
            </a:r>
            <a:r>
              <a:rPr lang="ru-RU" sz="3500" b="1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А. Крылова?</a:t>
            </a:r>
          </a:p>
          <a:p>
            <a:pPr marL="45720" indent="0">
              <a:buNone/>
            </a:pPr>
            <a:endParaRPr lang="ru-RU" sz="3500" dirty="0">
              <a:solidFill>
                <a:srgbClr val="3209C7"/>
              </a:solidFill>
              <a:latin typeface="Arial" pitchFamily="34" charset="0"/>
              <a:cs typeface="Arial" pitchFamily="34" charset="0"/>
            </a:endParaRPr>
          </a:p>
          <a:p>
            <a:pPr marL="45720" indent="0">
              <a:buNone/>
            </a:pPr>
            <a:r>
              <a:rPr lang="ru-RU" sz="3500" b="1" dirty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4. Сколько басен создано И. </a:t>
            </a:r>
            <a:r>
              <a:rPr lang="ru-RU" sz="3500" b="1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А. Крыловым?      </a:t>
            </a:r>
            <a:endParaRPr lang="ru-RU" sz="3500" dirty="0">
              <a:solidFill>
                <a:srgbClr val="3209C7"/>
              </a:solidFill>
              <a:latin typeface="Arial" pitchFamily="34" charset="0"/>
              <a:cs typeface="Arial" pitchFamily="34" charset="0"/>
            </a:endParaRPr>
          </a:p>
          <a:p>
            <a:pPr marL="45720" indent="0">
              <a:buNone/>
            </a:pPr>
            <a:r>
              <a:rPr lang="ru-RU" sz="3500" b="1" dirty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5. Каким литературным творчеством, </a:t>
            </a:r>
            <a:r>
              <a:rPr lang="ru-RU" sz="3500" b="1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помимо </a:t>
            </a:r>
            <a:r>
              <a:rPr lang="ru-RU" sz="3500" b="1" dirty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басен, занимался </a:t>
            </a:r>
            <a:r>
              <a:rPr lang="ru-RU" sz="3500" b="1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3500" b="1" dirty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3500" b="1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А. Крылов?</a:t>
            </a:r>
          </a:p>
          <a:p>
            <a:pPr marL="45720" indent="0">
              <a:buNone/>
            </a:pPr>
            <a:endParaRPr lang="ru-RU" sz="3500" dirty="0">
              <a:solidFill>
                <a:srgbClr val="3209C7"/>
              </a:solidFill>
              <a:latin typeface="Arial" pitchFamily="34" charset="0"/>
              <a:cs typeface="Arial" pitchFamily="34" charset="0"/>
            </a:endParaRPr>
          </a:p>
          <a:p>
            <a:pPr marL="45720" indent="0">
              <a:buNone/>
            </a:pPr>
            <a:r>
              <a:rPr lang="ru-RU" sz="3500" b="1" dirty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6. Где стоит первый памятник И. Крылову</a:t>
            </a:r>
            <a:r>
              <a:rPr lang="ru-RU" sz="3500" b="1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45720" indent="0">
              <a:buNone/>
            </a:pPr>
            <a:r>
              <a:rPr lang="ru-RU" sz="3500" b="1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00" dirty="0">
              <a:solidFill>
                <a:srgbClr val="3209C7"/>
              </a:solidFill>
              <a:latin typeface="Arial" pitchFamily="34" charset="0"/>
              <a:cs typeface="Arial" pitchFamily="34" charset="0"/>
            </a:endParaRPr>
          </a:p>
          <a:p>
            <a:pPr marL="45720" indent="0">
              <a:buNone/>
            </a:pPr>
            <a:r>
              <a:rPr lang="ru-RU" sz="3500" b="1" dirty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7. Что вы знаете об этом памятнике?</a:t>
            </a:r>
            <a:endParaRPr lang="ru-RU" sz="3500" dirty="0">
              <a:solidFill>
                <a:srgbClr val="3209C7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9900926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51520" y="86575"/>
            <a:ext cx="8229600" cy="37862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7D0F03"/>
                </a:solidFill>
                <a:latin typeface="Arial" pitchFamily="34" charset="0"/>
                <a:cs typeface="Arial" pitchFamily="34" charset="0"/>
              </a:rPr>
              <a:t> Афоризмы </a:t>
            </a:r>
            <a:endParaRPr lang="ru-RU" sz="2800" b="1" dirty="0" smtClean="0">
              <a:solidFill>
                <a:srgbClr val="3D047C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7D0F03"/>
                </a:solidFill>
                <a:latin typeface="Arial" pitchFamily="34" charset="0"/>
                <a:cs typeface="Arial" pitchFamily="34" charset="0"/>
              </a:rPr>
              <a:t> Афоризмы </a:t>
            </a:r>
            <a:r>
              <a:rPr lang="ru-RU" sz="2800" b="1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из басен И.А. Крылова уже при его жизни использовались его современниками наряду с пословицами и поговорками.</a:t>
            </a:r>
            <a:br>
              <a:rPr lang="ru-RU" sz="2800" b="1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7D0F03"/>
                </a:solidFill>
                <a:latin typeface="Arial" pitchFamily="34" charset="0"/>
                <a:cs typeface="Arial" pitchFamily="34" charset="0"/>
              </a:rPr>
              <a:t>И. А. Крылов </a:t>
            </a:r>
            <a:r>
              <a:rPr lang="ru-RU" sz="2800" b="1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обогатил русский язык, русскую речь крылатыми, остроумными, образными выражениями-сравнениями.</a:t>
            </a:r>
            <a:endParaRPr lang="ru-RU" sz="2800" b="1" dirty="0">
              <a:solidFill>
                <a:srgbClr val="3209C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G:\БАСНИ КРЫЛОВА\слон 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57249"/>
            <a:ext cx="2560881" cy="318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БАСНИ КРЫЛОВА\2014-11-13, слон\слон 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2448272" cy="300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БАСНИ КРЫЛОВА\2014-11-13, слон\слон 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645025"/>
            <a:ext cx="2520280" cy="300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595109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030" y="3974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3209C7"/>
                </a:solidFill>
                <a:latin typeface="Arial Black" pitchFamily="34" charset="0"/>
                <a:cs typeface="Arial" pitchFamily="34" charset="0"/>
              </a:rPr>
              <a:t>Угадай, из какой </a:t>
            </a:r>
            <a:r>
              <a:rPr lang="ru-RU" sz="3600" dirty="0" smtClean="0">
                <a:solidFill>
                  <a:srgbClr val="3209C7"/>
                </a:solidFill>
                <a:latin typeface="Arial Black" pitchFamily="34" charset="0"/>
                <a:cs typeface="Arial" pitchFamily="34" charset="0"/>
              </a:rPr>
              <a:t>басни афоризм?</a:t>
            </a:r>
            <a:endParaRPr lang="ru-RU" sz="3600" dirty="0">
              <a:solidFill>
                <a:srgbClr val="3209C7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798" y="1296040"/>
            <a:ext cx="4811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1. А 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Васька слушает, да ест.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07841" y="1388373"/>
            <a:ext cx="2442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Кот и Повар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 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667" y="4505845"/>
            <a:ext cx="5138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4. А 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ларчик просто открывался.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37578" y="4505845"/>
            <a:ext cx="1624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Ларчик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0030" y="1806530"/>
            <a:ext cx="51375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2. Беда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коль пироги начнёт печи сапожник, а сапоги тачать 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пирожник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999213" y="2319519"/>
            <a:ext cx="23009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Щука и Кот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 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667" y="5423658"/>
            <a:ext cx="4626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 Да 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только воз и ныне там.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030153" y="5423658"/>
            <a:ext cx="29638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Лебедь, Щука и Рак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0983" y="6300319"/>
            <a:ext cx="35718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 Как 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белка в колесе.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613983" y="6300319"/>
            <a:ext cx="15263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Белка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 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470" y="593467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54505" y="314096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3. Кукушка 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хвалит петуха, </a:t>
            </a:r>
          </a:p>
          <a:p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За то, что хвалит он 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кукушку. </a:t>
            </a:r>
            <a:endParaRPr lang="ru-RU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218615" y="3387786"/>
            <a:ext cx="3132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Кукушка и Петух» 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4582469" y="1575911"/>
            <a:ext cx="232537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167125" y="2557021"/>
            <a:ext cx="183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3775328" y="3618618"/>
            <a:ext cx="244328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131965" y="4736676"/>
            <a:ext cx="226995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4427984" y="5654490"/>
            <a:ext cx="16096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11" idx="3"/>
          </p:cNvCxnSpPr>
          <p:nvPr/>
        </p:nvCxnSpPr>
        <p:spPr>
          <a:xfrm flipV="1">
            <a:off x="3712795" y="6484985"/>
            <a:ext cx="4015098" cy="461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561384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27" grpId="0"/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030" y="3974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3209C7"/>
                </a:solidFill>
                <a:latin typeface="Arial Black" pitchFamily="34" charset="0"/>
                <a:cs typeface="Arial" pitchFamily="34" charset="0"/>
              </a:rPr>
              <a:t>Угадай, из какой басни фразеологизм?</a:t>
            </a:r>
            <a:endParaRPr lang="ru-RU" sz="3600" dirty="0">
              <a:solidFill>
                <a:srgbClr val="3209C7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193" y="1322521"/>
            <a:ext cx="4651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 Слона-то 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я и не приметил.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484679" y="1322521"/>
            <a:ext cx="2703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Любопытный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 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062" y="2060848"/>
            <a:ext cx="4607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 Сильнее 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кошки зверя нет!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388675" y="2060847"/>
            <a:ext cx="2921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Мышь и Крыса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 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67232" y="2821578"/>
            <a:ext cx="35847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 У 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сильного всегда </a:t>
            </a:r>
            <a:endParaRPr lang="ru-RU" sz="24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бессильный 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виноват.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282328" y="3006243"/>
            <a:ext cx="2958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Волк и Ягнёнок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 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3860264"/>
            <a:ext cx="37010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10. Услужливый 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дурак </a:t>
            </a:r>
            <a:endParaRPr lang="ru-RU" sz="24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опаснее 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врага.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261521" y="4044929"/>
            <a:ext cx="39367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Пустынник и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Медведь»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4867260"/>
            <a:ext cx="5419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11. Великий 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зверь на малые дела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012160" y="4867259"/>
            <a:ext cx="3366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«Воспитание Льва»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4185" y="55191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12. А 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вы, друзья, , как ни садитесь, 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Все </a:t>
            </a: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 музыканты не 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годитесь. </a:t>
            </a:r>
            <a:endParaRPr lang="ru-RU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365809" y="5875869"/>
            <a:ext cx="1894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Квартет»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470" y="593467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 </a:t>
            </a:r>
          </a:p>
        </p:txBody>
      </p:sp>
      <p:cxnSp>
        <p:nvCxnSpPr>
          <p:cNvPr id="4" name="Прямая со стрелкой 3"/>
          <p:cNvCxnSpPr>
            <a:endCxn id="14" idx="1"/>
          </p:cNvCxnSpPr>
          <p:nvPr/>
        </p:nvCxnSpPr>
        <p:spPr>
          <a:xfrm>
            <a:off x="4558522" y="1553353"/>
            <a:ext cx="1926157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>
            <a:endCxn id="16" idx="1"/>
          </p:cNvCxnSpPr>
          <p:nvPr/>
        </p:nvCxnSpPr>
        <p:spPr>
          <a:xfrm>
            <a:off x="4699531" y="2291680"/>
            <a:ext cx="168914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endCxn id="18" idx="1"/>
          </p:cNvCxnSpPr>
          <p:nvPr/>
        </p:nvCxnSpPr>
        <p:spPr>
          <a:xfrm>
            <a:off x="3347864" y="3237075"/>
            <a:ext cx="29344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19" idx="3"/>
          </p:cNvCxnSpPr>
          <p:nvPr/>
        </p:nvCxnSpPr>
        <p:spPr>
          <a:xfrm flipV="1">
            <a:off x="3701013" y="4275762"/>
            <a:ext cx="156050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22" idx="1"/>
          </p:cNvCxnSpPr>
          <p:nvPr/>
        </p:nvCxnSpPr>
        <p:spPr>
          <a:xfrm>
            <a:off x="5261521" y="5098092"/>
            <a:ext cx="75063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4481267" y="6106701"/>
            <a:ext cx="2971053" cy="126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015541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800" y="5161126"/>
            <a:ext cx="8354233" cy="1556792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sz="2700" dirty="0" smtClean="0">
                <a:solidFill>
                  <a:srgbClr val="3209C7"/>
                </a:solidFill>
                <a:latin typeface="Arial Black" pitchFamily="34" charset="0"/>
                <a:cs typeface="Times New Roman" pitchFamily="18" charset="0"/>
              </a:rPr>
              <a:t>Работа учителя начальных классов</a:t>
            </a:r>
            <a:br>
              <a:rPr lang="ru-RU" sz="2700" dirty="0" smtClean="0">
                <a:solidFill>
                  <a:srgbClr val="3209C7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3209C7"/>
                </a:solidFill>
                <a:latin typeface="Arial Black" pitchFamily="34" charset="0"/>
                <a:cs typeface="Times New Roman" pitchFamily="18" charset="0"/>
              </a:rPr>
              <a:t>НОУ «Школа-интернат № 23 ОАО «РЖД» </a:t>
            </a:r>
            <a:br>
              <a:rPr lang="ru-RU" sz="2700" dirty="0" smtClean="0">
                <a:solidFill>
                  <a:srgbClr val="3209C7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3209C7"/>
                </a:solidFill>
                <a:latin typeface="Arial Black" pitchFamily="34" charset="0"/>
                <a:cs typeface="Times New Roman" pitchFamily="18" charset="0"/>
              </a:rPr>
              <a:t>г. </a:t>
            </a:r>
            <a:r>
              <a:rPr lang="ru-RU" sz="2700" dirty="0" err="1" smtClean="0">
                <a:solidFill>
                  <a:srgbClr val="3209C7"/>
                </a:solidFill>
                <a:latin typeface="Arial Black" pitchFamily="34" charset="0"/>
                <a:cs typeface="Times New Roman" pitchFamily="18" charset="0"/>
              </a:rPr>
              <a:t>Слюдянка</a:t>
            </a:r>
            <a:r>
              <a:rPr lang="ru-RU" sz="2700" dirty="0" smtClean="0">
                <a:solidFill>
                  <a:srgbClr val="3209C7"/>
                </a:solidFill>
                <a:latin typeface="Arial Black" pitchFamily="34" charset="0"/>
                <a:cs typeface="Times New Roman" pitchFamily="18" charset="0"/>
              </a:rPr>
              <a:t>, Иркутская область </a:t>
            </a:r>
            <a:br>
              <a:rPr lang="ru-RU" sz="2700" dirty="0" smtClean="0">
                <a:solidFill>
                  <a:srgbClr val="3209C7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3209C7"/>
                </a:solidFill>
                <a:latin typeface="Arial Black" pitchFamily="34" charset="0"/>
                <a:cs typeface="Times New Roman" pitchFamily="18" charset="0"/>
              </a:rPr>
              <a:t>Павловой Светланы Сергеевны</a:t>
            </a:r>
            <a:r>
              <a:rPr lang="ru-RU" sz="1800" b="1" dirty="0" smtClean="0"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1800" dirty="0" smtClean="0">
                <a:latin typeface="Monotype Corsiva" pitchFamily="66" charset="0"/>
              </a:rPr>
              <a:t/>
            </a:r>
            <a:br>
              <a:rPr lang="ru-RU" sz="1800" dirty="0" smtClean="0">
                <a:latin typeface="Monotype Corsiva" pitchFamily="66" charset="0"/>
              </a:rPr>
            </a:b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28596" y="428604"/>
            <a:ext cx="8229600" cy="104298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5400" b="1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Спасибо за работу!</a:t>
            </a:r>
            <a:endParaRPr lang="en-US" sz="5400" b="1" dirty="0" smtClean="0">
              <a:solidFill>
                <a:srgbClr val="3209C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Documents and Settings\Ольга\Рабочий стол\картинки\блестяшки- цветочки\d0a1d0bed0bbd0bdd0b5d187d0bdd0b0d18f20d180d0b0d0b4d0bed181d182d18c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760" y="1484784"/>
            <a:ext cx="3643328" cy="36554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14348" y="1357298"/>
            <a:ext cx="76438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Вы молодцы!</a:t>
            </a:r>
            <a:endParaRPr lang="ru-RU" sz="4400" b="1" dirty="0">
              <a:solidFill>
                <a:srgbClr val="3209C7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657392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789040"/>
            <a:ext cx="5148064" cy="2952328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dirty="0">
                <a:solidFill>
                  <a:srgbClr val="3209C7"/>
                </a:solidFill>
                <a:effectLst/>
                <a:latin typeface="Arial" pitchFamily="34" charset="0"/>
                <a:cs typeface="Arial" pitchFamily="34" charset="0"/>
              </a:rPr>
              <a:t>В Санкт-Петербурге сооружен памятник Крылову. На каждой стороне высокого постамента, на котором разместился памятник, – барельефные изображения персонажей наиболее известных басен Крылова. Памятник был сооружен на деньги, которые собрали по всей </a:t>
            </a:r>
            <a:r>
              <a:rPr lang="ru-RU" sz="2000" dirty="0" smtClean="0">
                <a:solidFill>
                  <a:srgbClr val="3209C7"/>
                </a:solidFill>
                <a:effectLst/>
                <a:latin typeface="Arial" pitchFamily="34" charset="0"/>
                <a:cs typeface="Arial" pitchFamily="34" charset="0"/>
              </a:rPr>
              <a:t>России.</a:t>
            </a:r>
            <a:endParaRPr lang="ru-RU" dirty="0">
              <a:solidFill>
                <a:srgbClr val="3209C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734952" cy="357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krilov_pamyatnik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8640"/>
            <a:ext cx="3816424" cy="583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747201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9036496" cy="374441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Викторина по басням </a:t>
            </a:r>
            <a:b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И. А. Крылова</a:t>
            </a:r>
            <a:b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7D0F03"/>
                </a:solidFill>
                <a:latin typeface="Arial" pitchFamily="34" charset="0"/>
                <a:cs typeface="Arial" pitchFamily="34" charset="0"/>
              </a:rPr>
              <a:t>Задание: Угадайте  по строчкам из басни название басни и ее героев</a:t>
            </a:r>
            <a:endParaRPr lang="ru-RU" dirty="0">
              <a:solidFill>
                <a:srgbClr val="7D0F0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146534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892480" cy="3456384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«Когда в товарищах согласья нет,</a:t>
            </a:r>
            <a:br>
              <a:rPr lang="ru-RU" sz="4400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</a:br>
            <a:r>
              <a:rPr lang="ru-RU" sz="4400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На лад их дело не пойдет,</a:t>
            </a:r>
            <a:br>
              <a:rPr lang="ru-RU" sz="4400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</a:br>
            <a:r>
              <a:rPr lang="ru-RU" sz="4400" dirty="0" smtClean="0"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И выйдет из него не  дело, только мука»</a:t>
            </a:r>
            <a:r>
              <a:rPr lang="ru-RU" sz="6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6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endParaRPr lang="ru-RU" sz="60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684498"/>
            <a:ext cx="4032448" cy="280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58871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131" y="31894"/>
            <a:ext cx="5040560" cy="679302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2" y="1988840"/>
            <a:ext cx="367369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209C7"/>
                </a:solidFill>
                <a:latin typeface="Arial" pitchFamily="34" charset="0"/>
                <a:cs typeface="Arial" pitchFamily="34" charset="0"/>
              </a:rPr>
              <a:t>«Лебедь, щука и рак»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209C7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174754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rgbClr val="3209C7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«Вперед чужой беде не смейся, Голубок»</a:t>
            </a:r>
            <a:endParaRPr lang="ru-RU" sz="6000" dirty="0">
              <a:solidFill>
                <a:srgbClr val="3209C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320" y="2420888"/>
            <a:ext cx="4054003" cy="405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547667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1039</TotalTime>
  <Words>704</Words>
  <Application>Microsoft Office PowerPoint</Application>
  <PresentationFormat>Экран (4:3)</PresentationFormat>
  <Paragraphs>127</Paragraphs>
  <Slides>43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Воздушный поток</vt:lpstr>
      <vt:lpstr>Презентация PowerPoint</vt:lpstr>
      <vt:lpstr>Презентация PowerPoint</vt:lpstr>
      <vt:lpstr>Презентация PowerPoint</vt:lpstr>
      <vt:lpstr>Вопросы из биографии И. А. Крылова</vt:lpstr>
      <vt:lpstr>В Санкт-Петербурге сооружен памятник Крылову. На каждой стороне высокого постамента, на котором разместился памятник, – барельефные изображения персонажей наиболее известных басен Крылова. Памятник был сооружен на деньги, которые собрали по всей России.</vt:lpstr>
      <vt:lpstr>Викторина по басням  И. А. Крылова  Задание: Угадайте  по строчкам из басни название басни и ее героев</vt:lpstr>
      <vt:lpstr>«Когда в товарищах согласья нет, На лад их дело не пойдет, И выйдет из него не  дело, только мука»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«К несчастью, то ж бывает у людей: Как ни полезна вещь, - цены не зная ей, Невежда про нее свой толк все к худу клонит; А ежели невежда познатней, Так он ее еще и гонит».  </vt:lpstr>
      <vt:lpstr>«Мартышка и очки»</vt:lpstr>
      <vt:lpstr>Тут в океан мои затейницы спрыгнули И – утонули. А наш корабль рукой искусною водим, Достигнул пристани и цел и невредим. </vt:lpstr>
      <vt:lpstr>«Мыши»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учителя начальных классов НОУ «Школа-интернат № 23 ОАО «РЖД»  г. Слюдянка, Иркутская область  Павловой Светланы Сергеевны  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Иван Андреевич Крылов</dc:title>
  <dc:creator>User</dc:creator>
  <cp:lastModifiedBy>User</cp:lastModifiedBy>
  <cp:revision>101</cp:revision>
  <dcterms:created xsi:type="dcterms:W3CDTF">2014-11-04T10:51:59Z</dcterms:created>
  <dcterms:modified xsi:type="dcterms:W3CDTF">2014-11-28T10:48:20Z</dcterms:modified>
</cp:coreProperties>
</file>