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94660"/>
  </p:normalViewPr>
  <p:slideViewPr>
    <p:cSldViewPr>
      <p:cViewPr>
        <p:scale>
          <a:sx n="100" d="100"/>
          <a:sy n="100" d="100"/>
        </p:scale>
        <p:origin x="-318" y="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1666C-90FC-49E8-A236-0930E94B5258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87D4D-02DC-4C02-809B-7994F74DAB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55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87D4D-02DC-4C02-809B-7994F74DAB9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771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32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20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28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119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63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58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28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33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18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73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8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04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0BC454A-0C23-4181-927D-CF6CF402A5D0}" type="datetimeFigureOut">
              <a:rPr lang="ru-RU" smtClean="0"/>
              <a:t>12.12.2014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BE5FE9C-CAA5-45B8-B566-2703057A93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804" y="4648200"/>
            <a:ext cx="7457587" cy="457200"/>
          </a:xfrm>
        </p:spPr>
        <p:txBody>
          <a:bodyPr>
            <a:noAutofit/>
          </a:bodyPr>
          <a:lstStyle/>
          <a:p>
            <a:r>
              <a:rPr lang="ru-RU" sz="2000" dirty="0" smtClean="0"/>
              <a:t>Урок математики в 6 классе.</a:t>
            </a:r>
          </a:p>
          <a:p>
            <a:pPr algn="l"/>
            <a:endParaRPr lang="ru-RU" sz="2000" i="1" dirty="0"/>
          </a:p>
          <a:p>
            <a:pPr algn="l"/>
            <a:r>
              <a:rPr lang="ru-RU" sz="2000" i="1" dirty="0" smtClean="0"/>
              <a:t>Учитель математики ГБОУ </a:t>
            </a:r>
            <a:r>
              <a:rPr lang="ru-RU" sz="2000" i="1" dirty="0" smtClean="0"/>
              <a:t>«Школа №15»</a:t>
            </a:r>
            <a:endParaRPr lang="ru-RU" sz="2000" i="1" dirty="0" smtClean="0"/>
          </a:p>
          <a:p>
            <a:pPr algn="l"/>
            <a:r>
              <a:rPr lang="ru-RU" sz="2000" i="1" dirty="0" smtClean="0"/>
              <a:t>Дмитрий Вадимович </a:t>
            </a:r>
            <a:r>
              <a:rPr lang="ru-RU" sz="2000" i="1" dirty="0" err="1" smtClean="0"/>
              <a:t>Лабзин</a:t>
            </a:r>
            <a:r>
              <a:rPr lang="ru-RU" sz="2000" i="1" dirty="0" smtClean="0"/>
              <a:t>.</a:t>
            </a:r>
            <a:endParaRPr lang="ru-RU" sz="2000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r>
              <a:rPr lang="ru-RU" dirty="0" smtClean="0">
                <a:hlinkClick r:id="rId2" action="ppaction://hlinksldjump"/>
              </a:rPr>
              <a:t>Наибольший общий делитель.</a:t>
            </a:r>
            <a:br>
              <a:rPr lang="ru-RU" dirty="0" smtClean="0">
                <a:hlinkClick r:id="rId2" action="ppaction://hlinksldjump"/>
              </a:rPr>
            </a:br>
            <a:r>
              <a:rPr lang="ru-RU" dirty="0" smtClean="0">
                <a:hlinkClick r:id="rId3" action="ppaction://hlinksldjump"/>
              </a:rPr>
              <a:t>Взаимно простые числа.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5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80618"/>
            <a:ext cx="266429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Устная работа.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12573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Вычислите: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15169" y="1805746"/>
                <a:ext cx="1181734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dirty="0" smtClean="0"/>
                  <a:t>а)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0,7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∙10</m:t>
                    </m:r>
                  </m:oMath>
                </a14:m>
                <a:endParaRPr lang="ru-RU" b="0" dirty="0" smtClean="0">
                  <a:ea typeface="Cambria Math"/>
                </a:endParaRPr>
              </a:p>
              <a:p>
                <a:r>
                  <a:rPr lang="ru-RU" dirty="0" smtClean="0"/>
                  <a:t>             :  2</a:t>
                </a:r>
              </a:p>
              <a:p>
                <a:r>
                  <a:rPr lang="ru-RU" dirty="0"/>
                  <a:t> </a:t>
                </a:r>
                <a:r>
                  <a:rPr lang="ru-RU" dirty="0" smtClean="0"/>
                  <a:t>          - 0,3</a:t>
                </a:r>
              </a:p>
              <a:p>
                <a:r>
                  <a:rPr lang="ru-RU" u="sng" dirty="0"/>
                  <a:t> </a:t>
                </a:r>
                <a:r>
                  <a:rPr lang="ru-RU" u="sng" dirty="0" smtClean="0"/>
                  <a:t>          : 0,4</a:t>
                </a:r>
              </a:p>
              <a:p>
                <a:r>
                  <a:rPr lang="ru-RU" dirty="0" smtClean="0"/>
                  <a:t>              ?</a:t>
                </a:r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69" y="1805746"/>
                <a:ext cx="1181734" cy="1477328"/>
              </a:xfrm>
              <a:prstGeom prst="rect">
                <a:avLst/>
              </a:prstGeom>
              <a:blipFill rotWithShape="1">
                <a:blip r:embed="rId3"/>
                <a:stretch>
                  <a:fillRect l="-4663" t="-2058" r="-3627" b="-53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118381" y="1807656"/>
                <a:ext cx="1253035" cy="1477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б) 5 :10 </m:t>
                      </m:r>
                    </m:oMath>
                  </m:oMathPara>
                </a14:m>
                <a:endParaRPr lang="ru-RU" b="0" i="1" dirty="0" smtClean="0">
                  <a:latin typeface="Cambria Math"/>
                </a:endParaRPr>
              </a:p>
              <a:p>
                <a:r>
                  <a:rPr lang="ru-RU" b="0" dirty="0" smtClean="0">
                    <a:ea typeface="Cambria Math"/>
                  </a:rPr>
                  <a:t>          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  <a:ea typeface="Cambria Math"/>
                      </a:rPr>
                      <m:t>∙0,2</m:t>
                    </m:r>
                  </m:oMath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r>
                  <a:rPr lang="ru-RU" b="0" dirty="0" smtClean="0">
                    <a:ea typeface="Cambria Math"/>
                  </a:rPr>
                  <a:t>            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  <a:ea typeface="Cambria Math"/>
                      </a:rPr>
                      <m:t>+2 </m:t>
                    </m:r>
                  </m:oMath>
                </a14:m>
                <a:endParaRPr lang="ru-RU" b="0" i="1" dirty="0" smtClean="0">
                  <a:latin typeface="Cambria Math"/>
                  <a:ea typeface="Cambria Math"/>
                </a:endParaRPr>
              </a:p>
              <a:p>
                <a:r>
                  <a:rPr lang="ru-RU" b="0" u="sng" dirty="0" smtClean="0">
                    <a:ea typeface="Cambria Math"/>
                  </a:rPr>
                  <a:t>          </a:t>
                </a:r>
                <a14:m>
                  <m:oMath xmlns:m="http://schemas.openxmlformats.org/officeDocument/2006/math">
                    <m:r>
                      <a:rPr lang="ru-RU" b="0" i="1" u="sng" smtClean="0">
                        <a:latin typeface="Cambria Math"/>
                        <a:ea typeface="Cambria Math"/>
                      </a:rPr>
                      <m:t>:0,7</m:t>
                    </m:r>
                  </m:oMath>
                </a14:m>
                <a:endParaRPr lang="ru-RU" b="0" u="sng" dirty="0" smtClean="0"/>
              </a:p>
              <a:p>
                <a:r>
                  <a:rPr lang="ru-RU" dirty="0" smtClean="0"/>
                  <a:t>               ?</a:t>
                </a:r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8381" y="1807656"/>
                <a:ext cx="1253035" cy="1477328"/>
              </a:xfrm>
              <a:prstGeom prst="rect">
                <a:avLst/>
              </a:prstGeom>
              <a:blipFill rotWithShape="1">
                <a:blip r:embed="rId4"/>
                <a:stretch>
                  <a:fillRect b="-57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995936" y="1146061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Опровергните утверждение:</a:t>
            </a:r>
          </a:p>
          <a:p>
            <a:r>
              <a:rPr lang="ru-RU" dirty="0"/>
              <a:t> </a:t>
            </a:r>
            <a:r>
              <a:rPr lang="ru-RU" dirty="0" smtClean="0"/>
              <a:t>    «Число 2 является общим делителем</a:t>
            </a:r>
          </a:p>
          <a:p>
            <a:r>
              <a:rPr lang="ru-RU" dirty="0"/>
              <a:t> </a:t>
            </a:r>
            <a:r>
              <a:rPr lang="ru-RU" dirty="0" smtClean="0"/>
              <a:t>     всех чисел».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92885" y="2069391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Как называются числа, кратные 2?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028703" y="256664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Назовите число, которое является</a:t>
            </a:r>
          </a:p>
          <a:p>
            <a:r>
              <a:rPr lang="ru-RU" dirty="0" smtClean="0"/>
              <a:t>      делителем любого числа?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3388930"/>
            <a:ext cx="230425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Письменно.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2843808" y="3429000"/>
            <a:ext cx="5160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 Разложите число 2376 на простые множители.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39852" y="421179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2376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39852" y="4490536"/>
            <a:ext cx="797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792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311860" y="4787860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264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311860" y="5075892"/>
            <a:ext cx="725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88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239852" y="5363924"/>
            <a:ext cx="797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44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3446296" y="5642664"/>
            <a:ext cx="1012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22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446296" y="5939988"/>
            <a:ext cx="590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446296" y="6228020"/>
            <a:ext cx="6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1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3952468" y="4283804"/>
            <a:ext cx="0" cy="22322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037163" y="4211796"/>
            <a:ext cx="42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037163" y="4490536"/>
            <a:ext cx="42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037163" y="47878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031940" y="5075892"/>
            <a:ext cx="354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4037163" y="5363924"/>
            <a:ext cx="421478" cy="382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037163" y="5642664"/>
            <a:ext cx="498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959932" y="593069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824028" y="4569460"/>
                <a:ext cx="30396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0" smtClean="0">
                          <a:latin typeface="Cambria Math"/>
                        </a:rPr>
                        <m:t>2376=2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∙2∙2∙3∙3∙3∙11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4028" y="4569460"/>
                <a:ext cx="303961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3095836" y="3798332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Решение.</a:t>
            </a:r>
            <a:endParaRPr lang="ru-RU" sz="16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239852" y="116632"/>
            <a:ext cx="378042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Наибольший общий делитель.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45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  <p:bldP spid="8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Овал 34"/>
          <p:cNvSpPr/>
          <p:nvPr/>
        </p:nvSpPr>
        <p:spPr>
          <a:xfrm>
            <a:off x="1835696" y="4725144"/>
            <a:ext cx="5328592" cy="432048"/>
          </a:xfrm>
          <a:prstGeom prst="ellipse">
            <a:avLst/>
          </a:prstGeom>
          <a:solidFill>
            <a:schemeClr val="accent1">
              <a:alpha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67544" y="26064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Найдите все общие делители чисел 18 и 60.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629980"/>
            <a:ext cx="3456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Решение.</a:t>
            </a:r>
            <a:endParaRPr lang="ru-RU" sz="1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96853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Делители числа 18: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96853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059832" y="97143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9807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491880" y="9807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6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9" name="TextBox 8"/>
          <p:cNvSpPr txBox="1"/>
          <p:nvPr/>
        </p:nvSpPr>
        <p:spPr>
          <a:xfrm>
            <a:off x="3707904" y="9807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9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9807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18.</a:t>
            </a:r>
            <a:endParaRPr lang="ru-RU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55576" y="141277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Делители числа 60:</a:t>
            </a:r>
            <a:endParaRPr lang="ru-RU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2843808" y="14127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59832" y="141567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75856" y="142497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3491880" y="142497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4;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142497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5;</a:t>
            </a:r>
            <a:endParaRPr lang="ru-RU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3923928" y="142497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6;</a:t>
            </a:r>
            <a:endParaRPr lang="ru-RU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413995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10;</a:t>
            </a:r>
            <a:endParaRPr lang="ru-RU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449999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12;</a:t>
            </a:r>
            <a:endParaRPr lang="ru-RU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486003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15;</a:t>
            </a:r>
            <a:endParaRPr lang="ru-RU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2007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20;</a:t>
            </a:r>
            <a:endParaRPr lang="ru-RU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558011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30;</a:t>
            </a:r>
            <a:endParaRPr lang="ru-RU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940152" y="142230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60.</a:t>
            </a:r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755576" y="184482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Общие делители: </a:t>
            </a:r>
            <a:endParaRPr lang="ru-RU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771800" y="18457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2987824" y="1848659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3203848" y="18448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419872" y="18448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6.</a:t>
            </a:r>
            <a:endParaRPr lang="ru-RU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755576" y="2217991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Назовите наибольший общий делитель чисел 18 и 60.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755576" y="2587323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- Число 6.</a:t>
            </a:r>
            <a:endParaRPr lang="ru-RU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755576" y="2956655"/>
            <a:ext cx="6624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Попробуйте сформулировать, какое число называют наибольшим общим делителем двух натуральных чисел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2" name="Горизонтальный свиток 31"/>
          <p:cNvSpPr/>
          <p:nvPr/>
        </p:nvSpPr>
        <p:spPr>
          <a:xfrm>
            <a:off x="755576" y="3501008"/>
            <a:ext cx="7920880" cy="1080120"/>
          </a:xfrm>
          <a:prstGeom prst="horizontalScroll">
            <a:avLst/>
          </a:prstGeom>
          <a:solidFill>
            <a:srgbClr val="FFFF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259632" y="3717902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Наибольшее натуральное число, на которое делятся без остатка числа </a:t>
            </a:r>
            <a:r>
              <a:rPr lang="en-US" i="1" dirty="0" smtClean="0">
                <a:solidFill>
                  <a:srgbClr val="FF0000"/>
                </a:solidFill>
              </a:rPr>
              <a:t>a </a:t>
            </a:r>
            <a:r>
              <a:rPr lang="ru-RU" i="1" dirty="0" smtClean="0">
                <a:solidFill>
                  <a:srgbClr val="FF0000"/>
                </a:solidFill>
              </a:rPr>
              <a:t>и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ru-RU" i="1" dirty="0" smtClean="0">
                <a:solidFill>
                  <a:srgbClr val="FF0000"/>
                </a:solidFill>
              </a:rPr>
              <a:t>, называют наибольшим общим делителем.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57954" y="4725144"/>
            <a:ext cx="1854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НОД(18;60) = 6.</a:t>
            </a:r>
            <a:endParaRPr lang="ru-RU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3239852" y="4725144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Пишут: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755576" y="558924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Скажите, пожалуйста, удобен ли рассмотренный способ нахождения НОД?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755576" y="595857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Почему?</a:t>
            </a:r>
            <a:endParaRPr lang="ru-RU" dirty="0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2843808" y="1337866"/>
            <a:ext cx="900100" cy="2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031940" y="1772816"/>
            <a:ext cx="1800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915816" y="1769914"/>
            <a:ext cx="576064" cy="14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0908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500"/>
                            </p:stCondLst>
                            <p:childTnLst>
                              <p:par>
                                <p:cTn id="1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 tmFilter="0,0; .5, 1; 1, 1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750"/>
                            </p:stCondLst>
                            <p:childTnLst>
                              <p:par>
                                <p:cTn id="2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 tmFilter="0,0; .5, 1; 1, 1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 animBg="1"/>
      <p:bldP spid="33" grpId="0"/>
      <p:bldP spid="34" grpId="0"/>
      <p:bldP spid="36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способ.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55797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Разложим числа 18 и 60 на простые множители.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11560" y="908720"/>
                <a:ext cx="22188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18=2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∙9=2∙3∙3</m:t>
                    </m:r>
                  </m:oMath>
                </a14:m>
                <a:r>
                  <a:rPr lang="ru-RU" i="1" dirty="0" smtClean="0"/>
                  <a:t>;</a:t>
                </a:r>
                <a:endParaRPr lang="ru-RU" i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908720"/>
                <a:ext cx="2218877" cy="369332"/>
              </a:xfrm>
              <a:prstGeom prst="rect">
                <a:avLst/>
              </a:prstGeom>
              <a:blipFill rotWithShape="1">
                <a:blip r:embed="rId2"/>
                <a:stretch>
                  <a:fillRect t="-8197" r="-1923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1560" y="1268760"/>
                <a:ext cx="38186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60=2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∙30=2∙2∙15=2∙2∙3∙5.</m:t>
                      </m:r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1268760"/>
                <a:ext cx="38186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539552" y="1700808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Приведите примеры делителей числа 18;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39552" y="2060848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Приведите примеры делителей числа 60;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39552" y="242088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Приведите примеры общих делителей чисел 18 и 60;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5536" y="279022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539552" y="279022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 Как найти наибольший общий делитель 18 и 60?</a:t>
            </a:r>
            <a:endParaRPr lang="ru-RU" dirty="0"/>
          </a:p>
        </p:txBody>
      </p:sp>
      <p:sp>
        <p:nvSpPr>
          <p:cNvPr id="44" name="Вертикальный свиток 43"/>
          <p:cNvSpPr/>
          <p:nvPr/>
        </p:nvSpPr>
        <p:spPr>
          <a:xfrm>
            <a:off x="611560" y="3356992"/>
            <a:ext cx="4320480" cy="3312368"/>
          </a:xfrm>
          <a:prstGeom prst="verticalScroll">
            <a:avLst/>
          </a:prstGeom>
          <a:solidFill>
            <a:schemeClr val="accent1"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2195736" y="335699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Алгоритм.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1187624" y="4006805"/>
            <a:ext cx="3242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1.Разложить данные числа на простые множители;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1187624" y="4654877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Сравнить множители чисел и вычеркнуть разные;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187624" y="5241974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Вычислить</a:t>
            </a:r>
          </a:p>
          <a:p>
            <a:r>
              <a:rPr lang="ru-RU" dirty="0"/>
              <a:t> </a:t>
            </a:r>
            <a:r>
              <a:rPr lang="ru-RU" dirty="0" smtClean="0"/>
              <a:t>произведение оставшихся множителей.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788024" y="3995772"/>
                <a:ext cx="15103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18=</m:t>
                    </m:r>
                    <m:r>
                      <a:rPr lang="ru-RU" b="0" i="1" smtClean="0">
                        <a:latin typeface="Cambria Math"/>
                        <a:ea typeface="Cambria Math"/>
                      </a:rPr>
                      <m:t>2∙3∙3</m:t>
                    </m:r>
                  </m:oMath>
                </a14:m>
                <a:r>
                  <a:rPr lang="ru-RU" i="1" dirty="0" smtClean="0"/>
                  <a:t>;</a:t>
                </a:r>
                <a:endParaRPr lang="ru-RU" i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995772"/>
                <a:ext cx="151035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197" r="-2419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4785774" y="4355812"/>
                <a:ext cx="18373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60=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2∙2∙3∙5.</m:t>
                      </m:r>
                    </m:oMath>
                  </m:oMathPara>
                </a14:m>
                <a:endParaRPr lang="ru-RU" i="1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774" y="4355812"/>
                <a:ext cx="1837362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Прямая соединительная линия 51"/>
          <p:cNvCxnSpPr/>
          <p:nvPr/>
        </p:nvCxnSpPr>
        <p:spPr>
          <a:xfrm flipV="1">
            <a:off x="5940152" y="3995772"/>
            <a:ext cx="216024" cy="33419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5724128" y="4390946"/>
            <a:ext cx="216024" cy="33419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V="1">
            <a:off x="6300192" y="4365104"/>
            <a:ext cx="216024" cy="33419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754915" y="4715852"/>
                <a:ext cx="26974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НОД</m:t>
                      </m:r>
                      <m:d>
                        <m:dPr>
                          <m:ctrlPr>
                            <a:rPr lang="ru-RU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18;60</m:t>
                          </m:r>
                        </m:e>
                      </m:d>
                      <m:r>
                        <a:rPr lang="ru-RU" b="0" i="1" smtClean="0">
                          <a:latin typeface="Cambria Math"/>
                        </a:rPr>
                        <m:t>=2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∙3=6.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4915" y="4715852"/>
                <a:ext cx="2697405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114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7" grpId="0"/>
      <p:bldP spid="38" grpId="0"/>
      <p:bldP spid="39" grpId="0"/>
      <p:bldP spid="40" grpId="0"/>
      <p:bldP spid="41" grpId="0"/>
      <p:bldP spid="43" grpId="0"/>
      <p:bldP spid="44" grpId="0" animBg="1"/>
      <p:bldP spid="45" grpId="0"/>
      <p:bldP spid="46" grpId="0"/>
      <p:bldP spid="47" grpId="0"/>
      <p:bldP spid="48" grpId="0"/>
      <p:bldP spid="49" grpId="0"/>
      <p:bldP spid="50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76470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u="sng" dirty="0" smtClean="0"/>
              <a:t>Задание.</a:t>
            </a:r>
            <a:endParaRPr lang="ru-RU" i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1259632" y="76470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Найдите НОД чисел 24 и 35.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1124744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Решение.</a:t>
            </a:r>
            <a:endParaRPr lang="ru-RU" sz="16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1520" y="1412776"/>
                <a:ext cx="37032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24=2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∙12=2∙3∙4=2∙2∙2∙3;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412776"/>
                <a:ext cx="3703258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51520" y="1772816"/>
                <a:ext cx="126028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35=5</m:t>
                      </m:r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∙7.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72816"/>
                <a:ext cx="126028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1520" y="2132856"/>
                <a:ext cx="1979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НОД</m:t>
                      </m:r>
                      <m:d>
                        <m:dPr>
                          <m:ctrlPr>
                            <a:rPr lang="ru-RU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24;35</m:t>
                          </m:r>
                        </m:e>
                      </m:d>
                      <m:r>
                        <a:rPr lang="ru-RU" b="0" i="1" smtClean="0">
                          <a:latin typeface="Cambria Math"/>
                        </a:rPr>
                        <m:t>=1.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132856"/>
                <a:ext cx="1979260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Горизонтальный свиток 8"/>
          <p:cNvSpPr/>
          <p:nvPr/>
        </p:nvSpPr>
        <p:spPr>
          <a:xfrm>
            <a:off x="3954778" y="908719"/>
            <a:ext cx="4978860" cy="1800201"/>
          </a:xfrm>
          <a:prstGeom prst="horizontalScroll">
            <a:avLst/>
          </a:prstGeom>
          <a:solidFill>
            <a:srgbClr val="FFFF00">
              <a:alpha val="5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355976" y="1281534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Натуральные числа называются взаимно простыми, если их наибольший общий делитель равен 1.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07804" y="251356"/>
            <a:ext cx="284431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Взаимно простые числа.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82030" y="2780928"/>
            <a:ext cx="3382732" cy="432048"/>
          </a:xfrm>
          <a:prstGeom prst="ellipse">
            <a:avLst/>
          </a:prstGeom>
          <a:solidFill>
            <a:schemeClr val="accent1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115616" y="27809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Это интересно!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07504" y="342900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Делители числа 18:</a:t>
            </a:r>
            <a:endParaRPr lang="ru-RU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95736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2411760" y="34319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2627784" y="34411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2843808" y="34411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6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3059832" y="34411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9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75856" y="344119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18.</a:t>
            </a:r>
            <a:endParaRPr lang="ru-RU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107504" y="371703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Делители числа 60:</a:t>
            </a:r>
            <a:endParaRPr lang="ru-RU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2195736" y="371703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2411760" y="371993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627784" y="372922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3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43808" y="372922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4;</a:t>
            </a:r>
            <a:endParaRPr lang="ru-R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059832" y="372922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5;</a:t>
            </a:r>
            <a:endParaRPr lang="ru-RU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3275856" y="372922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6;</a:t>
            </a:r>
            <a:endParaRPr lang="ru-RU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49188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10;</a:t>
            </a:r>
            <a:endParaRPr lang="ru-RU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5192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12;</a:t>
            </a:r>
            <a:endParaRPr lang="ru-RU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421196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15;</a:t>
            </a:r>
            <a:endParaRPr lang="ru-RU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7200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20;</a:t>
            </a:r>
            <a:endParaRPr lang="ru-RU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3204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30;</a:t>
            </a:r>
            <a:endParaRPr lang="ru-RU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5292080" y="372655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60.</a:t>
            </a:r>
            <a:endParaRPr lang="ru-RU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72460" y="4005064"/>
                <a:ext cx="19792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/>
                        </a:rPr>
                        <m:t>НОД</m:t>
                      </m:r>
                      <m:d>
                        <m:dPr>
                          <m:ctrlPr>
                            <a:rPr lang="ru-RU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b="0" i="1" smtClean="0">
                              <a:latin typeface="Cambria Math"/>
                            </a:rPr>
                            <m:t>18;60</m:t>
                          </m:r>
                        </m:e>
                      </m:d>
                      <m:r>
                        <a:rPr lang="ru-RU" b="0" i="1" smtClean="0">
                          <a:latin typeface="Cambria Math"/>
                          <a:ea typeface="Cambria Math"/>
                        </a:rPr>
                        <m:t>=6.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0" y="4005064"/>
                <a:ext cx="197926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107504" y="429309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Делители числа </a:t>
            </a:r>
            <a:r>
              <a:rPr lang="ru-RU" i="1" dirty="0"/>
              <a:t>6</a:t>
            </a:r>
            <a:r>
              <a:rPr lang="ru-RU" i="1" dirty="0" smtClean="0"/>
              <a:t>:</a:t>
            </a:r>
            <a:endParaRPr lang="ru-RU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2267744" y="429599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2</a:t>
            </a:r>
            <a:r>
              <a:rPr lang="ru-RU" i="1" dirty="0" smtClean="0"/>
              <a:t>;</a:t>
            </a:r>
            <a:endParaRPr lang="ru-RU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2483768" y="430529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3;</a:t>
            </a:r>
            <a:endParaRPr lang="ru-RU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2699792" y="431264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6</a:t>
            </a:r>
            <a:r>
              <a:rPr lang="ru-RU" i="1" dirty="0" smtClean="0"/>
              <a:t>.</a:t>
            </a:r>
            <a:endParaRPr lang="ru-RU" i="1" dirty="0"/>
          </a:p>
        </p:txBody>
      </p:sp>
      <p:sp>
        <p:nvSpPr>
          <p:cNvPr id="46" name="TextBox 45"/>
          <p:cNvSpPr txBox="1"/>
          <p:nvPr/>
        </p:nvSpPr>
        <p:spPr>
          <a:xfrm>
            <a:off x="2051720" y="42930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1;</a:t>
            </a:r>
            <a:endParaRPr lang="ru-RU" i="1" dirty="0"/>
          </a:p>
        </p:txBody>
      </p:sp>
      <p:sp>
        <p:nvSpPr>
          <p:cNvPr id="47" name="TextBox 46"/>
          <p:cNvSpPr txBox="1"/>
          <p:nvPr/>
        </p:nvSpPr>
        <p:spPr>
          <a:xfrm>
            <a:off x="107504" y="4581128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Заметьте, что числа 1; 2; 3; 6 являются общими делителями чисел 18 и 60.</a:t>
            </a:r>
            <a:endParaRPr lang="ru-RU" dirty="0"/>
          </a:p>
        </p:txBody>
      </p:sp>
      <p:sp>
        <p:nvSpPr>
          <p:cNvPr id="48" name="Вертикальный свиток 47"/>
          <p:cNvSpPr/>
          <p:nvPr/>
        </p:nvSpPr>
        <p:spPr>
          <a:xfrm>
            <a:off x="5436096" y="3577662"/>
            <a:ext cx="3491880" cy="3096344"/>
          </a:xfrm>
          <a:prstGeom prst="verticalScroll">
            <a:avLst/>
          </a:prstGeom>
          <a:solidFill>
            <a:schemeClr val="accent1">
              <a:alpha val="8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5940152" y="4149080"/>
            <a:ext cx="2448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Каждый делитель числа НОД(</a:t>
            </a:r>
            <a:r>
              <a:rPr lang="en-US" dirty="0" err="1" smtClean="0"/>
              <a:t>a;b</a:t>
            </a:r>
            <a:r>
              <a:rPr lang="en-US" dirty="0" smtClean="0"/>
              <a:t>)</a:t>
            </a:r>
            <a:r>
              <a:rPr lang="ru-RU" dirty="0" smtClean="0"/>
              <a:t> является общим делителем чисел </a:t>
            </a:r>
            <a:r>
              <a:rPr lang="en-US" dirty="0" smtClean="0"/>
              <a:t>a </a:t>
            </a:r>
            <a:r>
              <a:rPr lang="ru-RU" dirty="0" smtClean="0"/>
              <a:t>и </a:t>
            </a:r>
            <a:r>
              <a:rPr lang="en-US" dirty="0" smtClean="0"/>
              <a:t>b </a:t>
            </a:r>
            <a:r>
              <a:rPr lang="ru-RU" dirty="0" smtClean="0"/>
              <a:t>и, наоборот, каждый их общий делитель является делителем числа НОД (</a:t>
            </a:r>
            <a:r>
              <a:rPr lang="en-US" dirty="0" smtClean="0"/>
              <a:t>a</a:t>
            </a:r>
            <a:r>
              <a:rPr lang="ru-RU" dirty="0" smtClean="0"/>
              <a:t>;</a:t>
            </a:r>
            <a:r>
              <a:rPr lang="en-US" dirty="0" smtClean="0"/>
              <a:t>b)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107504" y="5227459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Например, НОД (108;196) = 4. Значит, сразу можно сказать, что общие делители чисел 108 и 196 – это делители числа 4, то есть </a:t>
            </a:r>
          </a:p>
          <a:p>
            <a:r>
              <a:rPr lang="ru-RU" dirty="0" smtClean="0"/>
              <a:t>1; 2; 4.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06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 tmFilter="0,0; .5, 1; 1, 1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 animBg="1"/>
      <p:bldP spid="10" grpId="0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7" grpId="0"/>
      <p:bldP spid="38" grpId="0"/>
      <p:bldP spid="40" grpId="0"/>
      <p:bldP spid="41" grpId="0"/>
      <p:bldP spid="45" grpId="0"/>
      <p:bldP spid="46" grpId="0"/>
      <p:bldP spid="47" grpId="0"/>
      <p:bldP spid="48" grpId="0" animBg="1"/>
      <p:bldP spid="49" grpId="0"/>
      <p:bldP spid="50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609</Words>
  <Application>Microsoft Office PowerPoint</Application>
  <PresentationFormat>Экран (4:3)</PresentationFormat>
  <Paragraphs>135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Аптека</vt:lpstr>
      <vt:lpstr>Наибольший общий делитель. Взаимно простые числа.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Наибольший общий делитель. Взаимно простые числа.</dc:title>
  <dc:creator>RePack by Diakov</dc:creator>
  <cp:lastModifiedBy>RePack by Diakov</cp:lastModifiedBy>
  <cp:revision>27</cp:revision>
  <cp:lastPrinted>2014-12-12T08:13:23Z</cp:lastPrinted>
  <dcterms:created xsi:type="dcterms:W3CDTF">2014-06-23T08:38:34Z</dcterms:created>
  <dcterms:modified xsi:type="dcterms:W3CDTF">2014-12-12T08:14:29Z</dcterms:modified>
</cp:coreProperties>
</file>